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27"/>
  </p:notesMasterIdLst>
  <p:sldIdLst>
    <p:sldId id="259" r:id="rId3"/>
    <p:sldId id="262" r:id="rId4"/>
    <p:sldId id="283" r:id="rId5"/>
    <p:sldId id="261" r:id="rId6"/>
    <p:sldId id="265" r:id="rId7"/>
    <p:sldId id="266" r:id="rId8"/>
    <p:sldId id="268" r:id="rId9"/>
    <p:sldId id="267" r:id="rId10"/>
    <p:sldId id="270" r:id="rId11"/>
    <p:sldId id="273" r:id="rId12"/>
    <p:sldId id="274" r:id="rId13"/>
    <p:sldId id="275" r:id="rId14"/>
    <p:sldId id="276" r:id="rId15"/>
    <p:sldId id="277" r:id="rId16"/>
    <p:sldId id="278" r:id="rId17"/>
    <p:sldId id="286" r:id="rId18"/>
    <p:sldId id="269" r:id="rId19"/>
    <p:sldId id="284" r:id="rId20"/>
    <p:sldId id="285" r:id="rId21"/>
    <p:sldId id="281" r:id="rId22"/>
    <p:sldId id="287" r:id="rId23"/>
    <p:sldId id="280" r:id="rId24"/>
    <p:sldId id="272" r:id="rId25"/>
    <p:sldId id="279" r:id="rId26"/>
  </p:sldIdLst>
  <p:sldSz cx="18288000" cy="10287000"/>
  <p:notesSz cx="6858000" cy="9144000"/>
  <p:embeddedFontLst>
    <p:embeddedFont>
      <p:font typeface="Abadi" panose="020B0604020104020204" pitchFamily="34" charset="0"/>
      <p:regular r:id="rId28"/>
      <p:bold r:id="rId29"/>
      <p:italic r:id="rId30"/>
      <p:boldItalic r:id="rId31"/>
    </p:embeddedFont>
    <p:embeddedFont>
      <p:font typeface="ADLaM Display" panose="02010000000000000000" pitchFamily="2" charset="0"/>
      <p:regular r:id="rId32"/>
    </p:embeddedFont>
    <p:embeddedFont>
      <p:font typeface="Bodoni MT" panose="02070603080606020203" pitchFamily="18"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FF"/>
    <a:srgbClr val="E8A818"/>
    <a:srgbClr val="E7E329"/>
    <a:srgbClr val="6CAB27"/>
    <a:srgbClr val="8AD23A"/>
    <a:srgbClr val="CCAB06"/>
    <a:srgbClr val="CC9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804BF-D86D-C254-3F31-7BA4B649FE95}" v="6" dt="2025-06-04T20:04:48.190"/>
    <p1510:client id="{65F874F3-1B24-4AD1-B8F7-440B4712308F}" v="2081" dt="2025-06-04T19:32:28.371"/>
    <p1510:client id="{92A907C2-51F3-EE0B-1F66-D2E28939F87B}" v="38" dt="2025-06-04T00:07:03.848"/>
    <p1510:client id="{BDFDE1B8-C1FC-4B80-A047-BC5004F4363B}" v="9" dt="2025-06-04T14:36:08.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0743" autoAdjust="0"/>
  </p:normalViewPr>
  <p:slideViewPr>
    <p:cSldViewPr>
      <p:cViewPr varScale="1">
        <p:scale>
          <a:sx n="60" d="100"/>
          <a:sy n="60" d="100"/>
        </p:scale>
        <p:origin x="13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8.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ata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 Id="rId5" Type="http://schemas.openxmlformats.org/officeDocument/2006/relationships/image" Target="../media/image102.jpeg"/><Relationship Id="rId4" Type="http://schemas.openxmlformats.org/officeDocument/2006/relationships/image" Target="../media/image10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diagrams/_rels/drawing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98.jpeg"/><Relationship Id="rId5" Type="http://schemas.openxmlformats.org/officeDocument/2006/relationships/image" Target="../media/image102.jpeg"/><Relationship Id="rId4" Type="http://schemas.openxmlformats.org/officeDocument/2006/relationships/image" Target="../media/image10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03FD66-95FE-4D8B-9C54-030A477C7A6A}" type="doc">
      <dgm:prSet loTypeId="urn:microsoft.com/office/officeart/2008/layout/AlternatingPictureBlocks" loCatId="list" qsTypeId="urn:microsoft.com/office/officeart/2005/8/quickstyle/simple3" qsCatId="simple" csTypeId="urn:microsoft.com/office/officeart/2005/8/colors/accent1_2" csCatId="accent1" phldr="1"/>
      <dgm:spPr/>
    </dgm:pt>
    <dgm:pt modelId="{DCFCCB0F-4E7A-4FE8-904A-0528CFB34AC9}">
      <dgm:prSet phldrT="[Text]"/>
      <dgm:spPr/>
      <dgm:t>
        <a:bodyPr/>
        <a:lstStyle/>
        <a:p>
          <a:r>
            <a:rPr lang="en-US">
              <a:solidFill>
                <a:schemeClr val="tx2">
                  <a:lumMod val="50000"/>
                </a:schemeClr>
              </a:solidFill>
            </a:rPr>
            <a:t>28 Specialties  </a:t>
          </a:r>
        </a:p>
      </dgm:t>
    </dgm:pt>
    <dgm:pt modelId="{99698979-43A5-4CC4-B122-D86E648B3F12}" type="parTrans" cxnId="{4E16CBFA-AB57-42FB-A93B-1BC0F12C7B29}">
      <dgm:prSet/>
      <dgm:spPr/>
      <dgm:t>
        <a:bodyPr/>
        <a:lstStyle/>
        <a:p>
          <a:endParaRPr lang="en-US"/>
        </a:p>
      </dgm:t>
    </dgm:pt>
    <dgm:pt modelId="{9D4BF926-357E-4493-B73B-28A855489C5D}" type="sibTrans" cxnId="{4E16CBFA-AB57-42FB-A93B-1BC0F12C7B29}">
      <dgm:prSet/>
      <dgm:spPr/>
      <dgm:t>
        <a:bodyPr/>
        <a:lstStyle/>
        <a:p>
          <a:endParaRPr lang="en-US"/>
        </a:p>
      </dgm:t>
    </dgm:pt>
    <dgm:pt modelId="{EDBC8382-2A82-43F4-B3F1-791BCE3304B2}">
      <dgm:prSet phldrT="[Text]"/>
      <dgm:spPr/>
      <dgm:t>
        <a:bodyPr/>
        <a:lstStyle/>
        <a:p>
          <a:r>
            <a:rPr lang="en-US">
              <a:solidFill>
                <a:srgbClr val="002060"/>
              </a:solidFill>
            </a:rPr>
            <a:t>180 Providers </a:t>
          </a:r>
        </a:p>
      </dgm:t>
    </dgm:pt>
    <dgm:pt modelId="{A78E60CC-9CE9-4164-AF4A-9B3198F4B341}" type="parTrans" cxnId="{97201E56-2625-44C6-A1F8-66E009D20452}">
      <dgm:prSet/>
      <dgm:spPr/>
      <dgm:t>
        <a:bodyPr/>
        <a:lstStyle/>
        <a:p>
          <a:endParaRPr lang="en-US"/>
        </a:p>
      </dgm:t>
    </dgm:pt>
    <dgm:pt modelId="{7A8D52EC-B429-4F66-9537-A1212A869311}" type="sibTrans" cxnId="{97201E56-2625-44C6-A1F8-66E009D20452}">
      <dgm:prSet/>
      <dgm:spPr/>
      <dgm:t>
        <a:bodyPr/>
        <a:lstStyle/>
        <a:p>
          <a:endParaRPr lang="en-US"/>
        </a:p>
      </dgm:t>
    </dgm:pt>
    <dgm:pt modelId="{0DB53E88-820F-425B-8446-F8C9AF417D24}">
      <dgm:prSet phldrT="[Text]"/>
      <dgm:spPr/>
      <dgm:t>
        <a:bodyPr/>
        <a:lstStyle/>
        <a:p>
          <a:r>
            <a:rPr lang="en-US">
              <a:solidFill>
                <a:srgbClr val="0070C0"/>
              </a:solidFill>
            </a:rPr>
            <a:t>130,000 Annual Visits </a:t>
          </a:r>
        </a:p>
      </dgm:t>
    </dgm:pt>
    <dgm:pt modelId="{8C23D35C-11C8-4AE2-AC0B-A112510DAEE5}" type="parTrans" cxnId="{21331707-7376-4902-92FD-BCCF711D89D5}">
      <dgm:prSet/>
      <dgm:spPr/>
      <dgm:t>
        <a:bodyPr/>
        <a:lstStyle/>
        <a:p>
          <a:endParaRPr lang="en-US"/>
        </a:p>
      </dgm:t>
    </dgm:pt>
    <dgm:pt modelId="{7EBC9267-4E89-4CBD-8354-DD7A7B6E6630}" type="sibTrans" cxnId="{21331707-7376-4902-92FD-BCCF711D89D5}">
      <dgm:prSet/>
      <dgm:spPr/>
      <dgm:t>
        <a:bodyPr/>
        <a:lstStyle/>
        <a:p>
          <a:endParaRPr lang="en-US"/>
        </a:p>
      </dgm:t>
    </dgm:pt>
    <dgm:pt modelId="{D7D98525-017D-4F9E-A888-E595996156FF}" type="pres">
      <dgm:prSet presAssocID="{0B03FD66-95FE-4D8B-9C54-030A477C7A6A}" presName="linearFlow" presStyleCnt="0">
        <dgm:presLayoutVars>
          <dgm:dir/>
          <dgm:resizeHandles val="exact"/>
        </dgm:presLayoutVars>
      </dgm:prSet>
      <dgm:spPr/>
    </dgm:pt>
    <dgm:pt modelId="{FDA1C98E-6992-4424-B5A1-D4D9C11A8FFD}" type="pres">
      <dgm:prSet presAssocID="{DCFCCB0F-4E7A-4FE8-904A-0528CFB34AC9}" presName="comp" presStyleCnt="0"/>
      <dgm:spPr/>
    </dgm:pt>
    <dgm:pt modelId="{0E1E148F-AEBA-4F0E-AE2C-09D5F7E5F710}" type="pres">
      <dgm:prSet presAssocID="{DCFCCB0F-4E7A-4FE8-904A-0528CFB34AC9}" presName="rect2" presStyleLbl="node1" presStyleIdx="0" presStyleCnt="3">
        <dgm:presLayoutVars>
          <dgm:bulletEnabled val="1"/>
        </dgm:presLayoutVars>
      </dgm:prSet>
      <dgm:spPr/>
    </dgm:pt>
    <dgm:pt modelId="{D8B60EC7-CA48-478A-9D9C-B3EC7C417796}" type="pres">
      <dgm:prSet presAssocID="{DCFCCB0F-4E7A-4FE8-904A-0528CFB34AC9}" presName="rect1" presStyleLbl="ln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Skyscrapers shown from view looking up"/>
        </a:ext>
      </dgm:extLst>
    </dgm:pt>
    <dgm:pt modelId="{1C034130-D1F4-44B6-98A0-76710BB2E17D}" type="pres">
      <dgm:prSet presAssocID="{9D4BF926-357E-4493-B73B-28A855489C5D}" presName="sibTrans" presStyleCnt="0"/>
      <dgm:spPr/>
    </dgm:pt>
    <dgm:pt modelId="{FEABF13E-9FCC-43FD-A948-B417E4A83BD7}" type="pres">
      <dgm:prSet presAssocID="{EDBC8382-2A82-43F4-B3F1-791BCE3304B2}" presName="comp" presStyleCnt="0"/>
      <dgm:spPr/>
    </dgm:pt>
    <dgm:pt modelId="{0BE2BCA5-C3D8-475F-BF02-4F60E2FE046D}" type="pres">
      <dgm:prSet presAssocID="{EDBC8382-2A82-43F4-B3F1-791BCE3304B2}" presName="rect2" presStyleLbl="node1" presStyleIdx="1" presStyleCnt="3">
        <dgm:presLayoutVars>
          <dgm:bulletEnabled val="1"/>
        </dgm:presLayoutVars>
      </dgm:prSet>
      <dgm:spPr/>
    </dgm:pt>
    <dgm:pt modelId="{7DB7DB73-465E-4469-8B3C-9E5EDC14EA9D}" type="pres">
      <dgm:prSet presAssocID="{EDBC8382-2A82-43F4-B3F1-791BCE3304B2}" presName="rect1" presStyleLbl="ln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Doctor smiling"/>
        </a:ext>
      </dgm:extLst>
    </dgm:pt>
    <dgm:pt modelId="{3801C615-ABBD-4427-ADA0-82577F18C541}" type="pres">
      <dgm:prSet presAssocID="{7A8D52EC-B429-4F66-9537-A1212A869311}" presName="sibTrans" presStyleCnt="0"/>
      <dgm:spPr/>
    </dgm:pt>
    <dgm:pt modelId="{C0A78D27-FE01-49F9-9A7A-0E09716B9D37}" type="pres">
      <dgm:prSet presAssocID="{0DB53E88-820F-425B-8446-F8C9AF417D24}" presName="comp" presStyleCnt="0"/>
      <dgm:spPr/>
    </dgm:pt>
    <dgm:pt modelId="{35617CEF-708E-4CEC-872B-CCC1F15C9A3D}" type="pres">
      <dgm:prSet presAssocID="{0DB53E88-820F-425B-8446-F8C9AF417D24}" presName="rect2" presStyleLbl="node1" presStyleIdx="2" presStyleCnt="3">
        <dgm:presLayoutVars>
          <dgm:bulletEnabled val="1"/>
        </dgm:presLayoutVars>
      </dgm:prSet>
      <dgm:spPr/>
    </dgm:pt>
    <dgm:pt modelId="{2EE709F8-4BFB-4095-9269-4D38B7293401}" type="pres">
      <dgm:prSet presAssocID="{0DB53E88-820F-425B-8446-F8C9AF417D24}" presName="rect1" presStyleLbl="ln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6000" r="-36000"/>
          </a:stretch>
        </a:blipFill>
      </dgm:spPr>
      <dgm:extLst>
        <a:ext uri="{E40237B7-FDA0-4F09-8148-C483321AD2D9}">
          <dgm14:cNvPr xmlns:dgm14="http://schemas.microsoft.com/office/drawing/2010/diagram" id="0" name="" descr="Masked healthcare workers"/>
        </a:ext>
      </dgm:extLst>
    </dgm:pt>
  </dgm:ptLst>
  <dgm:cxnLst>
    <dgm:cxn modelId="{90509F03-13C3-468A-8E36-160C11E32764}" type="presOf" srcId="{0B03FD66-95FE-4D8B-9C54-030A477C7A6A}" destId="{D7D98525-017D-4F9E-A888-E595996156FF}" srcOrd="0" destOrd="0" presId="urn:microsoft.com/office/officeart/2008/layout/AlternatingPictureBlocks"/>
    <dgm:cxn modelId="{21331707-7376-4902-92FD-BCCF711D89D5}" srcId="{0B03FD66-95FE-4D8B-9C54-030A477C7A6A}" destId="{0DB53E88-820F-425B-8446-F8C9AF417D24}" srcOrd="2" destOrd="0" parTransId="{8C23D35C-11C8-4AE2-AC0B-A112510DAEE5}" sibTransId="{7EBC9267-4E89-4CBD-8354-DD7A7B6E6630}"/>
    <dgm:cxn modelId="{191E040D-FD2D-4E37-AAFE-078AC1177A81}" type="presOf" srcId="{DCFCCB0F-4E7A-4FE8-904A-0528CFB34AC9}" destId="{0E1E148F-AEBA-4F0E-AE2C-09D5F7E5F710}" srcOrd="0" destOrd="0" presId="urn:microsoft.com/office/officeart/2008/layout/AlternatingPictureBlocks"/>
    <dgm:cxn modelId="{97201E56-2625-44C6-A1F8-66E009D20452}" srcId="{0B03FD66-95FE-4D8B-9C54-030A477C7A6A}" destId="{EDBC8382-2A82-43F4-B3F1-791BCE3304B2}" srcOrd="1" destOrd="0" parTransId="{A78E60CC-9CE9-4164-AF4A-9B3198F4B341}" sibTransId="{7A8D52EC-B429-4F66-9537-A1212A869311}"/>
    <dgm:cxn modelId="{226DABB6-2C81-495A-B140-16251343B534}" type="presOf" srcId="{EDBC8382-2A82-43F4-B3F1-791BCE3304B2}" destId="{0BE2BCA5-C3D8-475F-BF02-4F60E2FE046D}" srcOrd="0" destOrd="0" presId="urn:microsoft.com/office/officeart/2008/layout/AlternatingPictureBlocks"/>
    <dgm:cxn modelId="{6ABFF4EA-CA7E-46EA-A7ED-58768A57265F}" type="presOf" srcId="{0DB53E88-820F-425B-8446-F8C9AF417D24}" destId="{35617CEF-708E-4CEC-872B-CCC1F15C9A3D}" srcOrd="0" destOrd="0" presId="urn:microsoft.com/office/officeart/2008/layout/AlternatingPictureBlocks"/>
    <dgm:cxn modelId="{4E16CBFA-AB57-42FB-A93B-1BC0F12C7B29}" srcId="{0B03FD66-95FE-4D8B-9C54-030A477C7A6A}" destId="{DCFCCB0F-4E7A-4FE8-904A-0528CFB34AC9}" srcOrd="0" destOrd="0" parTransId="{99698979-43A5-4CC4-B122-D86E648B3F12}" sibTransId="{9D4BF926-357E-4493-B73B-28A855489C5D}"/>
    <dgm:cxn modelId="{75DCA2D3-8271-4985-821D-2A4FA6DDAAE8}" type="presParOf" srcId="{D7D98525-017D-4F9E-A888-E595996156FF}" destId="{FDA1C98E-6992-4424-B5A1-D4D9C11A8FFD}" srcOrd="0" destOrd="0" presId="urn:microsoft.com/office/officeart/2008/layout/AlternatingPictureBlocks"/>
    <dgm:cxn modelId="{32BEFC3B-F207-464C-BDFC-4A61427C2E5F}" type="presParOf" srcId="{FDA1C98E-6992-4424-B5A1-D4D9C11A8FFD}" destId="{0E1E148F-AEBA-4F0E-AE2C-09D5F7E5F710}" srcOrd="0" destOrd="0" presId="urn:microsoft.com/office/officeart/2008/layout/AlternatingPictureBlocks"/>
    <dgm:cxn modelId="{F7873AD4-BE48-48D0-B1C4-06B620FBC00D}" type="presParOf" srcId="{FDA1C98E-6992-4424-B5A1-D4D9C11A8FFD}" destId="{D8B60EC7-CA48-478A-9D9C-B3EC7C417796}" srcOrd="1" destOrd="0" presId="urn:microsoft.com/office/officeart/2008/layout/AlternatingPictureBlocks"/>
    <dgm:cxn modelId="{BC5378F4-A19B-4E1A-8391-7484D524D89E}" type="presParOf" srcId="{D7D98525-017D-4F9E-A888-E595996156FF}" destId="{1C034130-D1F4-44B6-98A0-76710BB2E17D}" srcOrd="1" destOrd="0" presId="urn:microsoft.com/office/officeart/2008/layout/AlternatingPictureBlocks"/>
    <dgm:cxn modelId="{628CE2D9-DF50-44BB-B754-4B95B0EA1593}" type="presParOf" srcId="{D7D98525-017D-4F9E-A888-E595996156FF}" destId="{FEABF13E-9FCC-43FD-A948-B417E4A83BD7}" srcOrd="2" destOrd="0" presId="urn:microsoft.com/office/officeart/2008/layout/AlternatingPictureBlocks"/>
    <dgm:cxn modelId="{F227D40C-64FE-458A-9085-A7C39CE6DE21}" type="presParOf" srcId="{FEABF13E-9FCC-43FD-A948-B417E4A83BD7}" destId="{0BE2BCA5-C3D8-475F-BF02-4F60E2FE046D}" srcOrd="0" destOrd="0" presId="urn:microsoft.com/office/officeart/2008/layout/AlternatingPictureBlocks"/>
    <dgm:cxn modelId="{02C7CB81-E9FA-4471-B6BD-EFE0A7981314}" type="presParOf" srcId="{FEABF13E-9FCC-43FD-A948-B417E4A83BD7}" destId="{7DB7DB73-465E-4469-8B3C-9E5EDC14EA9D}" srcOrd="1" destOrd="0" presId="urn:microsoft.com/office/officeart/2008/layout/AlternatingPictureBlocks"/>
    <dgm:cxn modelId="{09F8AB04-55CE-4312-A18F-B7AC363B1928}" type="presParOf" srcId="{D7D98525-017D-4F9E-A888-E595996156FF}" destId="{3801C615-ABBD-4427-ADA0-82577F18C541}" srcOrd="3" destOrd="0" presId="urn:microsoft.com/office/officeart/2008/layout/AlternatingPictureBlocks"/>
    <dgm:cxn modelId="{6CE9B4DA-BFF6-43B8-8F82-F7A9FFCB7D48}" type="presParOf" srcId="{D7D98525-017D-4F9E-A888-E595996156FF}" destId="{C0A78D27-FE01-49F9-9A7A-0E09716B9D37}" srcOrd="4" destOrd="0" presId="urn:microsoft.com/office/officeart/2008/layout/AlternatingPictureBlocks"/>
    <dgm:cxn modelId="{01E22BB6-642F-430E-89C1-F56647F2A4A7}" type="presParOf" srcId="{C0A78D27-FE01-49F9-9A7A-0E09716B9D37}" destId="{35617CEF-708E-4CEC-872B-CCC1F15C9A3D}" srcOrd="0" destOrd="0" presId="urn:microsoft.com/office/officeart/2008/layout/AlternatingPictureBlocks"/>
    <dgm:cxn modelId="{B14A105E-4453-4792-A3F5-936F81F03A8E}" type="presParOf" srcId="{C0A78D27-FE01-49F9-9A7A-0E09716B9D37}" destId="{2EE709F8-4BFB-4095-9269-4D38B7293401}"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F35EE9-D583-4EA1-A6D7-DACBFE8C9B33}"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1570276C-D7DD-4C3C-8FD8-419F5B817D6D}">
      <dgm:prSet phldrT="[Text]" custT="1"/>
      <dgm:spPr/>
      <dgm:t>
        <a:bodyPr/>
        <a:lstStyle/>
        <a:p>
          <a:r>
            <a:rPr lang="en-US" sz="2400" b="1" dirty="0"/>
            <a:t>September 2023</a:t>
          </a:r>
        </a:p>
      </dgm:t>
    </dgm:pt>
    <dgm:pt modelId="{46CE03E4-044A-4F2E-A852-FDDA5F0205F4}" type="parTrans" cxnId="{4EA875CD-DA49-401E-BC6C-71E7AD04C5EE}">
      <dgm:prSet/>
      <dgm:spPr/>
      <dgm:t>
        <a:bodyPr/>
        <a:lstStyle/>
        <a:p>
          <a:endParaRPr lang="en-US"/>
        </a:p>
      </dgm:t>
    </dgm:pt>
    <dgm:pt modelId="{DB0D5656-65F6-49AF-A8B0-D751EC104133}" type="sibTrans" cxnId="{4EA875CD-DA49-401E-BC6C-71E7AD04C5EE}">
      <dgm:prSet/>
      <dgm:spPr/>
      <dgm:t>
        <a:bodyPr/>
        <a:lstStyle/>
        <a:p>
          <a:endParaRPr lang="en-US"/>
        </a:p>
      </dgm:t>
    </dgm:pt>
    <dgm:pt modelId="{75F24732-4A83-4A9D-908C-11C2DD6B010E}">
      <dgm:prSet phldrT="[Text]"/>
      <dgm:spPr/>
      <dgm:t>
        <a:bodyPr/>
        <a:lstStyle/>
        <a:p>
          <a:endParaRPr lang="en-US" dirty="0"/>
        </a:p>
      </dgm:t>
    </dgm:pt>
    <dgm:pt modelId="{BE1ADFD8-D663-45EF-BDD7-3A08E0E45A22}" type="parTrans" cxnId="{E4096A6C-EEC0-4409-AE09-EFABEFC86140}">
      <dgm:prSet/>
      <dgm:spPr/>
      <dgm:t>
        <a:bodyPr/>
        <a:lstStyle/>
        <a:p>
          <a:endParaRPr lang="en-US"/>
        </a:p>
      </dgm:t>
    </dgm:pt>
    <dgm:pt modelId="{B4324033-DB4C-4A3D-8367-B229531E38C4}" type="sibTrans" cxnId="{E4096A6C-EEC0-4409-AE09-EFABEFC86140}">
      <dgm:prSet/>
      <dgm:spPr/>
      <dgm:t>
        <a:bodyPr/>
        <a:lstStyle/>
        <a:p>
          <a:endParaRPr lang="en-US"/>
        </a:p>
      </dgm:t>
    </dgm:pt>
    <dgm:pt modelId="{CECDC4E4-A3AD-4E93-89F5-8798174CF921}">
      <dgm:prSet phldrT="[Text]"/>
      <dgm:spPr/>
      <dgm:t>
        <a:bodyPr/>
        <a:lstStyle/>
        <a:p>
          <a:endParaRPr lang="en-US" dirty="0"/>
        </a:p>
      </dgm:t>
    </dgm:pt>
    <dgm:pt modelId="{E8C8122F-B4EC-46E5-A889-8404D535C500}" type="sibTrans" cxnId="{0AFB16C8-349C-48D0-872B-1498F2CF449D}">
      <dgm:prSet/>
      <dgm:spPr/>
      <dgm:t>
        <a:bodyPr/>
        <a:lstStyle/>
        <a:p>
          <a:endParaRPr lang="en-US"/>
        </a:p>
      </dgm:t>
    </dgm:pt>
    <dgm:pt modelId="{C230AB25-D147-4D3F-A45D-5D1134F614E1}" type="parTrans" cxnId="{0AFB16C8-349C-48D0-872B-1498F2CF449D}">
      <dgm:prSet/>
      <dgm:spPr/>
      <dgm:t>
        <a:bodyPr/>
        <a:lstStyle/>
        <a:p>
          <a:endParaRPr lang="en-US"/>
        </a:p>
      </dgm:t>
    </dgm:pt>
    <dgm:pt modelId="{BA563852-2F2B-402D-A21C-926E69209155}" type="pres">
      <dgm:prSet presAssocID="{FFF35EE9-D583-4EA1-A6D7-DACBFE8C9B33}" presName="Name0" presStyleCnt="0">
        <dgm:presLayoutVars>
          <dgm:dir/>
          <dgm:resizeHandles val="exact"/>
        </dgm:presLayoutVars>
      </dgm:prSet>
      <dgm:spPr/>
    </dgm:pt>
    <dgm:pt modelId="{E68341AA-35C3-4D7D-8FAF-77CA7EB30CE6}" type="pres">
      <dgm:prSet presAssocID="{FFF35EE9-D583-4EA1-A6D7-DACBFE8C9B33}" presName="arrow" presStyleLbl="bgShp" presStyleIdx="0" presStyleCnt="1" custLinFactNeighborX="1263" custLinFactNeighborY="-2100"/>
      <dgm:spPr>
        <a:solidFill>
          <a:srgbClr val="0070C0"/>
        </a:solidFill>
      </dgm:spPr>
    </dgm:pt>
    <dgm:pt modelId="{23B86ACA-F1BE-4271-B243-AAF25F9ACE5C}" type="pres">
      <dgm:prSet presAssocID="{FFF35EE9-D583-4EA1-A6D7-DACBFE8C9B33}" presName="points" presStyleCnt="0"/>
      <dgm:spPr/>
    </dgm:pt>
    <dgm:pt modelId="{2F3442C7-1AE0-4B60-9618-34578D06C2C0}" type="pres">
      <dgm:prSet presAssocID="{1570276C-D7DD-4C3C-8FD8-419F5B817D6D}" presName="compositeA" presStyleCnt="0"/>
      <dgm:spPr/>
    </dgm:pt>
    <dgm:pt modelId="{70B7F0FE-B03A-49B3-895C-43EE6375422E}" type="pres">
      <dgm:prSet presAssocID="{1570276C-D7DD-4C3C-8FD8-419F5B817D6D}" presName="textA" presStyleLbl="revTx" presStyleIdx="0" presStyleCnt="3" custScaleX="51690" custScaleY="64279" custLinFactNeighborX="-20355" custLinFactNeighborY="22279">
        <dgm:presLayoutVars>
          <dgm:bulletEnabled val="1"/>
        </dgm:presLayoutVars>
      </dgm:prSet>
      <dgm:spPr/>
    </dgm:pt>
    <dgm:pt modelId="{A5B2FB9D-B5C3-46C3-A4DE-6AD0EB10D85B}" type="pres">
      <dgm:prSet presAssocID="{1570276C-D7DD-4C3C-8FD8-419F5B817D6D}" presName="circleA" presStyleLbl="node1" presStyleIdx="0" presStyleCnt="3" custLinFactX="-100000" custLinFactNeighborX="-109076" custLinFactNeighborY="29642"/>
      <dgm:spPr/>
    </dgm:pt>
    <dgm:pt modelId="{712C762A-FB22-4A68-85F5-C1A98EDAA008}" type="pres">
      <dgm:prSet presAssocID="{1570276C-D7DD-4C3C-8FD8-419F5B817D6D}" presName="spaceA" presStyleCnt="0"/>
      <dgm:spPr/>
    </dgm:pt>
    <dgm:pt modelId="{D5E47FA7-D21A-4EF2-897A-1339270854B7}" type="pres">
      <dgm:prSet presAssocID="{DB0D5656-65F6-49AF-A8B0-D751EC104133}" presName="space" presStyleCnt="0"/>
      <dgm:spPr/>
    </dgm:pt>
    <dgm:pt modelId="{F6D74391-77E7-438A-9D2F-B7DA94AD68A5}" type="pres">
      <dgm:prSet presAssocID="{75F24732-4A83-4A9D-908C-11C2DD6B010E}" presName="compositeB" presStyleCnt="0"/>
      <dgm:spPr/>
    </dgm:pt>
    <dgm:pt modelId="{81630EE6-8BDB-47D1-B9DF-FC4C7B5FB6CD}" type="pres">
      <dgm:prSet presAssocID="{75F24732-4A83-4A9D-908C-11C2DD6B010E}" presName="textB" presStyleLbl="revTx" presStyleIdx="1" presStyleCnt="3">
        <dgm:presLayoutVars>
          <dgm:bulletEnabled val="1"/>
        </dgm:presLayoutVars>
      </dgm:prSet>
      <dgm:spPr/>
    </dgm:pt>
    <dgm:pt modelId="{A1032B36-2E70-4D4C-8281-FA3F9A8E929B}" type="pres">
      <dgm:prSet presAssocID="{75F24732-4A83-4A9D-908C-11C2DD6B010E}" presName="circleB" presStyleLbl="node1" presStyleIdx="1" presStyleCnt="3" custLinFactX="-200000" custLinFactNeighborX="-291633" custLinFactNeighborY="-5495"/>
      <dgm:spPr/>
    </dgm:pt>
    <dgm:pt modelId="{B1A30CDF-9A11-4463-9F4B-4281F7B6B06C}" type="pres">
      <dgm:prSet presAssocID="{75F24732-4A83-4A9D-908C-11C2DD6B010E}" presName="spaceB" presStyleCnt="0"/>
      <dgm:spPr/>
    </dgm:pt>
    <dgm:pt modelId="{A7EFAE1C-3B0F-4A33-9EF3-3DEC0913FED4}" type="pres">
      <dgm:prSet presAssocID="{B4324033-DB4C-4A3D-8367-B229531E38C4}" presName="space" presStyleCnt="0"/>
      <dgm:spPr/>
    </dgm:pt>
    <dgm:pt modelId="{5EFFE344-4C1F-498F-B110-35C278659367}" type="pres">
      <dgm:prSet presAssocID="{CECDC4E4-A3AD-4E93-89F5-8798174CF921}" presName="compositeA" presStyleCnt="0"/>
      <dgm:spPr/>
    </dgm:pt>
    <dgm:pt modelId="{F724F507-8A6F-495A-9EFD-9BBC4A5CD2A6}" type="pres">
      <dgm:prSet presAssocID="{CECDC4E4-A3AD-4E93-89F5-8798174CF921}" presName="textA" presStyleLbl="revTx" presStyleIdx="2" presStyleCnt="3">
        <dgm:presLayoutVars>
          <dgm:bulletEnabled val="1"/>
        </dgm:presLayoutVars>
      </dgm:prSet>
      <dgm:spPr/>
    </dgm:pt>
    <dgm:pt modelId="{017F0F84-2CD8-413E-A9F6-83D5F7746EF7}" type="pres">
      <dgm:prSet presAssocID="{CECDC4E4-A3AD-4E93-89F5-8798174CF921}" presName="circleA" presStyleLbl="node1" presStyleIdx="2" presStyleCnt="3" custLinFactX="200000" custLinFactNeighborX="294099" custLinFactNeighborY="-12757"/>
      <dgm:spPr/>
    </dgm:pt>
    <dgm:pt modelId="{C233DAD1-C3A2-411A-B4A8-7DFEF6107F38}" type="pres">
      <dgm:prSet presAssocID="{CECDC4E4-A3AD-4E93-89F5-8798174CF921}" presName="spaceA" presStyleCnt="0"/>
      <dgm:spPr/>
    </dgm:pt>
  </dgm:ptLst>
  <dgm:cxnLst>
    <dgm:cxn modelId="{22400E12-8301-4D79-B76C-39147B726220}" type="presOf" srcId="{1570276C-D7DD-4C3C-8FD8-419F5B817D6D}" destId="{70B7F0FE-B03A-49B3-895C-43EE6375422E}" srcOrd="0" destOrd="0" presId="urn:microsoft.com/office/officeart/2005/8/layout/hProcess11"/>
    <dgm:cxn modelId="{1448823E-5A23-4849-880B-3A57E5003790}" type="presOf" srcId="{FFF35EE9-D583-4EA1-A6D7-DACBFE8C9B33}" destId="{BA563852-2F2B-402D-A21C-926E69209155}" srcOrd="0" destOrd="0" presId="urn:microsoft.com/office/officeart/2005/8/layout/hProcess11"/>
    <dgm:cxn modelId="{3E5BDD44-CF9F-4CF8-9182-C2303B909ECB}" type="presOf" srcId="{CECDC4E4-A3AD-4E93-89F5-8798174CF921}" destId="{F724F507-8A6F-495A-9EFD-9BBC4A5CD2A6}" srcOrd="0" destOrd="0" presId="urn:microsoft.com/office/officeart/2005/8/layout/hProcess11"/>
    <dgm:cxn modelId="{E4096A6C-EEC0-4409-AE09-EFABEFC86140}" srcId="{FFF35EE9-D583-4EA1-A6D7-DACBFE8C9B33}" destId="{75F24732-4A83-4A9D-908C-11C2DD6B010E}" srcOrd="1" destOrd="0" parTransId="{BE1ADFD8-D663-45EF-BDD7-3A08E0E45A22}" sibTransId="{B4324033-DB4C-4A3D-8367-B229531E38C4}"/>
    <dgm:cxn modelId="{C861AEB7-284E-49A9-839B-5532A8A96CB4}" type="presOf" srcId="{75F24732-4A83-4A9D-908C-11C2DD6B010E}" destId="{81630EE6-8BDB-47D1-B9DF-FC4C7B5FB6CD}" srcOrd="0" destOrd="0" presId="urn:microsoft.com/office/officeart/2005/8/layout/hProcess11"/>
    <dgm:cxn modelId="{0AFB16C8-349C-48D0-872B-1498F2CF449D}" srcId="{FFF35EE9-D583-4EA1-A6D7-DACBFE8C9B33}" destId="{CECDC4E4-A3AD-4E93-89F5-8798174CF921}" srcOrd="2" destOrd="0" parTransId="{C230AB25-D147-4D3F-A45D-5D1134F614E1}" sibTransId="{E8C8122F-B4EC-46E5-A889-8404D535C500}"/>
    <dgm:cxn modelId="{4EA875CD-DA49-401E-BC6C-71E7AD04C5EE}" srcId="{FFF35EE9-D583-4EA1-A6D7-DACBFE8C9B33}" destId="{1570276C-D7DD-4C3C-8FD8-419F5B817D6D}" srcOrd="0" destOrd="0" parTransId="{46CE03E4-044A-4F2E-A852-FDDA5F0205F4}" sibTransId="{DB0D5656-65F6-49AF-A8B0-D751EC104133}"/>
    <dgm:cxn modelId="{981A3F71-EF04-4771-AAE3-CECB4F6EBD90}" type="presParOf" srcId="{BA563852-2F2B-402D-A21C-926E69209155}" destId="{E68341AA-35C3-4D7D-8FAF-77CA7EB30CE6}" srcOrd="0" destOrd="0" presId="urn:microsoft.com/office/officeart/2005/8/layout/hProcess11"/>
    <dgm:cxn modelId="{AC66739E-1BD0-4C61-93D6-539FBC48E825}" type="presParOf" srcId="{BA563852-2F2B-402D-A21C-926E69209155}" destId="{23B86ACA-F1BE-4271-B243-AAF25F9ACE5C}" srcOrd="1" destOrd="0" presId="urn:microsoft.com/office/officeart/2005/8/layout/hProcess11"/>
    <dgm:cxn modelId="{54F11F54-FC9C-423D-9A53-7280F349421A}" type="presParOf" srcId="{23B86ACA-F1BE-4271-B243-AAF25F9ACE5C}" destId="{2F3442C7-1AE0-4B60-9618-34578D06C2C0}" srcOrd="0" destOrd="0" presId="urn:microsoft.com/office/officeart/2005/8/layout/hProcess11"/>
    <dgm:cxn modelId="{4874E147-0E38-48D8-BDC6-22CE50501828}" type="presParOf" srcId="{2F3442C7-1AE0-4B60-9618-34578D06C2C0}" destId="{70B7F0FE-B03A-49B3-895C-43EE6375422E}" srcOrd="0" destOrd="0" presId="urn:microsoft.com/office/officeart/2005/8/layout/hProcess11"/>
    <dgm:cxn modelId="{ACABEADB-9895-4441-ABA9-854CB2D3B895}" type="presParOf" srcId="{2F3442C7-1AE0-4B60-9618-34578D06C2C0}" destId="{A5B2FB9D-B5C3-46C3-A4DE-6AD0EB10D85B}" srcOrd="1" destOrd="0" presId="urn:microsoft.com/office/officeart/2005/8/layout/hProcess11"/>
    <dgm:cxn modelId="{6901BB87-3DCF-44C0-8FED-1E76342103B3}" type="presParOf" srcId="{2F3442C7-1AE0-4B60-9618-34578D06C2C0}" destId="{712C762A-FB22-4A68-85F5-C1A98EDAA008}" srcOrd="2" destOrd="0" presId="urn:microsoft.com/office/officeart/2005/8/layout/hProcess11"/>
    <dgm:cxn modelId="{A16591D5-75C2-4378-9A69-546DDF3BAC92}" type="presParOf" srcId="{23B86ACA-F1BE-4271-B243-AAF25F9ACE5C}" destId="{D5E47FA7-D21A-4EF2-897A-1339270854B7}" srcOrd="1" destOrd="0" presId="urn:microsoft.com/office/officeart/2005/8/layout/hProcess11"/>
    <dgm:cxn modelId="{D72110EA-D953-4B44-98BD-69047784ECB5}" type="presParOf" srcId="{23B86ACA-F1BE-4271-B243-AAF25F9ACE5C}" destId="{F6D74391-77E7-438A-9D2F-B7DA94AD68A5}" srcOrd="2" destOrd="0" presId="urn:microsoft.com/office/officeart/2005/8/layout/hProcess11"/>
    <dgm:cxn modelId="{66187CF6-8B77-4C14-970D-6506C1BA2485}" type="presParOf" srcId="{F6D74391-77E7-438A-9D2F-B7DA94AD68A5}" destId="{81630EE6-8BDB-47D1-B9DF-FC4C7B5FB6CD}" srcOrd="0" destOrd="0" presId="urn:microsoft.com/office/officeart/2005/8/layout/hProcess11"/>
    <dgm:cxn modelId="{F9C0835A-357B-48E9-9669-2E17DD148220}" type="presParOf" srcId="{F6D74391-77E7-438A-9D2F-B7DA94AD68A5}" destId="{A1032B36-2E70-4D4C-8281-FA3F9A8E929B}" srcOrd="1" destOrd="0" presId="urn:microsoft.com/office/officeart/2005/8/layout/hProcess11"/>
    <dgm:cxn modelId="{2F596D12-36D6-4858-ABF5-6FAE1EB158AE}" type="presParOf" srcId="{F6D74391-77E7-438A-9D2F-B7DA94AD68A5}" destId="{B1A30CDF-9A11-4463-9F4B-4281F7B6B06C}" srcOrd="2" destOrd="0" presId="urn:microsoft.com/office/officeart/2005/8/layout/hProcess11"/>
    <dgm:cxn modelId="{6FFB021C-D830-40FB-BC0F-F37BB08CD39F}" type="presParOf" srcId="{23B86ACA-F1BE-4271-B243-AAF25F9ACE5C}" destId="{A7EFAE1C-3B0F-4A33-9EF3-3DEC0913FED4}" srcOrd="3" destOrd="0" presId="urn:microsoft.com/office/officeart/2005/8/layout/hProcess11"/>
    <dgm:cxn modelId="{1F36087D-D001-4D4A-B276-3E44BCC71C4B}" type="presParOf" srcId="{23B86ACA-F1BE-4271-B243-AAF25F9ACE5C}" destId="{5EFFE344-4C1F-498F-B110-35C278659367}" srcOrd="4" destOrd="0" presId="urn:microsoft.com/office/officeart/2005/8/layout/hProcess11"/>
    <dgm:cxn modelId="{8CB54C31-DFC9-41C3-904E-2372A320C061}" type="presParOf" srcId="{5EFFE344-4C1F-498F-B110-35C278659367}" destId="{F724F507-8A6F-495A-9EFD-9BBC4A5CD2A6}" srcOrd="0" destOrd="0" presId="urn:microsoft.com/office/officeart/2005/8/layout/hProcess11"/>
    <dgm:cxn modelId="{74A31182-7B5F-4B73-89D8-9C2DF7A97E8E}" type="presParOf" srcId="{5EFFE344-4C1F-498F-B110-35C278659367}" destId="{017F0F84-2CD8-413E-A9F6-83D5F7746EF7}" srcOrd="1" destOrd="0" presId="urn:microsoft.com/office/officeart/2005/8/layout/hProcess11"/>
    <dgm:cxn modelId="{464C2402-BDDE-45D1-8BB7-0CBA40F01A18}" type="presParOf" srcId="{5EFFE344-4C1F-498F-B110-35C278659367}" destId="{C233DAD1-C3A2-411A-B4A8-7DFEF6107F3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BCD620F-DB95-4A79-8C60-2CD315795908}" type="doc">
      <dgm:prSet loTypeId="urn:microsoft.com/office/officeart/2011/layout/CircleProcess" loCatId="process" qsTypeId="urn:microsoft.com/office/officeart/2005/8/quickstyle/simple1" qsCatId="simple" csTypeId="urn:microsoft.com/office/officeart/2005/8/colors/accent0_3" csCatId="mainScheme" phldr="1"/>
      <dgm:spPr/>
      <dgm:t>
        <a:bodyPr/>
        <a:lstStyle/>
        <a:p>
          <a:endParaRPr lang="en-US"/>
        </a:p>
      </dgm:t>
    </dgm:pt>
    <dgm:pt modelId="{C40630E3-32E2-4FA6-B2BF-4337D6D602CC}">
      <dgm:prSet phldrT="[Text]" custT="1"/>
      <dgm:spPr/>
      <dgm:t>
        <a:bodyPr/>
        <a:lstStyle/>
        <a:p>
          <a:pPr algn="ctr"/>
          <a:r>
            <a:rPr lang="en-US" sz="3200" b="1" dirty="0">
              <a:solidFill>
                <a:srgbClr val="FF0000"/>
              </a:solidFill>
            </a:rPr>
            <a:t>Top- Down</a:t>
          </a:r>
        </a:p>
        <a:p>
          <a:pPr algn="ctr"/>
          <a:r>
            <a:rPr lang="en-US" sz="1800" b="0" dirty="0">
              <a:solidFill>
                <a:srgbClr val="FFFFFF"/>
              </a:solidFill>
            </a:rPr>
            <a:t>(Pearce &amp; Van Knippenberg, 2024)</a:t>
          </a:r>
        </a:p>
      </dgm:t>
    </dgm:pt>
    <dgm:pt modelId="{FA133515-7350-4DC8-AF6B-12B4D9F3C266}" type="parTrans" cxnId="{E094F8F8-E944-4D24-8C81-F51624922B7F}">
      <dgm:prSet/>
      <dgm:spPr/>
      <dgm:t>
        <a:bodyPr/>
        <a:lstStyle/>
        <a:p>
          <a:endParaRPr lang="en-US"/>
        </a:p>
      </dgm:t>
    </dgm:pt>
    <dgm:pt modelId="{E6B9ECAE-4B8C-496F-B952-669A1CEE2A41}" type="sibTrans" cxnId="{E094F8F8-E944-4D24-8C81-F51624922B7F}">
      <dgm:prSet/>
      <dgm:spPr/>
      <dgm:t>
        <a:bodyPr/>
        <a:lstStyle/>
        <a:p>
          <a:endParaRPr lang="en-US"/>
        </a:p>
      </dgm:t>
    </dgm:pt>
    <dgm:pt modelId="{35711C54-CC32-4AAA-AF35-DBA3C6A143E5}">
      <dgm:prSet phldrT="[Text]" custT="1"/>
      <dgm:spPr/>
      <dgm:t>
        <a:bodyPr/>
        <a:lstStyle/>
        <a:p>
          <a:r>
            <a:rPr lang="en-US" sz="2800" b="1" dirty="0">
              <a:solidFill>
                <a:srgbClr val="FFC000"/>
              </a:solidFill>
            </a:rPr>
            <a:t>Transactional</a:t>
          </a:r>
          <a:r>
            <a:rPr lang="en-US" sz="2200" dirty="0"/>
            <a:t> </a:t>
          </a:r>
        </a:p>
      </dgm:t>
    </dgm:pt>
    <dgm:pt modelId="{60BBBD1C-33AB-4964-8824-4BAF37451AD1}" type="parTrans" cxnId="{27ED70C9-80B9-4B8D-A957-AA14DDEE2321}">
      <dgm:prSet/>
      <dgm:spPr/>
      <dgm:t>
        <a:bodyPr/>
        <a:lstStyle/>
        <a:p>
          <a:endParaRPr lang="en-US"/>
        </a:p>
      </dgm:t>
    </dgm:pt>
    <dgm:pt modelId="{5D1DE882-98F1-4047-A73E-EE0A5287E666}" type="sibTrans" cxnId="{27ED70C9-80B9-4B8D-A957-AA14DDEE2321}">
      <dgm:prSet/>
      <dgm:spPr/>
      <dgm:t>
        <a:bodyPr/>
        <a:lstStyle/>
        <a:p>
          <a:endParaRPr lang="en-US"/>
        </a:p>
      </dgm:t>
    </dgm:pt>
    <dgm:pt modelId="{144EDE32-AC82-4340-B886-DA42479F2F2F}">
      <dgm:prSet phldrT="[Text]" custT="1"/>
      <dgm:spPr/>
      <dgm:t>
        <a:bodyPr/>
        <a:lstStyle/>
        <a:p>
          <a:r>
            <a:rPr lang="en-US" sz="3200" b="1" dirty="0">
              <a:solidFill>
                <a:srgbClr val="FFFF00"/>
              </a:solidFill>
            </a:rPr>
            <a:t>Skill-Based</a:t>
          </a:r>
        </a:p>
        <a:p>
          <a:r>
            <a:rPr lang="en-US" sz="2000" dirty="0">
              <a:solidFill>
                <a:srgbClr val="FFFFFF"/>
              </a:solidFill>
            </a:rPr>
            <a:t>(Williams &amp; </a:t>
          </a:r>
          <a:r>
            <a:rPr lang="en-US" sz="2000" dirty="0" err="1">
              <a:solidFill>
                <a:srgbClr val="FFFFFF"/>
              </a:solidFill>
            </a:rPr>
            <a:t>Trulio</a:t>
          </a:r>
          <a:r>
            <a:rPr lang="en-US" sz="2000" dirty="0">
              <a:solidFill>
                <a:srgbClr val="FFFFFF"/>
              </a:solidFill>
            </a:rPr>
            <a:t>, 2019).</a:t>
          </a:r>
          <a:endParaRPr lang="en-US" sz="1800" dirty="0">
            <a:solidFill>
              <a:srgbClr val="FFFFFF"/>
            </a:solidFill>
          </a:endParaRPr>
        </a:p>
      </dgm:t>
    </dgm:pt>
    <dgm:pt modelId="{6FF71819-3A48-49C4-8E8F-2BD77BF38E74}" type="parTrans" cxnId="{9F7409D3-6266-4130-A80C-EB6C36B5DE29}">
      <dgm:prSet/>
      <dgm:spPr/>
      <dgm:t>
        <a:bodyPr/>
        <a:lstStyle/>
        <a:p>
          <a:endParaRPr lang="en-US"/>
        </a:p>
      </dgm:t>
    </dgm:pt>
    <dgm:pt modelId="{23500334-E781-4E14-915C-EE63B88A9249}" type="sibTrans" cxnId="{9F7409D3-6266-4130-A80C-EB6C36B5DE29}">
      <dgm:prSet/>
      <dgm:spPr/>
      <dgm:t>
        <a:bodyPr/>
        <a:lstStyle/>
        <a:p>
          <a:endParaRPr lang="en-US"/>
        </a:p>
      </dgm:t>
    </dgm:pt>
    <dgm:pt modelId="{1AE591B4-ED59-4BE1-A433-33B76B272246}">
      <dgm:prSet phldrT="[Text]" custT="1"/>
      <dgm:spPr/>
      <dgm:t>
        <a:bodyPr/>
        <a:lstStyle/>
        <a:p>
          <a:r>
            <a:rPr lang="en-US" sz="2400" b="1" i="1" dirty="0">
              <a:solidFill>
                <a:srgbClr val="92D050"/>
              </a:solidFill>
              <a:effectLst>
                <a:outerShdw blurRad="38100" dist="38100" dir="2700000" algn="tl">
                  <a:srgbClr val="000000">
                    <a:alpha val="43137"/>
                  </a:srgbClr>
                </a:outerShdw>
              </a:effectLst>
            </a:rPr>
            <a:t>Transformational</a:t>
          </a:r>
        </a:p>
        <a:p>
          <a:r>
            <a:rPr lang="en-US" sz="2200" b="1" i="1" dirty="0">
              <a:solidFill>
                <a:srgbClr val="92D050"/>
              </a:solidFill>
              <a:effectLst>
                <a:outerShdw blurRad="38100" dist="38100" dir="2700000" algn="tl">
                  <a:srgbClr val="000000">
                    <a:alpha val="43137"/>
                  </a:srgbClr>
                </a:outerShdw>
              </a:effectLst>
            </a:rPr>
            <a:t> </a:t>
          </a:r>
        </a:p>
        <a:p>
          <a:r>
            <a:rPr lang="en-US" sz="2000" dirty="0">
              <a:solidFill>
                <a:srgbClr val="FFFFFF"/>
              </a:solidFill>
            </a:rPr>
            <a:t>(Fletcher et al., 2019)</a:t>
          </a:r>
        </a:p>
      </dgm:t>
    </dgm:pt>
    <dgm:pt modelId="{B723D704-393D-450A-B4AB-6790724D4EF5}" type="parTrans" cxnId="{7CF9D696-5DB2-4B2A-BC66-B4B48D5A692E}">
      <dgm:prSet/>
      <dgm:spPr/>
      <dgm:t>
        <a:bodyPr/>
        <a:lstStyle/>
        <a:p>
          <a:endParaRPr lang="en-US"/>
        </a:p>
      </dgm:t>
    </dgm:pt>
    <dgm:pt modelId="{BFEFD778-5616-4DCF-BCE2-B11FC499E1F9}" type="sibTrans" cxnId="{7CF9D696-5DB2-4B2A-BC66-B4B48D5A692E}">
      <dgm:prSet/>
      <dgm:spPr/>
      <dgm:t>
        <a:bodyPr/>
        <a:lstStyle/>
        <a:p>
          <a:endParaRPr lang="en-US"/>
        </a:p>
      </dgm:t>
    </dgm:pt>
    <dgm:pt modelId="{E7AE110C-8693-40C8-8DA4-326E1BCCAABB}" type="pres">
      <dgm:prSet presAssocID="{BBCD620F-DB95-4A79-8C60-2CD315795908}" presName="Name0" presStyleCnt="0">
        <dgm:presLayoutVars>
          <dgm:chMax val="11"/>
          <dgm:chPref val="11"/>
          <dgm:dir/>
          <dgm:resizeHandles/>
        </dgm:presLayoutVars>
      </dgm:prSet>
      <dgm:spPr/>
    </dgm:pt>
    <dgm:pt modelId="{71AFD281-A1F4-455E-A9A2-28C082643A70}" type="pres">
      <dgm:prSet presAssocID="{1AE591B4-ED59-4BE1-A433-33B76B272246}" presName="Accent4" presStyleCnt="0"/>
      <dgm:spPr/>
    </dgm:pt>
    <dgm:pt modelId="{DB435F00-2538-4A8C-9C33-FC018FB3D613}" type="pres">
      <dgm:prSet presAssocID="{1AE591B4-ED59-4BE1-A433-33B76B272246}" presName="Accent" presStyleLbl="node1" presStyleIdx="0" presStyleCnt="4" custScaleX="144051" custScaleY="120241" custLinFactNeighborX="5980" custLinFactNeighborY="123"/>
      <dgm:spPr/>
    </dgm:pt>
    <dgm:pt modelId="{DB9784D8-54C5-42B2-9E1B-771A5CCA2771}" type="pres">
      <dgm:prSet presAssocID="{1AE591B4-ED59-4BE1-A433-33B76B272246}" presName="ParentBackground4" presStyleCnt="0"/>
      <dgm:spPr/>
    </dgm:pt>
    <dgm:pt modelId="{BFF78165-F4B4-4481-9FD8-D3912A991CD7}" type="pres">
      <dgm:prSet presAssocID="{1AE591B4-ED59-4BE1-A433-33B76B272246}" presName="ParentBackground" presStyleLbl="fgAcc1" presStyleIdx="0" presStyleCnt="4" custScaleX="125035" custScaleY="99167" custLinFactNeighborX="6760" custLinFactNeighborY="132"/>
      <dgm:spPr/>
    </dgm:pt>
    <dgm:pt modelId="{AB97585A-D08F-4075-B634-319C5445D822}" type="pres">
      <dgm:prSet presAssocID="{1AE591B4-ED59-4BE1-A433-33B76B272246}" presName="Parent4" presStyleLbl="revTx" presStyleIdx="0" presStyleCnt="0">
        <dgm:presLayoutVars>
          <dgm:chMax val="1"/>
          <dgm:chPref val="1"/>
          <dgm:bulletEnabled val="1"/>
        </dgm:presLayoutVars>
      </dgm:prSet>
      <dgm:spPr/>
    </dgm:pt>
    <dgm:pt modelId="{9B22BE21-946C-4768-821E-9CE0D85C5A27}" type="pres">
      <dgm:prSet presAssocID="{144EDE32-AC82-4340-B886-DA42479F2F2F}" presName="Accent3" presStyleCnt="0"/>
      <dgm:spPr/>
    </dgm:pt>
    <dgm:pt modelId="{43280FED-073F-49BE-ADB0-B854F97C5585}" type="pres">
      <dgm:prSet presAssocID="{144EDE32-AC82-4340-B886-DA42479F2F2F}" presName="Accent" presStyleLbl="node1" presStyleIdx="1" presStyleCnt="4" custScaleX="100991" custScaleY="87766"/>
      <dgm:spPr>
        <a:solidFill>
          <a:srgbClr val="FFFF00"/>
        </a:solidFill>
      </dgm:spPr>
    </dgm:pt>
    <dgm:pt modelId="{B0E5B27E-DA31-4EA1-ABCF-D364074D593B}" type="pres">
      <dgm:prSet presAssocID="{144EDE32-AC82-4340-B886-DA42479F2F2F}" presName="ParentBackground3" presStyleCnt="0"/>
      <dgm:spPr/>
    </dgm:pt>
    <dgm:pt modelId="{C8D5AB6F-9929-4CDA-9258-052D58D99FC7}" type="pres">
      <dgm:prSet presAssocID="{144EDE32-AC82-4340-B886-DA42479F2F2F}" presName="ParentBackground" presStyleLbl="fgAcc1" presStyleIdx="1" presStyleCnt="4" custScaleX="112825" custScaleY="63980"/>
      <dgm:spPr/>
    </dgm:pt>
    <dgm:pt modelId="{EA07C18D-3ADF-42EE-A8BC-96B454F90B19}" type="pres">
      <dgm:prSet presAssocID="{144EDE32-AC82-4340-B886-DA42479F2F2F}" presName="Parent3" presStyleLbl="revTx" presStyleIdx="0" presStyleCnt="0">
        <dgm:presLayoutVars>
          <dgm:chMax val="1"/>
          <dgm:chPref val="1"/>
          <dgm:bulletEnabled val="1"/>
        </dgm:presLayoutVars>
      </dgm:prSet>
      <dgm:spPr/>
    </dgm:pt>
    <dgm:pt modelId="{867285CB-844A-461C-A167-F7099EC0F6EF}" type="pres">
      <dgm:prSet presAssocID="{35711C54-CC32-4AAA-AF35-DBA3C6A143E5}" presName="Accent2" presStyleCnt="0"/>
      <dgm:spPr/>
    </dgm:pt>
    <dgm:pt modelId="{A2E82524-3DB0-4953-8025-06779526965F}" type="pres">
      <dgm:prSet presAssocID="{35711C54-CC32-4AAA-AF35-DBA3C6A143E5}" presName="Accent" presStyleLbl="node1" presStyleIdx="2" presStyleCnt="4" custScaleX="98546" custScaleY="88502"/>
      <dgm:spPr>
        <a:solidFill>
          <a:srgbClr val="FFC000"/>
        </a:solidFill>
      </dgm:spPr>
    </dgm:pt>
    <dgm:pt modelId="{2587A571-DB73-4397-B015-D29CB4486E99}" type="pres">
      <dgm:prSet presAssocID="{35711C54-CC32-4AAA-AF35-DBA3C6A143E5}" presName="ParentBackground2" presStyleCnt="0"/>
      <dgm:spPr/>
    </dgm:pt>
    <dgm:pt modelId="{BDBF026A-C086-493E-BE56-4A4202A888E7}" type="pres">
      <dgm:prSet presAssocID="{35711C54-CC32-4AAA-AF35-DBA3C6A143E5}" presName="ParentBackground" presStyleLbl="fgAcc1" presStyleIdx="2" presStyleCnt="4" custScaleX="113963" custScaleY="67602" custLinFactNeighborX="2145" custLinFactNeighborY="132"/>
      <dgm:spPr/>
    </dgm:pt>
    <dgm:pt modelId="{325F8B75-03B0-4D50-911E-0DE1721077D3}" type="pres">
      <dgm:prSet presAssocID="{35711C54-CC32-4AAA-AF35-DBA3C6A143E5}" presName="Parent2" presStyleLbl="revTx" presStyleIdx="0" presStyleCnt="0">
        <dgm:presLayoutVars>
          <dgm:chMax val="1"/>
          <dgm:chPref val="1"/>
          <dgm:bulletEnabled val="1"/>
        </dgm:presLayoutVars>
      </dgm:prSet>
      <dgm:spPr/>
    </dgm:pt>
    <dgm:pt modelId="{D15F89D6-DCE7-462D-BAC8-E9013363CF8B}" type="pres">
      <dgm:prSet presAssocID="{C40630E3-32E2-4FA6-B2BF-4337D6D602CC}" presName="Accent1" presStyleCnt="0"/>
      <dgm:spPr/>
    </dgm:pt>
    <dgm:pt modelId="{023ACCB8-8E31-4675-B005-E89076CCA666}" type="pres">
      <dgm:prSet presAssocID="{C40630E3-32E2-4FA6-B2BF-4337D6D602CC}" presName="Accent" presStyleLbl="node1" presStyleIdx="3" presStyleCnt="4" custScaleX="95149" custScaleY="89951" custLinFactNeighborX="-3804" custLinFactNeighborY="93"/>
      <dgm:spPr>
        <a:solidFill>
          <a:srgbClr val="CC3300"/>
        </a:solidFill>
      </dgm:spPr>
    </dgm:pt>
    <dgm:pt modelId="{FF4C2DF8-13D3-4F2B-8ECE-465CD46F0CB2}" type="pres">
      <dgm:prSet presAssocID="{C40630E3-32E2-4FA6-B2BF-4337D6D602CC}" presName="ParentBackground1" presStyleCnt="0"/>
      <dgm:spPr/>
    </dgm:pt>
    <dgm:pt modelId="{D4D04435-5939-4CEE-A52C-95B4F701191D}" type="pres">
      <dgm:prSet presAssocID="{C40630E3-32E2-4FA6-B2BF-4337D6D602CC}" presName="ParentBackground" presStyleLbl="fgAcc1" presStyleIdx="3" presStyleCnt="4" custScaleX="108327" custScaleY="65757" custLinFactNeighborX="-1276" custLinFactNeighborY="-165"/>
      <dgm:spPr/>
    </dgm:pt>
    <dgm:pt modelId="{E96DD589-2717-4DE0-AE9E-4E834F82F332}" type="pres">
      <dgm:prSet presAssocID="{C40630E3-32E2-4FA6-B2BF-4337D6D602CC}" presName="Parent1" presStyleLbl="revTx" presStyleIdx="0" presStyleCnt="0">
        <dgm:presLayoutVars>
          <dgm:chMax val="1"/>
          <dgm:chPref val="1"/>
          <dgm:bulletEnabled val="1"/>
        </dgm:presLayoutVars>
      </dgm:prSet>
      <dgm:spPr/>
    </dgm:pt>
  </dgm:ptLst>
  <dgm:cxnLst>
    <dgm:cxn modelId="{874E8408-3CEC-42B8-853F-0CE2540EA85B}" type="presOf" srcId="{C40630E3-32E2-4FA6-B2BF-4337D6D602CC}" destId="{E96DD589-2717-4DE0-AE9E-4E834F82F332}" srcOrd="1" destOrd="0" presId="urn:microsoft.com/office/officeart/2011/layout/CircleProcess"/>
    <dgm:cxn modelId="{057E943C-DB33-4F9E-9E66-9FBE75112DB5}" type="presOf" srcId="{35711C54-CC32-4AAA-AF35-DBA3C6A143E5}" destId="{BDBF026A-C086-493E-BE56-4A4202A888E7}" srcOrd="0" destOrd="0" presId="urn:microsoft.com/office/officeart/2011/layout/CircleProcess"/>
    <dgm:cxn modelId="{3FE48F69-8D1E-480D-8E51-A4227E9354AD}" type="presOf" srcId="{1AE591B4-ED59-4BE1-A433-33B76B272246}" destId="{BFF78165-F4B4-4481-9FD8-D3912A991CD7}" srcOrd="0" destOrd="0" presId="urn:microsoft.com/office/officeart/2011/layout/CircleProcess"/>
    <dgm:cxn modelId="{C3262D6A-BC54-41D3-953F-757F5581DF41}" type="presOf" srcId="{1AE591B4-ED59-4BE1-A433-33B76B272246}" destId="{AB97585A-D08F-4075-B634-319C5445D822}" srcOrd="1" destOrd="0" presId="urn:microsoft.com/office/officeart/2011/layout/CircleProcess"/>
    <dgm:cxn modelId="{2A64CC50-4578-4F85-8F69-65C80C81ACBD}" type="presOf" srcId="{144EDE32-AC82-4340-B886-DA42479F2F2F}" destId="{EA07C18D-3ADF-42EE-A8BC-96B454F90B19}" srcOrd="1" destOrd="0" presId="urn:microsoft.com/office/officeart/2011/layout/CircleProcess"/>
    <dgm:cxn modelId="{79801A96-B72E-479B-973B-1F90C252494E}" type="presOf" srcId="{35711C54-CC32-4AAA-AF35-DBA3C6A143E5}" destId="{325F8B75-03B0-4D50-911E-0DE1721077D3}" srcOrd="1" destOrd="0" presId="urn:microsoft.com/office/officeart/2011/layout/CircleProcess"/>
    <dgm:cxn modelId="{7CF9D696-5DB2-4B2A-BC66-B4B48D5A692E}" srcId="{BBCD620F-DB95-4A79-8C60-2CD315795908}" destId="{1AE591B4-ED59-4BE1-A433-33B76B272246}" srcOrd="3" destOrd="0" parTransId="{B723D704-393D-450A-B4AB-6790724D4EF5}" sibTransId="{BFEFD778-5616-4DCF-BCE2-B11FC499E1F9}"/>
    <dgm:cxn modelId="{AC0F6BA1-4B5D-472D-9D87-84F1F39DDEEF}" type="presOf" srcId="{144EDE32-AC82-4340-B886-DA42479F2F2F}" destId="{C8D5AB6F-9929-4CDA-9258-052D58D99FC7}" srcOrd="0" destOrd="0" presId="urn:microsoft.com/office/officeart/2011/layout/CircleProcess"/>
    <dgm:cxn modelId="{5B34EFB9-6625-46E6-A434-D26EFE27B91F}" type="presOf" srcId="{C40630E3-32E2-4FA6-B2BF-4337D6D602CC}" destId="{D4D04435-5939-4CEE-A52C-95B4F701191D}" srcOrd="0" destOrd="0" presId="urn:microsoft.com/office/officeart/2011/layout/CircleProcess"/>
    <dgm:cxn modelId="{27ED70C9-80B9-4B8D-A957-AA14DDEE2321}" srcId="{BBCD620F-DB95-4A79-8C60-2CD315795908}" destId="{35711C54-CC32-4AAA-AF35-DBA3C6A143E5}" srcOrd="1" destOrd="0" parTransId="{60BBBD1C-33AB-4964-8824-4BAF37451AD1}" sibTransId="{5D1DE882-98F1-4047-A73E-EE0A5287E666}"/>
    <dgm:cxn modelId="{9F7409D3-6266-4130-A80C-EB6C36B5DE29}" srcId="{BBCD620F-DB95-4A79-8C60-2CD315795908}" destId="{144EDE32-AC82-4340-B886-DA42479F2F2F}" srcOrd="2" destOrd="0" parTransId="{6FF71819-3A48-49C4-8E8F-2BD77BF38E74}" sibTransId="{23500334-E781-4E14-915C-EE63B88A9249}"/>
    <dgm:cxn modelId="{0081D8D5-094C-47B4-91F2-2978481856FE}" type="presOf" srcId="{BBCD620F-DB95-4A79-8C60-2CD315795908}" destId="{E7AE110C-8693-40C8-8DA4-326E1BCCAABB}" srcOrd="0" destOrd="0" presId="urn:microsoft.com/office/officeart/2011/layout/CircleProcess"/>
    <dgm:cxn modelId="{E094F8F8-E944-4D24-8C81-F51624922B7F}" srcId="{BBCD620F-DB95-4A79-8C60-2CD315795908}" destId="{C40630E3-32E2-4FA6-B2BF-4337D6D602CC}" srcOrd="0" destOrd="0" parTransId="{FA133515-7350-4DC8-AF6B-12B4D9F3C266}" sibTransId="{E6B9ECAE-4B8C-496F-B952-669A1CEE2A41}"/>
    <dgm:cxn modelId="{1F511E48-4E3D-45F8-9A29-0DCB923303C0}" type="presParOf" srcId="{E7AE110C-8693-40C8-8DA4-326E1BCCAABB}" destId="{71AFD281-A1F4-455E-A9A2-28C082643A70}" srcOrd="0" destOrd="0" presId="urn:microsoft.com/office/officeart/2011/layout/CircleProcess"/>
    <dgm:cxn modelId="{32568122-EBA1-4B37-9C47-037813BAA70C}" type="presParOf" srcId="{71AFD281-A1F4-455E-A9A2-28C082643A70}" destId="{DB435F00-2538-4A8C-9C33-FC018FB3D613}" srcOrd="0" destOrd="0" presId="urn:microsoft.com/office/officeart/2011/layout/CircleProcess"/>
    <dgm:cxn modelId="{2D6B4155-3BEC-47C9-A7CF-924A93C6B70A}" type="presParOf" srcId="{E7AE110C-8693-40C8-8DA4-326E1BCCAABB}" destId="{DB9784D8-54C5-42B2-9E1B-771A5CCA2771}" srcOrd="1" destOrd="0" presId="urn:microsoft.com/office/officeart/2011/layout/CircleProcess"/>
    <dgm:cxn modelId="{2C56C099-3C75-4696-A445-C695FBD40E43}" type="presParOf" srcId="{DB9784D8-54C5-42B2-9E1B-771A5CCA2771}" destId="{BFF78165-F4B4-4481-9FD8-D3912A991CD7}" srcOrd="0" destOrd="0" presId="urn:microsoft.com/office/officeart/2011/layout/CircleProcess"/>
    <dgm:cxn modelId="{0EA9B242-19CF-43E6-9313-2902E530DDB5}" type="presParOf" srcId="{E7AE110C-8693-40C8-8DA4-326E1BCCAABB}" destId="{AB97585A-D08F-4075-B634-319C5445D822}" srcOrd="2" destOrd="0" presId="urn:microsoft.com/office/officeart/2011/layout/CircleProcess"/>
    <dgm:cxn modelId="{C1DACF2F-E642-4D66-89DB-B1D9B7F28673}" type="presParOf" srcId="{E7AE110C-8693-40C8-8DA4-326E1BCCAABB}" destId="{9B22BE21-946C-4768-821E-9CE0D85C5A27}" srcOrd="3" destOrd="0" presId="urn:microsoft.com/office/officeart/2011/layout/CircleProcess"/>
    <dgm:cxn modelId="{D9AFD498-969C-4336-83B6-A5632D7A9E8D}" type="presParOf" srcId="{9B22BE21-946C-4768-821E-9CE0D85C5A27}" destId="{43280FED-073F-49BE-ADB0-B854F97C5585}" srcOrd="0" destOrd="0" presId="urn:microsoft.com/office/officeart/2011/layout/CircleProcess"/>
    <dgm:cxn modelId="{048CFEF6-A9AC-42BC-90E0-7C585491A8BF}" type="presParOf" srcId="{E7AE110C-8693-40C8-8DA4-326E1BCCAABB}" destId="{B0E5B27E-DA31-4EA1-ABCF-D364074D593B}" srcOrd="4" destOrd="0" presId="urn:microsoft.com/office/officeart/2011/layout/CircleProcess"/>
    <dgm:cxn modelId="{A5C5DE7E-1F3A-47A7-8D94-7F9AA0ED455F}" type="presParOf" srcId="{B0E5B27E-DA31-4EA1-ABCF-D364074D593B}" destId="{C8D5AB6F-9929-4CDA-9258-052D58D99FC7}" srcOrd="0" destOrd="0" presId="urn:microsoft.com/office/officeart/2011/layout/CircleProcess"/>
    <dgm:cxn modelId="{4EF65968-9C76-45C6-89AC-09843AE43609}" type="presParOf" srcId="{E7AE110C-8693-40C8-8DA4-326E1BCCAABB}" destId="{EA07C18D-3ADF-42EE-A8BC-96B454F90B19}" srcOrd="5" destOrd="0" presId="urn:microsoft.com/office/officeart/2011/layout/CircleProcess"/>
    <dgm:cxn modelId="{547EE739-F9D7-49D8-BD82-334EE3DADBB8}" type="presParOf" srcId="{E7AE110C-8693-40C8-8DA4-326E1BCCAABB}" destId="{867285CB-844A-461C-A167-F7099EC0F6EF}" srcOrd="6" destOrd="0" presId="urn:microsoft.com/office/officeart/2011/layout/CircleProcess"/>
    <dgm:cxn modelId="{84F33057-B13F-4C12-A164-5B6B3DF4102A}" type="presParOf" srcId="{867285CB-844A-461C-A167-F7099EC0F6EF}" destId="{A2E82524-3DB0-4953-8025-06779526965F}" srcOrd="0" destOrd="0" presId="urn:microsoft.com/office/officeart/2011/layout/CircleProcess"/>
    <dgm:cxn modelId="{22DBFD72-AFD3-4CC8-A5D8-FE31350D13B1}" type="presParOf" srcId="{E7AE110C-8693-40C8-8DA4-326E1BCCAABB}" destId="{2587A571-DB73-4397-B015-D29CB4486E99}" srcOrd="7" destOrd="0" presId="urn:microsoft.com/office/officeart/2011/layout/CircleProcess"/>
    <dgm:cxn modelId="{6910CF02-5337-4FE7-B633-C28135B8F331}" type="presParOf" srcId="{2587A571-DB73-4397-B015-D29CB4486E99}" destId="{BDBF026A-C086-493E-BE56-4A4202A888E7}" srcOrd="0" destOrd="0" presId="urn:microsoft.com/office/officeart/2011/layout/CircleProcess"/>
    <dgm:cxn modelId="{5CB489F8-217B-472A-9592-0719527C6EDF}" type="presParOf" srcId="{E7AE110C-8693-40C8-8DA4-326E1BCCAABB}" destId="{325F8B75-03B0-4D50-911E-0DE1721077D3}" srcOrd="8" destOrd="0" presId="urn:microsoft.com/office/officeart/2011/layout/CircleProcess"/>
    <dgm:cxn modelId="{BD96BBA2-C070-4DC5-9603-00902ABDF817}" type="presParOf" srcId="{E7AE110C-8693-40C8-8DA4-326E1BCCAABB}" destId="{D15F89D6-DCE7-462D-BAC8-E9013363CF8B}" srcOrd="9" destOrd="0" presId="urn:microsoft.com/office/officeart/2011/layout/CircleProcess"/>
    <dgm:cxn modelId="{4C0A214A-C627-4B48-AF19-1EAAF003A27D}" type="presParOf" srcId="{D15F89D6-DCE7-462D-BAC8-E9013363CF8B}" destId="{023ACCB8-8E31-4675-B005-E89076CCA666}" srcOrd="0" destOrd="0" presId="urn:microsoft.com/office/officeart/2011/layout/CircleProcess"/>
    <dgm:cxn modelId="{4BA3EC2E-1F03-47C7-88C8-721DEC6F33A5}" type="presParOf" srcId="{E7AE110C-8693-40C8-8DA4-326E1BCCAABB}" destId="{FF4C2DF8-13D3-4F2B-8ECE-465CD46F0CB2}" srcOrd="10" destOrd="0" presId="urn:microsoft.com/office/officeart/2011/layout/CircleProcess"/>
    <dgm:cxn modelId="{285DB6F3-A67F-4D81-8BC1-594FF2EC6AC1}" type="presParOf" srcId="{FF4C2DF8-13D3-4F2B-8ECE-465CD46F0CB2}" destId="{D4D04435-5939-4CEE-A52C-95B4F701191D}" srcOrd="0" destOrd="0" presId="urn:microsoft.com/office/officeart/2011/layout/CircleProcess"/>
    <dgm:cxn modelId="{5C0750AB-9F61-4BA8-BC92-7D97DD1B4DC6}" type="presParOf" srcId="{E7AE110C-8693-40C8-8DA4-326E1BCCAABB}" destId="{E96DD589-2717-4DE0-AE9E-4E834F82F332}" srcOrd="11"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C78984-F7B5-4EA0-A7F0-5EA2C5D57B73}"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058A6FA8-0241-40BD-B996-9C77D40A3978}">
      <dgm:prSet phldrT="[Text]" custT="1"/>
      <dgm:spPr>
        <a:solidFill>
          <a:srgbClr val="0070C0"/>
        </a:solidFill>
        <a:ln>
          <a:solidFill>
            <a:srgbClr val="0070C0"/>
          </a:solidFill>
        </a:ln>
      </dgm:spPr>
      <dgm:t>
        <a:bodyPr/>
        <a:lstStyle/>
        <a:p>
          <a:r>
            <a:rPr lang="en-US" sz="3600" dirty="0"/>
            <a:t>Value Based Care </a:t>
          </a:r>
        </a:p>
      </dgm:t>
    </dgm:pt>
    <dgm:pt modelId="{42174BB3-E3C1-4A94-8003-A6C3C1ADE520}" type="parTrans" cxnId="{A66818EE-716B-45EA-B8CA-2B33968AA236}">
      <dgm:prSet/>
      <dgm:spPr/>
      <dgm:t>
        <a:bodyPr/>
        <a:lstStyle/>
        <a:p>
          <a:endParaRPr lang="en-US"/>
        </a:p>
      </dgm:t>
    </dgm:pt>
    <dgm:pt modelId="{9738C1A9-0413-4891-B049-A8BA3602C5D9}" type="sibTrans" cxnId="{A66818EE-716B-45EA-B8CA-2B33968AA236}">
      <dgm:prSet/>
      <dgm:spPr/>
      <dgm:t>
        <a:bodyPr/>
        <a:lstStyle/>
        <a:p>
          <a:r>
            <a:rPr lang="en-US" dirty="0"/>
            <a:t>AI Cloud Based Phone System </a:t>
          </a:r>
        </a:p>
      </dgm:t>
    </dgm:pt>
    <dgm:pt modelId="{5BD403BD-99A7-4FEE-AAF3-0673B0EBD5F4}">
      <dgm:prSet phldrT="[Text]" custT="1"/>
      <dgm:spPr>
        <a:solidFill>
          <a:schemeClr val="accent2">
            <a:lumMod val="50000"/>
          </a:schemeClr>
        </a:solidFill>
      </dgm:spPr>
      <dgm:t>
        <a:bodyPr/>
        <a:lstStyle/>
        <a:p>
          <a:r>
            <a:rPr lang="en-US" sz="2400" b="1" dirty="0"/>
            <a:t>Customer Service Coaching </a:t>
          </a:r>
        </a:p>
      </dgm:t>
    </dgm:pt>
    <dgm:pt modelId="{F83E6BA3-8123-44E0-A977-637A135CD916}" type="parTrans" cxnId="{B8920BED-6D8B-4423-8455-E4CD4D05E208}">
      <dgm:prSet/>
      <dgm:spPr/>
      <dgm:t>
        <a:bodyPr/>
        <a:lstStyle/>
        <a:p>
          <a:endParaRPr lang="en-US"/>
        </a:p>
      </dgm:t>
    </dgm:pt>
    <dgm:pt modelId="{98465441-999A-497C-97E5-9F73D73BA574}" type="sibTrans" cxnId="{B8920BED-6D8B-4423-8455-E4CD4D05E208}">
      <dgm:prSet custT="1"/>
      <dgm:spPr>
        <a:solidFill>
          <a:srgbClr val="C00000"/>
        </a:solidFill>
        <a:ln>
          <a:solidFill>
            <a:srgbClr val="C00000"/>
          </a:solidFill>
        </a:ln>
      </dgm:spPr>
      <dgm:t>
        <a:bodyPr/>
        <a:lstStyle/>
        <a:p>
          <a:r>
            <a:rPr lang="en-US" sz="2800" dirty="0"/>
            <a:t>Renovate</a:t>
          </a:r>
          <a:r>
            <a:rPr lang="en-US" sz="3000" dirty="0"/>
            <a:t> Spaces </a:t>
          </a:r>
        </a:p>
      </dgm:t>
    </dgm:pt>
    <dgm:pt modelId="{17903EB8-21FA-430B-9DC4-AC32550F06A2}">
      <dgm:prSet phldrT="[Text]"/>
      <dgm:spPr/>
      <dgm:t>
        <a:bodyPr/>
        <a:lstStyle/>
        <a:p>
          <a:endParaRPr lang="en-US" dirty="0"/>
        </a:p>
      </dgm:t>
    </dgm:pt>
    <dgm:pt modelId="{6EB5EC73-7611-46A0-8F06-66C06A9A34F5}" type="parTrans" cxnId="{BF5EFA0D-4BAC-4820-AAC9-0B36B6806057}">
      <dgm:prSet/>
      <dgm:spPr/>
      <dgm:t>
        <a:bodyPr/>
        <a:lstStyle/>
        <a:p>
          <a:endParaRPr lang="en-US"/>
        </a:p>
      </dgm:t>
    </dgm:pt>
    <dgm:pt modelId="{5FBEA600-E144-4B71-8189-F2FAAFBD34BF}" type="sibTrans" cxnId="{BF5EFA0D-4BAC-4820-AAC9-0B36B6806057}">
      <dgm:prSet/>
      <dgm:spPr/>
      <dgm:t>
        <a:bodyPr/>
        <a:lstStyle/>
        <a:p>
          <a:endParaRPr lang="en-US"/>
        </a:p>
      </dgm:t>
    </dgm:pt>
    <dgm:pt modelId="{DBE6D3A8-95C5-4B16-BDF4-87427F1E2E32}">
      <dgm:prSet phldrT="[Text]"/>
      <dgm:spPr>
        <a:solidFill>
          <a:srgbClr val="E8A818"/>
        </a:solidFill>
        <a:ln>
          <a:solidFill>
            <a:srgbClr val="FFC000"/>
          </a:solidFill>
        </a:ln>
      </dgm:spPr>
      <dgm:t>
        <a:bodyPr/>
        <a:lstStyle/>
        <a:p>
          <a:r>
            <a:rPr lang="en-US" b="1" dirty="0"/>
            <a:t>Marketing &amp; Social Investment </a:t>
          </a:r>
        </a:p>
      </dgm:t>
    </dgm:pt>
    <dgm:pt modelId="{DD794EC6-B086-45CC-8F7C-EEAD47A2DB8A}" type="parTrans" cxnId="{6CFF37FD-91DA-4E99-9434-999195C3E18F}">
      <dgm:prSet/>
      <dgm:spPr/>
      <dgm:t>
        <a:bodyPr/>
        <a:lstStyle/>
        <a:p>
          <a:endParaRPr lang="en-US"/>
        </a:p>
      </dgm:t>
    </dgm:pt>
    <dgm:pt modelId="{FF3D1349-1B02-425B-9B16-D9F1EB34DCDD}" type="sibTrans" cxnId="{6CFF37FD-91DA-4E99-9434-999195C3E18F}">
      <dgm:prSet/>
      <dgm:spPr>
        <a:solidFill>
          <a:srgbClr val="7030A0"/>
        </a:solidFill>
      </dgm:spPr>
      <dgm:t>
        <a:bodyPr/>
        <a:lstStyle/>
        <a:p>
          <a:r>
            <a:rPr lang="en-US" dirty="0"/>
            <a:t>Off-Site Locations </a:t>
          </a:r>
        </a:p>
      </dgm:t>
    </dgm:pt>
    <dgm:pt modelId="{7201058D-3666-499B-BD59-CF099FC83241}" type="pres">
      <dgm:prSet presAssocID="{8DC78984-F7B5-4EA0-A7F0-5EA2C5D57B73}" presName="Name0" presStyleCnt="0">
        <dgm:presLayoutVars>
          <dgm:chMax/>
          <dgm:chPref/>
          <dgm:dir/>
          <dgm:animLvl val="lvl"/>
        </dgm:presLayoutVars>
      </dgm:prSet>
      <dgm:spPr/>
    </dgm:pt>
    <dgm:pt modelId="{5E6A57D0-88BB-45CA-BAE7-7933DB6B505A}" type="pres">
      <dgm:prSet presAssocID="{058A6FA8-0241-40BD-B996-9C77D40A3978}" presName="composite" presStyleCnt="0"/>
      <dgm:spPr/>
    </dgm:pt>
    <dgm:pt modelId="{DA4003A6-6DDC-4F1C-9767-8DA3C01826C3}" type="pres">
      <dgm:prSet presAssocID="{058A6FA8-0241-40BD-B996-9C77D40A3978}" presName="Parent1" presStyleLbl="node1" presStyleIdx="0" presStyleCnt="6" custScaleX="107433" custLinFactNeighborX="-10666" custLinFactNeighborY="-32">
        <dgm:presLayoutVars>
          <dgm:chMax val="1"/>
          <dgm:chPref val="1"/>
          <dgm:bulletEnabled val="1"/>
        </dgm:presLayoutVars>
      </dgm:prSet>
      <dgm:spPr/>
    </dgm:pt>
    <dgm:pt modelId="{FBAB132D-5DCD-4967-9738-56660679E637}" type="pres">
      <dgm:prSet presAssocID="{058A6FA8-0241-40BD-B996-9C77D40A3978}" presName="Childtext1" presStyleLbl="revTx" presStyleIdx="0" presStyleCnt="3">
        <dgm:presLayoutVars>
          <dgm:chMax val="0"/>
          <dgm:chPref val="0"/>
          <dgm:bulletEnabled val="1"/>
        </dgm:presLayoutVars>
      </dgm:prSet>
      <dgm:spPr/>
    </dgm:pt>
    <dgm:pt modelId="{59457668-C732-417B-8317-1E6F21F4F05B}" type="pres">
      <dgm:prSet presAssocID="{058A6FA8-0241-40BD-B996-9C77D40A3978}" presName="BalanceSpacing" presStyleCnt="0"/>
      <dgm:spPr/>
    </dgm:pt>
    <dgm:pt modelId="{F50A1E72-71C3-43C0-9B7D-B4849939AD8D}" type="pres">
      <dgm:prSet presAssocID="{058A6FA8-0241-40BD-B996-9C77D40A3978}" presName="BalanceSpacing1" presStyleCnt="0"/>
      <dgm:spPr/>
    </dgm:pt>
    <dgm:pt modelId="{BF5B3F45-51C1-49B7-97F8-5500DCE0DB65}" type="pres">
      <dgm:prSet presAssocID="{9738C1A9-0413-4891-B049-A8BA3602C5D9}" presName="Accent1Text" presStyleLbl="node1" presStyleIdx="1" presStyleCnt="6" custScaleX="138455" custLinFactNeighborX="-28247" custLinFactNeighborY="735"/>
      <dgm:spPr/>
    </dgm:pt>
    <dgm:pt modelId="{2536F097-2643-4C38-9483-FF4CF619400A}" type="pres">
      <dgm:prSet presAssocID="{9738C1A9-0413-4891-B049-A8BA3602C5D9}" presName="spaceBetweenRectangles" presStyleCnt="0"/>
      <dgm:spPr/>
    </dgm:pt>
    <dgm:pt modelId="{DE3DA432-ED02-4993-8B46-8702E6C863DA}" type="pres">
      <dgm:prSet presAssocID="{5BD403BD-99A7-4FEE-AAF3-0673B0EBD5F4}" presName="composite" presStyleCnt="0"/>
      <dgm:spPr/>
    </dgm:pt>
    <dgm:pt modelId="{439BA84E-0524-49C5-BE89-C7482563E5FB}" type="pres">
      <dgm:prSet presAssocID="{5BD403BD-99A7-4FEE-AAF3-0673B0EBD5F4}" presName="Parent1" presStyleLbl="node1" presStyleIdx="2" presStyleCnt="6" custScaleX="116449" custLinFactNeighborX="-14683" custLinFactNeighborY="-3694">
        <dgm:presLayoutVars>
          <dgm:chMax val="1"/>
          <dgm:chPref val="1"/>
          <dgm:bulletEnabled val="1"/>
        </dgm:presLayoutVars>
      </dgm:prSet>
      <dgm:spPr/>
    </dgm:pt>
    <dgm:pt modelId="{E1365522-66E5-4DC1-AA88-03F8513BFE6E}" type="pres">
      <dgm:prSet presAssocID="{5BD403BD-99A7-4FEE-AAF3-0673B0EBD5F4}" presName="Childtext1" presStyleLbl="revTx" presStyleIdx="1" presStyleCnt="3">
        <dgm:presLayoutVars>
          <dgm:chMax val="0"/>
          <dgm:chPref val="0"/>
          <dgm:bulletEnabled val="1"/>
        </dgm:presLayoutVars>
      </dgm:prSet>
      <dgm:spPr/>
    </dgm:pt>
    <dgm:pt modelId="{03BE1180-B1CB-4E10-A414-796C93402723}" type="pres">
      <dgm:prSet presAssocID="{5BD403BD-99A7-4FEE-AAF3-0673B0EBD5F4}" presName="BalanceSpacing" presStyleCnt="0"/>
      <dgm:spPr/>
    </dgm:pt>
    <dgm:pt modelId="{8EDD1C48-A36B-42C7-8C07-D7F4EB64CB3E}" type="pres">
      <dgm:prSet presAssocID="{5BD403BD-99A7-4FEE-AAF3-0673B0EBD5F4}" presName="BalanceSpacing1" presStyleCnt="0"/>
      <dgm:spPr/>
    </dgm:pt>
    <dgm:pt modelId="{69330D20-151C-43C0-9163-BAE97C38F469}" type="pres">
      <dgm:prSet presAssocID="{98465441-999A-497C-97E5-9F73D73BA574}" presName="Accent1Text" presStyleLbl="node1" presStyleIdx="3" presStyleCnt="6" custScaleX="121136" custLinFactNeighborX="1826" custLinFactNeighborY="-3694"/>
      <dgm:spPr/>
    </dgm:pt>
    <dgm:pt modelId="{BC4D9F9D-E5E4-4EE4-ADF2-27883E8EC422}" type="pres">
      <dgm:prSet presAssocID="{98465441-999A-497C-97E5-9F73D73BA574}" presName="spaceBetweenRectangles" presStyleCnt="0"/>
      <dgm:spPr/>
    </dgm:pt>
    <dgm:pt modelId="{3FE5AB0E-9B77-48AB-A839-91993E6A53A3}" type="pres">
      <dgm:prSet presAssocID="{DBE6D3A8-95C5-4B16-BDF4-87427F1E2E32}" presName="composite" presStyleCnt="0"/>
      <dgm:spPr/>
    </dgm:pt>
    <dgm:pt modelId="{7AFED096-F3A7-46E8-98D1-E76C362A8920}" type="pres">
      <dgm:prSet presAssocID="{DBE6D3A8-95C5-4B16-BDF4-87427F1E2E32}" presName="Parent1" presStyleLbl="node1" presStyleIdx="4" presStyleCnt="6" custScaleX="112418" custLinFactNeighborX="-6189" custLinFactNeighborY="-6651">
        <dgm:presLayoutVars>
          <dgm:chMax val="1"/>
          <dgm:chPref val="1"/>
          <dgm:bulletEnabled val="1"/>
        </dgm:presLayoutVars>
      </dgm:prSet>
      <dgm:spPr/>
    </dgm:pt>
    <dgm:pt modelId="{D7D37603-5C30-4AB7-A506-EA126123550A}" type="pres">
      <dgm:prSet presAssocID="{DBE6D3A8-95C5-4B16-BDF4-87427F1E2E32}" presName="Childtext1" presStyleLbl="revTx" presStyleIdx="2" presStyleCnt="3">
        <dgm:presLayoutVars>
          <dgm:chMax val="0"/>
          <dgm:chPref val="0"/>
          <dgm:bulletEnabled val="1"/>
        </dgm:presLayoutVars>
      </dgm:prSet>
      <dgm:spPr/>
    </dgm:pt>
    <dgm:pt modelId="{B1B29066-56DF-48E0-95F2-16D3383ECDB0}" type="pres">
      <dgm:prSet presAssocID="{DBE6D3A8-95C5-4B16-BDF4-87427F1E2E32}" presName="BalanceSpacing" presStyleCnt="0"/>
      <dgm:spPr/>
    </dgm:pt>
    <dgm:pt modelId="{58A0B75D-BF0F-41DF-BA7F-73F606DD4040}" type="pres">
      <dgm:prSet presAssocID="{DBE6D3A8-95C5-4B16-BDF4-87427F1E2E32}" presName="BalanceSpacing1" presStyleCnt="0"/>
      <dgm:spPr/>
    </dgm:pt>
    <dgm:pt modelId="{ACC4ABA3-F6FF-43B2-9E6D-2AA0F5519861}" type="pres">
      <dgm:prSet presAssocID="{FF3D1349-1B02-425B-9B16-D9F1EB34DCDD}" presName="Accent1Text" presStyleLbl="node1" presStyleIdx="5" presStyleCnt="6" custScaleX="113536" custLinFactNeighborX="-19180" custLinFactNeighborY="-6713"/>
      <dgm:spPr/>
    </dgm:pt>
  </dgm:ptLst>
  <dgm:cxnLst>
    <dgm:cxn modelId="{8C8C1003-3E62-432B-8FAC-C4C5BDA2D37C}" type="presOf" srcId="{17903EB8-21FA-430B-9DC4-AC32550F06A2}" destId="{E1365522-66E5-4DC1-AA88-03F8513BFE6E}" srcOrd="0" destOrd="0" presId="urn:microsoft.com/office/officeart/2008/layout/AlternatingHexagons"/>
    <dgm:cxn modelId="{C73DDE05-80C8-461A-914F-862CF22788A7}" type="presOf" srcId="{9738C1A9-0413-4891-B049-A8BA3602C5D9}" destId="{BF5B3F45-51C1-49B7-97F8-5500DCE0DB65}" srcOrd="0" destOrd="0" presId="urn:microsoft.com/office/officeart/2008/layout/AlternatingHexagons"/>
    <dgm:cxn modelId="{BF5EFA0D-4BAC-4820-AAC9-0B36B6806057}" srcId="{5BD403BD-99A7-4FEE-AAF3-0673B0EBD5F4}" destId="{17903EB8-21FA-430B-9DC4-AC32550F06A2}" srcOrd="0" destOrd="0" parTransId="{6EB5EC73-7611-46A0-8F06-66C06A9A34F5}" sibTransId="{5FBEA600-E144-4B71-8189-F2FAAFBD34BF}"/>
    <dgm:cxn modelId="{86035E15-E6B4-43FD-9678-AF582CDBDD03}" type="presOf" srcId="{058A6FA8-0241-40BD-B996-9C77D40A3978}" destId="{DA4003A6-6DDC-4F1C-9767-8DA3C01826C3}" srcOrd="0" destOrd="0" presId="urn:microsoft.com/office/officeart/2008/layout/AlternatingHexagons"/>
    <dgm:cxn modelId="{54734556-038D-4264-9215-9F20B3569213}" type="presOf" srcId="{8DC78984-F7B5-4EA0-A7F0-5EA2C5D57B73}" destId="{7201058D-3666-499B-BD59-CF099FC83241}" srcOrd="0" destOrd="0" presId="urn:microsoft.com/office/officeart/2008/layout/AlternatingHexagons"/>
    <dgm:cxn modelId="{22CB41A6-CD0C-46E1-8FB1-4A60613B1D26}" type="presOf" srcId="{98465441-999A-497C-97E5-9F73D73BA574}" destId="{69330D20-151C-43C0-9163-BAE97C38F469}" srcOrd="0" destOrd="0" presId="urn:microsoft.com/office/officeart/2008/layout/AlternatingHexagons"/>
    <dgm:cxn modelId="{4D01EADB-31D3-4D75-8AFD-0A87BF33BFC1}" type="presOf" srcId="{FF3D1349-1B02-425B-9B16-D9F1EB34DCDD}" destId="{ACC4ABA3-F6FF-43B2-9E6D-2AA0F5519861}" srcOrd="0" destOrd="0" presId="urn:microsoft.com/office/officeart/2008/layout/AlternatingHexagons"/>
    <dgm:cxn modelId="{F8913DDF-A3FE-4D05-A8DE-F9D5E4C22067}" type="presOf" srcId="{5BD403BD-99A7-4FEE-AAF3-0673B0EBD5F4}" destId="{439BA84E-0524-49C5-BE89-C7482563E5FB}" srcOrd="0" destOrd="0" presId="urn:microsoft.com/office/officeart/2008/layout/AlternatingHexagons"/>
    <dgm:cxn modelId="{5299B0E3-FCCF-442F-87D6-BE48374AF091}" type="presOf" srcId="{DBE6D3A8-95C5-4B16-BDF4-87427F1E2E32}" destId="{7AFED096-F3A7-46E8-98D1-E76C362A8920}" srcOrd="0" destOrd="0" presId="urn:microsoft.com/office/officeart/2008/layout/AlternatingHexagons"/>
    <dgm:cxn modelId="{B8920BED-6D8B-4423-8455-E4CD4D05E208}" srcId="{8DC78984-F7B5-4EA0-A7F0-5EA2C5D57B73}" destId="{5BD403BD-99A7-4FEE-AAF3-0673B0EBD5F4}" srcOrd="1" destOrd="0" parTransId="{F83E6BA3-8123-44E0-A977-637A135CD916}" sibTransId="{98465441-999A-497C-97E5-9F73D73BA574}"/>
    <dgm:cxn modelId="{A66818EE-716B-45EA-B8CA-2B33968AA236}" srcId="{8DC78984-F7B5-4EA0-A7F0-5EA2C5D57B73}" destId="{058A6FA8-0241-40BD-B996-9C77D40A3978}" srcOrd="0" destOrd="0" parTransId="{42174BB3-E3C1-4A94-8003-A6C3C1ADE520}" sibTransId="{9738C1A9-0413-4891-B049-A8BA3602C5D9}"/>
    <dgm:cxn modelId="{6CFF37FD-91DA-4E99-9434-999195C3E18F}" srcId="{8DC78984-F7B5-4EA0-A7F0-5EA2C5D57B73}" destId="{DBE6D3A8-95C5-4B16-BDF4-87427F1E2E32}" srcOrd="2" destOrd="0" parTransId="{DD794EC6-B086-45CC-8F7C-EEAD47A2DB8A}" sibTransId="{FF3D1349-1B02-425B-9B16-D9F1EB34DCDD}"/>
    <dgm:cxn modelId="{F6C77753-7952-43C0-BB6E-B9A1546E00EB}" type="presParOf" srcId="{7201058D-3666-499B-BD59-CF099FC83241}" destId="{5E6A57D0-88BB-45CA-BAE7-7933DB6B505A}" srcOrd="0" destOrd="0" presId="urn:microsoft.com/office/officeart/2008/layout/AlternatingHexagons"/>
    <dgm:cxn modelId="{BF74D43B-25EB-412A-A473-C29B5A8BCCB8}" type="presParOf" srcId="{5E6A57D0-88BB-45CA-BAE7-7933DB6B505A}" destId="{DA4003A6-6DDC-4F1C-9767-8DA3C01826C3}" srcOrd="0" destOrd="0" presId="urn:microsoft.com/office/officeart/2008/layout/AlternatingHexagons"/>
    <dgm:cxn modelId="{995DE0E8-96F9-4511-B52C-E7E9122C9E39}" type="presParOf" srcId="{5E6A57D0-88BB-45CA-BAE7-7933DB6B505A}" destId="{FBAB132D-5DCD-4967-9738-56660679E637}" srcOrd="1" destOrd="0" presId="urn:microsoft.com/office/officeart/2008/layout/AlternatingHexagons"/>
    <dgm:cxn modelId="{53836D7B-35BB-430D-A19D-94DB1457386E}" type="presParOf" srcId="{5E6A57D0-88BB-45CA-BAE7-7933DB6B505A}" destId="{59457668-C732-417B-8317-1E6F21F4F05B}" srcOrd="2" destOrd="0" presId="urn:microsoft.com/office/officeart/2008/layout/AlternatingHexagons"/>
    <dgm:cxn modelId="{9531B1D2-EBBE-41A6-976E-EC8FFF33479D}" type="presParOf" srcId="{5E6A57D0-88BB-45CA-BAE7-7933DB6B505A}" destId="{F50A1E72-71C3-43C0-9B7D-B4849939AD8D}" srcOrd="3" destOrd="0" presId="urn:microsoft.com/office/officeart/2008/layout/AlternatingHexagons"/>
    <dgm:cxn modelId="{54427339-E364-45B9-830B-13CA5C9E7365}" type="presParOf" srcId="{5E6A57D0-88BB-45CA-BAE7-7933DB6B505A}" destId="{BF5B3F45-51C1-49B7-97F8-5500DCE0DB65}" srcOrd="4" destOrd="0" presId="urn:microsoft.com/office/officeart/2008/layout/AlternatingHexagons"/>
    <dgm:cxn modelId="{1CB99A90-2716-47FB-8B87-36E3DA4BC95C}" type="presParOf" srcId="{7201058D-3666-499B-BD59-CF099FC83241}" destId="{2536F097-2643-4C38-9483-FF4CF619400A}" srcOrd="1" destOrd="0" presId="urn:microsoft.com/office/officeart/2008/layout/AlternatingHexagons"/>
    <dgm:cxn modelId="{AAF07C62-0D99-4F64-98C9-A7770E5DA195}" type="presParOf" srcId="{7201058D-3666-499B-BD59-CF099FC83241}" destId="{DE3DA432-ED02-4993-8B46-8702E6C863DA}" srcOrd="2" destOrd="0" presId="urn:microsoft.com/office/officeart/2008/layout/AlternatingHexagons"/>
    <dgm:cxn modelId="{BFFE0500-C77C-4076-917E-CCF2E32900BE}" type="presParOf" srcId="{DE3DA432-ED02-4993-8B46-8702E6C863DA}" destId="{439BA84E-0524-49C5-BE89-C7482563E5FB}" srcOrd="0" destOrd="0" presId="urn:microsoft.com/office/officeart/2008/layout/AlternatingHexagons"/>
    <dgm:cxn modelId="{7A7AC512-AC95-4A20-8286-5489C2B54345}" type="presParOf" srcId="{DE3DA432-ED02-4993-8B46-8702E6C863DA}" destId="{E1365522-66E5-4DC1-AA88-03F8513BFE6E}" srcOrd="1" destOrd="0" presId="urn:microsoft.com/office/officeart/2008/layout/AlternatingHexagons"/>
    <dgm:cxn modelId="{D40A7A5E-35A9-4CF4-BC00-9C23DE8F45AA}" type="presParOf" srcId="{DE3DA432-ED02-4993-8B46-8702E6C863DA}" destId="{03BE1180-B1CB-4E10-A414-796C93402723}" srcOrd="2" destOrd="0" presId="urn:microsoft.com/office/officeart/2008/layout/AlternatingHexagons"/>
    <dgm:cxn modelId="{8591A651-88C7-47EC-9530-DEA66E030D61}" type="presParOf" srcId="{DE3DA432-ED02-4993-8B46-8702E6C863DA}" destId="{8EDD1C48-A36B-42C7-8C07-D7F4EB64CB3E}" srcOrd="3" destOrd="0" presId="urn:microsoft.com/office/officeart/2008/layout/AlternatingHexagons"/>
    <dgm:cxn modelId="{294DE748-5143-4166-BC7B-055B3CD31A37}" type="presParOf" srcId="{DE3DA432-ED02-4993-8B46-8702E6C863DA}" destId="{69330D20-151C-43C0-9163-BAE97C38F469}" srcOrd="4" destOrd="0" presId="urn:microsoft.com/office/officeart/2008/layout/AlternatingHexagons"/>
    <dgm:cxn modelId="{F6C96A97-8908-442D-9240-86FC69C1F214}" type="presParOf" srcId="{7201058D-3666-499B-BD59-CF099FC83241}" destId="{BC4D9F9D-E5E4-4EE4-ADF2-27883E8EC422}" srcOrd="3" destOrd="0" presId="urn:microsoft.com/office/officeart/2008/layout/AlternatingHexagons"/>
    <dgm:cxn modelId="{DF3440D5-8415-4084-B3F2-3E7312109440}" type="presParOf" srcId="{7201058D-3666-499B-BD59-CF099FC83241}" destId="{3FE5AB0E-9B77-48AB-A839-91993E6A53A3}" srcOrd="4" destOrd="0" presId="urn:microsoft.com/office/officeart/2008/layout/AlternatingHexagons"/>
    <dgm:cxn modelId="{FA165B97-4FC2-4565-82BD-450955A02E8D}" type="presParOf" srcId="{3FE5AB0E-9B77-48AB-A839-91993E6A53A3}" destId="{7AFED096-F3A7-46E8-98D1-E76C362A8920}" srcOrd="0" destOrd="0" presId="urn:microsoft.com/office/officeart/2008/layout/AlternatingHexagons"/>
    <dgm:cxn modelId="{ECD258D0-84B4-4BBA-8ADE-89F23F89329D}" type="presParOf" srcId="{3FE5AB0E-9B77-48AB-A839-91993E6A53A3}" destId="{D7D37603-5C30-4AB7-A506-EA126123550A}" srcOrd="1" destOrd="0" presId="urn:microsoft.com/office/officeart/2008/layout/AlternatingHexagons"/>
    <dgm:cxn modelId="{378CC150-3B37-4465-8087-A9159C0FC565}" type="presParOf" srcId="{3FE5AB0E-9B77-48AB-A839-91993E6A53A3}" destId="{B1B29066-56DF-48E0-95F2-16D3383ECDB0}" srcOrd="2" destOrd="0" presId="urn:microsoft.com/office/officeart/2008/layout/AlternatingHexagons"/>
    <dgm:cxn modelId="{5A6ACCFD-8811-4C9F-A7C1-29DCF839E517}" type="presParOf" srcId="{3FE5AB0E-9B77-48AB-A839-91993E6A53A3}" destId="{58A0B75D-BF0F-41DF-BA7F-73F606DD4040}" srcOrd="3" destOrd="0" presId="urn:microsoft.com/office/officeart/2008/layout/AlternatingHexagons"/>
    <dgm:cxn modelId="{9A1126E9-72A8-4E66-86DE-2CEF7B4C9752}" type="presParOf" srcId="{3FE5AB0E-9B77-48AB-A839-91993E6A53A3}" destId="{ACC4ABA3-F6FF-43B2-9E6D-2AA0F551986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8C18FA-7E34-4FE4-BA7C-C94F7F855E49}" type="doc">
      <dgm:prSet loTypeId="urn:microsoft.com/office/officeart/2005/8/layout/pyramid4" loCatId="pyramid" qsTypeId="urn:microsoft.com/office/officeart/2005/8/quickstyle/simple1" qsCatId="simple" csTypeId="urn:microsoft.com/office/officeart/2005/8/colors/accent1_2" csCatId="accent1" phldr="1"/>
      <dgm:spPr/>
      <dgm:t>
        <a:bodyPr/>
        <a:lstStyle/>
        <a:p>
          <a:endParaRPr lang="en-US"/>
        </a:p>
      </dgm:t>
    </dgm:pt>
    <dgm:pt modelId="{2CC44E06-0AC6-4DFB-96DC-49D8FE3A6356}">
      <dgm:prSet phldrT="[Text]" custT="1"/>
      <dgm:spPr>
        <a:solidFill>
          <a:schemeClr val="accent2">
            <a:lumMod val="50000"/>
          </a:schemeClr>
        </a:solidFill>
        <a:ln>
          <a:solidFill>
            <a:schemeClr val="bg1"/>
          </a:solidFill>
        </a:ln>
      </dgm:spPr>
      <dgm:t>
        <a:bodyPr/>
        <a:lstStyle/>
        <a:p>
          <a:r>
            <a:rPr lang="en-US" sz="2400" dirty="0"/>
            <a:t>Form </a:t>
          </a:r>
          <a:r>
            <a:rPr lang="en-US" sz="2000" dirty="0"/>
            <a:t>Powerful</a:t>
          </a:r>
          <a:r>
            <a:rPr lang="en-US" sz="2400" dirty="0"/>
            <a:t> </a:t>
          </a:r>
          <a:r>
            <a:rPr lang="en-US" sz="1600" dirty="0"/>
            <a:t>Relationships</a:t>
          </a:r>
          <a:r>
            <a:rPr lang="en-US" sz="2400" dirty="0"/>
            <a:t> </a:t>
          </a:r>
        </a:p>
      </dgm:t>
    </dgm:pt>
    <dgm:pt modelId="{E07CE083-5457-47F7-86A4-ED57F765CAB1}" type="parTrans" cxnId="{1C8B9349-2277-4A63-BD56-C8F59A5AF433}">
      <dgm:prSet/>
      <dgm:spPr/>
      <dgm:t>
        <a:bodyPr/>
        <a:lstStyle/>
        <a:p>
          <a:endParaRPr lang="en-US"/>
        </a:p>
      </dgm:t>
    </dgm:pt>
    <dgm:pt modelId="{D9615557-F88F-44AF-8A83-D419D79982CE}" type="sibTrans" cxnId="{1C8B9349-2277-4A63-BD56-C8F59A5AF433}">
      <dgm:prSet/>
      <dgm:spPr/>
      <dgm:t>
        <a:bodyPr/>
        <a:lstStyle/>
        <a:p>
          <a:endParaRPr lang="en-US"/>
        </a:p>
      </dgm:t>
    </dgm:pt>
    <dgm:pt modelId="{A3F197DE-E0E9-4097-88A2-C9D3B5E840DF}">
      <dgm:prSet phldrT="[Text]" custT="1"/>
      <dgm:spPr>
        <a:solidFill>
          <a:schemeClr val="bg1">
            <a:lumMod val="50000"/>
          </a:schemeClr>
        </a:solidFill>
        <a:ln>
          <a:solidFill>
            <a:schemeClr val="bg1"/>
          </a:solidFill>
        </a:ln>
      </dgm:spPr>
      <dgm:t>
        <a:bodyPr/>
        <a:lstStyle/>
        <a:p>
          <a:r>
            <a:rPr lang="en-US" sz="2400" dirty="0"/>
            <a:t>Remove </a:t>
          </a:r>
          <a:r>
            <a:rPr lang="en-US" sz="2000" dirty="0"/>
            <a:t>Resistance </a:t>
          </a:r>
          <a:endParaRPr lang="en-US" sz="2400" dirty="0"/>
        </a:p>
      </dgm:t>
    </dgm:pt>
    <dgm:pt modelId="{33DA1B87-0AD5-4DED-9735-41701FA5DFB5}" type="parTrans" cxnId="{B6B0F379-DC09-4B5B-BAC6-151320CF8501}">
      <dgm:prSet/>
      <dgm:spPr/>
      <dgm:t>
        <a:bodyPr/>
        <a:lstStyle/>
        <a:p>
          <a:endParaRPr lang="en-US"/>
        </a:p>
      </dgm:t>
    </dgm:pt>
    <dgm:pt modelId="{764B2707-0537-43F6-9D9A-05A8C4F03E73}" type="sibTrans" cxnId="{B6B0F379-DC09-4B5B-BAC6-151320CF8501}">
      <dgm:prSet/>
      <dgm:spPr/>
      <dgm:t>
        <a:bodyPr/>
        <a:lstStyle/>
        <a:p>
          <a:endParaRPr lang="en-US"/>
        </a:p>
      </dgm:t>
    </dgm:pt>
    <dgm:pt modelId="{953E23FC-1AF2-4283-AD79-DC78CEAFFCF5}">
      <dgm:prSet phldrT="[Text]" custT="1"/>
      <dgm:spPr>
        <a:solidFill>
          <a:srgbClr val="0070C0"/>
        </a:solidFill>
        <a:ln>
          <a:solidFill>
            <a:schemeClr val="bg1"/>
          </a:solidFill>
        </a:ln>
      </dgm:spPr>
      <dgm:t>
        <a:bodyPr/>
        <a:lstStyle/>
        <a:p>
          <a:r>
            <a:rPr lang="en-US" sz="2400" dirty="0"/>
            <a:t>Convey </a:t>
          </a:r>
          <a:r>
            <a:rPr lang="en-US" sz="1800" dirty="0"/>
            <a:t>the</a:t>
          </a:r>
          <a:r>
            <a:rPr lang="en-US" sz="2400" dirty="0"/>
            <a:t> </a:t>
          </a:r>
          <a:r>
            <a:rPr lang="en-US" sz="2000" dirty="0"/>
            <a:t>Needed Change </a:t>
          </a:r>
          <a:endParaRPr lang="en-US" sz="2400" dirty="0"/>
        </a:p>
      </dgm:t>
    </dgm:pt>
    <dgm:pt modelId="{97E3C6C0-73D6-4374-BC58-F68E12AF0323}" type="parTrans" cxnId="{04982470-B486-4B16-8062-695DA9AAF5F1}">
      <dgm:prSet/>
      <dgm:spPr/>
      <dgm:t>
        <a:bodyPr/>
        <a:lstStyle/>
        <a:p>
          <a:endParaRPr lang="en-US"/>
        </a:p>
      </dgm:t>
    </dgm:pt>
    <dgm:pt modelId="{FF10E9BF-2993-4E81-BAB4-241C52A664D7}" type="sibTrans" cxnId="{04982470-B486-4B16-8062-695DA9AAF5F1}">
      <dgm:prSet/>
      <dgm:spPr/>
      <dgm:t>
        <a:bodyPr/>
        <a:lstStyle/>
        <a:p>
          <a:endParaRPr lang="en-US"/>
        </a:p>
      </dgm:t>
    </dgm:pt>
    <dgm:pt modelId="{280A52DF-F4B3-4270-BB64-BC4C102F31EF}">
      <dgm:prSet phldrT="[Text]" custT="1"/>
      <dgm:spPr>
        <a:solidFill>
          <a:srgbClr val="7030A0"/>
        </a:solidFill>
        <a:ln>
          <a:solidFill>
            <a:schemeClr val="bg1"/>
          </a:solidFill>
        </a:ln>
      </dgm:spPr>
      <dgm:t>
        <a:bodyPr/>
        <a:lstStyle/>
        <a:p>
          <a:r>
            <a:rPr lang="en-US" sz="2400" dirty="0"/>
            <a:t>Embed resilient systems</a:t>
          </a:r>
        </a:p>
      </dgm:t>
    </dgm:pt>
    <dgm:pt modelId="{C5308770-98DA-4E35-B051-90A1333E0968}" type="parTrans" cxnId="{40272387-B7E5-4215-A597-3BC153ED5450}">
      <dgm:prSet/>
      <dgm:spPr/>
      <dgm:t>
        <a:bodyPr/>
        <a:lstStyle/>
        <a:p>
          <a:endParaRPr lang="en-US"/>
        </a:p>
      </dgm:t>
    </dgm:pt>
    <dgm:pt modelId="{04079C84-6257-4A96-8256-E1C9D6FF10B0}" type="sibTrans" cxnId="{40272387-B7E5-4215-A597-3BC153ED5450}">
      <dgm:prSet/>
      <dgm:spPr/>
      <dgm:t>
        <a:bodyPr/>
        <a:lstStyle/>
        <a:p>
          <a:endParaRPr lang="en-US"/>
        </a:p>
      </dgm:t>
    </dgm:pt>
    <dgm:pt modelId="{05D2A7A7-B542-4416-806B-7124066E317C}">
      <dgm:prSet phldrT="[Text]" custT="1"/>
      <dgm:spPr>
        <a:solidFill>
          <a:schemeClr val="accent3">
            <a:lumMod val="25000"/>
          </a:schemeClr>
        </a:solidFill>
        <a:ln>
          <a:solidFill>
            <a:schemeClr val="bg1"/>
          </a:solidFill>
        </a:ln>
      </dgm:spPr>
      <dgm:t>
        <a:bodyPr/>
        <a:lstStyle/>
        <a:p>
          <a:r>
            <a:rPr lang="en-US" sz="2400" dirty="0"/>
            <a:t>Protect the Coalition </a:t>
          </a:r>
        </a:p>
      </dgm:t>
    </dgm:pt>
    <dgm:pt modelId="{52F52F5D-1CAB-4F01-A193-0873E45C1F4C}" type="parTrans" cxnId="{4A1C9FAB-C885-40D4-879C-4E02B0010372}">
      <dgm:prSet/>
      <dgm:spPr/>
      <dgm:t>
        <a:bodyPr/>
        <a:lstStyle/>
        <a:p>
          <a:endParaRPr lang="en-US"/>
        </a:p>
      </dgm:t>
    </dgm:pt>
    <dgm:pt modelId="{1189DFA7-CB0D-458A-AB3E-C666A0FA8011}" type="sibTrans" cxnId="{4A1C9FAB-C885-40D4-879C-4E02B0010372}">
      <dgm:prSet/>
      <dgm:spPr/>
      <dgm:t>
        <a:bodyPr/>
        <a:lstStyle/>
        <a:p>
          <a:endParaRPr lang="en-US"/>
        </a:p>
      </dgm:t>
    </dgm:pt>
    <dgm:pt modelId="{31E350D4-17FA-4FEB-B094-DDF2E631B944}">
      <dgm:prSet custT="1"/>
      <dgm:spPr>
        <a:solidFill>
          <a:srgbClr val="C00000"/>
        </a:solidFill>
        <a:ln>
          <a:solidFill>
            <a:schemeClr val="bg1"/>
          </a:solidFill>
        </a:ln>
      </dgm:spPr>
      <dgm:t>
        <a:bodyPr/>
        <a:lstStyle/>
        <a:p>
          <a:r>
            <a:rPr lang="en-US" sz="1800" dirty="0"/>
            <a:t>Consolidate</a:t>
          </a:r>
          <a:r>
            <a:rPr lang="en-US" sz="2400" dirty="0"/>
            <a:t> Efforts </a:t>
          </a:r>
        </a:p>
      </dgm:t>
    </dgm:pt>
    <dgm:pt modelId="{9914C6D0-BFA9-471E-9589-006992957CD3}" type="parTrans" cxnId="{7553E56D-5C94-46E5-88C2-0D03471771FA}">
      <dgm:prSet/>
      <dgm:spPr/>
      <dgm:t>
        <a:bodyPr/>
        <a:lstStyle/>
        <a:p>
          <a:endParaRPr lang="en-US"/>
        </a:p>
      </dgm:t>
    </dgm:pt>
    <dgm:pt modelId="{1921F4F3-8A8A-468E-8FEB-43CB370B35B6}" type="sibTrans" cxnId="{7553E56D-5C94-46E5-88C2-0D03471771FA}">
      <dgm:prSet/>
      <dgm:spPr/>
      <dgm:t>
        <a:bodyPr/>
        <a:lstStyle/>
        <a:p>
          <a:endParaRPr lang="en-US"/>
        </a:p>
      </dgm:t>
    </dgm:pt>
    <dgm:pt modelId="{F433A304-ECB6-4613-BFEC-0569024A0694}">
      <dgm:prSet custT="1"/>
      <dgm:spPr>
        <a:solidFill>
          <a:srgbClr val="0070C0"/>
        </a:solidFill>
        <a:ln>
          <a:solidFill>
            <a:schemeClr val="bg1"/>
          </a:solidFill>
        </a:ln>
      </dgm:spPr>
      <dgm:t>
        <a:bodyPr/>
        <a:lstStyle/>
        <a:p>
          <a:r>
            <a:rPr lang="en-US" sz="2400" dirty="0"/>
            <a:t>Maintain the Vision </a:t>
          </a:r>
        </a:p>
      </dgm:t>
    </dgm:pt>
    <dgm:pt modelId="{A53C175A-4C30-480A-8D4D-E9034CDF9ED2}" type="parTrans" cxnId="{6EAC38FB-88F6-4136-9423-0FECEC7B7792}">
      <dgm:prSet/>
      <dgm:spPr/>
      <dgm:t>
        <a:bodyPr/>
        <a:lstStyle/>
        <a:p>
          <a:endParaRPr lang="en-US"/>
        </a:p>
      </dgm:t>
    </dgm:pt>
    <dgm:pt modelId="{5FEA4DCB-4B6C-4B8F-BBC1-05350E6D7BE2}" type="sibTrans" cxnId="{6EAC38FB-88F6-4136-9423-0FECEC7B7792}">
      <dgm:prSet/>
      <dgm:spPr/>
      <dgm:t>
        <a:bodyPr/>
        <a:lstStyle/>
        <a:p>
          <a:endParaRPr lang="en-US"/>
        </a:p>
      </dgm:t>
    </dgm:pt>
    <dgm:pt modelId="{497E0409-2E1B-419F-A3D1-142FCFE82123}">
      <dgm:prSet custT="1"/>
      <dgm:spPr>
        <a:solidFill>
          <a:srgbClr val="CC9B00"/>
        </a:solidFill>
        <a:ln>
          <a:solidFill>
            <a:schemeClr val="bg1"/>
          </a:solidFill>
        </a:ln>
      </dgm:spPr>
      <dgm:t>
        <a:bodyPr/>
        <a:lstStyle/>
        <a:p>
          <a:r>
            <a:rPr lang="en-US" sz="2400" dirty="0"/>
            <a:t>Create a shared vision </a:t>
          </a:r>
        </a:p>
      </dgm:t>
    </dgm:pt>
    <dgm:pt modelId="{38CB056E-7FAF-4306-B118-DC7CB41C6DDF}" type="parTrans" cxnId="{E98FB65E-B614-440B-9DA7-4417F79CEA99}">
      <dgm:prSet/>
      <dgm:spPr/>
      <dgm:t>
        <a:bodyPr/>
        <a:lstStyle/>
        <a:p>
          <a:endParaRPr lang="en-US"/>
        </a:p>
      </dgm:t>
    </dgm:pt>
    <dgm:pt modelId="{CE39A417-975C-402B-8353-3241069F4702}" type="sibTrans" cxnId="{E98FB65E-B614-440B-9DA7-4417F79CEA99}">
      <dgm:prSet/>
      <dgm:spPr/>
      <dgm:t>
        <a:bodyPr/>
        <a:lstStyle/>
        <a:p>
          <a:endParaRPr lang="en-US"/>
        </a:p>
      </dgm:t>
    </dgm:pt>
    <dgm:pt modelId="{FB9CDD0A-EB7A-4923-82C8-2DC2CEA29879}">
      <dgm:prSet custT="1"/>
      <dgm:spPr>
        <a:solidFill>
          <a:schemeClr val="accent3">
            <a:lumMod val="10000"/>
          </a:schemeClr>
        </a:solidFill>
        <a:ln>
          <a:solidFill>
            <a:schemeClr val="bg1"/>
          </a:solidFill>
        </a:ln>
      </dgm:spPr>
      <dgm:t>
        <a:bodyPr/>
        <a:lstStyle/>
        <a:p>
          <a:r>
            <a:rPr lang="en-US" sz="2400" dirty="0"/>
            <a:t>Work the Mission </a:t>
          </a:r>
        </a:p>
      </dgm:t>
    </dgm:pt>
    <dgm:pt modelId="{45AF5C21-888F-4AF5-AC6D-FEE29FB719AA}" type="parTrans" cxnId="{2E1B8D6C-F461-4B66-B647-A9332D66EEC2}">
      <dgm:prSet/>
      <dgm:spPr/>
      <dgm:t>
        <a:bodyPr/>
        <a:lstStyle/>
        <a:p>
          <a:endParaRPr lang="en-US"/>
        </a:p>
      </dgm:t>
    </dgm:pt>
    <dgm:pt modelId="{03ACD19F-A5C1-4FFD-9649-2D38DC94FE47}" type="sibTrans" cxnId="{2E1B8D6C-F461-4B66-B647-A9332D66EEC2}">
      <dgm:prSet/>
      <dgm:spPr/>
      <dgm:t>
        <a:bodyPr/>
        <a:lstStyle/>
        <a:p>
          <a:endParaRPr lang="en-US"/>
        </a:p>
      </dgm:t>
    </dgm:pt>
    <dgm:pt modelId="{FFE856A2-6880-4283-BE22-E5F44D085183}" type="pres">
      <dgm:prSet presAssocID="{DA8C18FA-7E34-4FE4-BA7C-C94F7F855E49}" presName="compositeShape" presStyleCnt="0">
        <dgm:presLayoutVars>
          <dgm:chMax val="9"/>
          <dgm:dir/>
          <dgm:resizeHandles val="exact"/>
        </dgm:presLayoutVars>
      </dgm:prSet>
      <dgm:spPr/>
    </dgm:pt>
    <dgm:pt modelId="{9266C015-88DA-45C3-9902-EB328FFDC963}" type="pres">
      <dgm:prSet presAssocID="{DA8C18FA-7E34-4FE4-BA7C-C94F7F855E49}" presName="triangle1" presStyleLbl="node1" presStyleIdx="0" presStyleCnt="9">
        <dgm:presLayoutVars>
          <dgm:bulletEnabled val="1"/>
        </dgm:presLayoutVars>
      </dgm:prSet>
      <dgm:spPr/>
    </dgm:pt>
    <dgm:pt modelId="{4EDFF94C-9F1D-480E-BBF3-48AC64FA68E1}" type="pres">
      <dgm:prSet presAssocID="{DA8C18FA-7E34-4FE4-BA7C-C94F7F855E49}" presName="triangle2" presStyleLbl="node1" presStyleIdx="1" presStyleCnt="9">
        <dgm:presLayoutVars>
          <dgm:bulletEnabled val="1"/>
        </dgm:presLayoutVars>
      </dgm:prSet>
      <dgm:spPr/>
    </dgm:pt>
    <dgm:pt modelId="{4F462C3F-C495-4E76-9F1D-22ED194E104F}" type="pres">
      <dgm:prSet presAssocID="{DA8C18FA-7E34-4FE4-BA7C-C94F7F855E49}" presName="triangle3" presStyleLbl="node1" presStyleIdx="2" presStyleCnt="9">
        <dgm:presLayoutVars>
          <dgm:bulletEnabled val="1"/>
        </dgm:presLayoutVars>
      </dgm:prSet>
      <dgm:spPr/>
    </dgm:pt>
    <dgm:pt modelId="{3816F3DF-F9A1-496F-AD75-2D6108C83015}" type="pres">
      <dgm:prSet presAssocID="{DA8C18FA-7E34-4FE4-BA7C-C94F7F855E49}" presName="triangle4" presStyleLbl="node1" presStyleIdx="3" presStyleCnt="9">
        <dgm:presLayoutVars>
          <dgm:bulletEnabled val="1"/>
        </dgm:presLayoutVars>
      </dgm:prSet>
      <dgm:spPr/>
    </dgm:pt>
    <dgm:pt modelId="{4BD3DF7D-74ED-499D-BEF0-5965850C8A37}" type="pres">
      <dgm:prSet presAssocID="{DA8C18FA-7E34-4FE4-BA7C-C94F7F855E49}" presName="triangle5" presStyleLbl="node1" presStyleIdx="4" presStyleCnt="9">
        <dgm:presLayoutVars>
          <dgm:bulletEnabled val="1"/>
        </dgm:presLayoutVars>
      </dgm:prSet>
      <dgm:spPr/>
    </dgm:pt>
    <dgm:pt modelId="{022DF793-68AD-419C-8ADE-65025932F760}" type="pres">
      <dgm:prSet presAssocID="{DA8C18FA-7E34-4FE4-BA7C-C94F7F855E49}" presName="triangle6" presStyleLbl="node1" presStyleIdx="5" presStyleCnt="9">
        <dgm:presLayoutVars>
          <dgm:bulletEnabled val="1"/>
        </dgm:presLayoutVars>
      </dgm:prSet>
      <dgm:spPr/>
    </dgm:pt>
    <dgm:pt modelId="{7FD7FE31-696B-4732-A4BC-47F00D6D0692}" type="pres">
      <dgm:prSet presAssocID="{DA8C18FA-7E34-4FE4-BA7C-C94F7F855E49}" presName="triangle7" presStyleLbl="node1" presStyleIdx="6" presStyleCnt="9">
        <dgm:presLayoutVars>
          <dgm:bulletEnabled val="1"/>
        </dgm:presLayoutVars>
      </dgm:prSet>
      <dgm:spPr/>
    </dgm:pt>
    <dgm:pt modelId="{F651F9AE-5DE8-453A-B46F-59BC4FB5C218}" type="pres">
      <dgm:prSet presAssocID="{DA8C18FA-7E34-4FE4-BA7C-C94F7F855E49}" presName="triangle8" presStyleLbl="node1" presStyleIdx="7" presStyleCnt="9">
        <dgm:presLayoutVars>
          <dgm:bulletEnabled val="1"/>
        </dgm:presLayoutVars>
      </dgm:prSet>
      <dgm:spPr/>
    </dgm:pt>
    <dgm:pt modelId="{34720AB0-675A-4A27-9ACD-33ADFECCA996}" type="pres">
      <dgm:prSet presAssocID="{DA8C18FA-7E34-4FE4-BA7C-C94F7F855E49}" presName="triangle9" presStyleLbl="node1" presStyleIdx="8" presStyleCnt="9">
        <dgm:presLayoutVars>
          <dgm:bulletEnabled val="1"/>
        </dgm:presLayoutVars>
      </dgm:prSet>
      <dgm:spPr/>
    </dgm:pt>
  </dgm:ptLst>
  <dgm:cxnLst>
    <dgm:cxn modelId="{E5BDC308-D0E7-4112-8CD3-52BF0E6224E9}" type="presOf" srcId="{2CC44E06-0AC6-4DFB-96DC-49D8FE3A6356}" destId="{9266C015-88DA-45C3-9902-EB328FFDC963}" srcOrd="0" destOrd="0" presId="urn:microsoft.com/office/officeart/2005/8/layout/pyramid4"/>
    <dgm:cxn modelId="{B1355420-4D01-449F-B37E-37C6CF1744C4}" type="presOf" srcId="{953E23FC-1AF2-4283-AD79-DC78CEAFFCF5}" destId="{4F462C3F-C495-4E76-9F1D-22ED194E104F}" srcOrd="0" destOrd="0" presId="urn:microsoft.com/office/officeart/2005/8/layout/pyramid4"/>
    <dgm:cxn modelId="{83A58737-0CFD-492E-9943-EAF15A316722}" type="presOf" srcId="{05D2A7A7-B542-4416-806B-7124066E317C}" destId="{4BD3DF7D-74ED-499D-BEF0-5965850C8A37}" srcOrd="0" destOrd="0" presId="urn:microsoft.com/office/officeart/2005/8/layout/pyramid4"/>
    <dgm:cxn modelId="{E98FB65E-B614-440B-9DA7-4417F79CEA99}" srcId="{DA8C18FA-7E34-4FE4-BA7C-C94F7F855E49}" destId="{497E0409-2E1B-419F-A3D1-142FCFE82123}" srcOrd="7" destOrd="0" parTransId="{38CB056E-7FAF-4306-B118-DC7CB41C6DDF}" sibTransId="{CE39A417-975C-402B-8353-3241069F4702}"/>
    <dgm:cxn modelId="{7ACA3764-0292-4541-9A8B-F3ADDB565E79}" type="presOf" srcId="{DA8C18FA-7E34-4FE4-BA7C-C94F7F855E49}" destId="{FFE856A2-6880-4283-BE22-E5F44D085183}" srcOrd="0" destOrd="0" presId="urn:microsoft.com/office/officeart/2005/8/layout/pyramid4"/>
    <dgm:cxn modelId="{1C8B9349-2277-4A63-BD56-C8F59A5AF433}" srcId="{DA8C18FA-7E34-4FE4-BA7C-C94F7F855E49}" destId="{2CC44E06-0AC6-4DFB-96DC-49D8FE3A6356}" srcOrd="0" destOrd="0" parTransId="{E07CE083-5457-47F7-86A4-ED57F765CAB1}" sibTransId="{D9615557-F88F-44AF-8A83-D419D79982CE}"/>
    <dgm:cxn modelId="{8009A86A-40DB-42EE-B9DF-18DBD163E931}" type="presOf" srcId="{FB9CDD0A-EB7A-4923-82C8-2DC2CEA29879}" destId="{34720AB0-675A-4A27-9ACD-33ADFECCA996}" srcOrd="0" destOrd="0" presId="urn:microsoft.com/office/officeart/2005/8/layout/pyramid4"/>
    <dgm:cxn modelId="{2E1B8D6C-F461-4B66-B647-A9332D66EEC2}" srcId="{DA8C18FA-7E34-4FE4-BA7C-C94F7F855E49}" destId="{FB9CDD0A-EB7A-4923-82C8-2DC2CEA29879}" srcOrd="8" destOrd="0" parTransId="{45AF5C21-888F-4AF5-AC6D-FEE29FB719AA}" sibTransId="{03ACD19F-A5C1-4FFD-9649-2D38DC94FE47}"/>
    <dgm:cxn modelId="{7553E56D-5C94-46E5-88C2-0D03471771FA}" srcId="{DA8C18FA-7E34-4FE4-BA7C-C94F7F855E49}" destId="{31E350D4-17FA-4FEB-B094-DDF2E631B944}" srcOrd="5" destOrd="0" parTransId="{9914C6D0-BFA9-471E-9589-006992957CD3}" sibTransId="{1921F4F3-8A8A-468E-8FEB-43CB370B35B6}"/>
    <dgm:cxn modelId="{04982470-B486-4B16-8062-695DA9AAF5F1}" srcId="{DA8C18FA-7E34-4FE4-BA7C-C94F7F855E49}" destId="{953E23FC-1AF2-4283-AD79-DC78CEAFFCF5}" srcOrd="2" destOrd="0" parTransId="{97E3C6C0-73D6-4374-BC58-F68E12AF0323}" sibTransId="{FF10E9BF-2993-4E81-BAB4-241C52A664D7}"/>
    <dgm:cxn modelId="{4887F075-2922-4FB9-830F-A48DD889E089}" type="presOf" srcId="{280A52DF-F4B3-4270-BB64-BC4C102F31EF}" destId="{3816F3DF-F9A1-496F-AD75-2D6108C83015}" srcOrd="0" destOrd="0" presId="urn:microsoft.com/office/officeart/2005/8/layout/pyramid4"/>
    <dgm:cxn modelId="{B6B0F379-DC09-4B5B-BAC6-151320CF8501}" srcId="{DA8C18FA-7E34-4FE4-BA7C-C94F7F855E49}" destId="{A3F197DE-E0E9-4097-88A2-C9D3B5E840DF}" srcOrd="1" destOrd="0" parTransId="{33DA1B87-0AD5-4DED-9735-41701FA5DFB5}" sibTransId="{764B2707-0537-43F6-9D9A-05A8C4F03E73}"/>
    <dgm:cxn modelId="{D9BF7884-F597-42EC-B3B1-C275186DBBAA}" type="presOf" srcId="{497E0409-2E1B-419F-A3D1-142FCFE82123}" destId="{F651F9AE-5DE8-453A-B46F-59BC4FB5C218}" srcOrd="0" destOrd="0" presId="urn:microsoft.com/office/officeart/2005/8/layout/pyramid4"/>
    <dgm:cxn modelId="{40272387-B7E5-4215-A597-3BC153ED5450}" srcId="{DA8C18FA-7E34-4FE4-BA7C-C94F7F855E49}" destId="{280A52DF-F4B3-4270-BB64-BC4C102F31EF}" srcOrd="3" destOrd="0" parTransId="{C5308770-98DA-4E35-B051-90A1333E0968}" sibTransId="{04079C84-6257-4A96-8256-E1C9D6FF10B0}"/>
    <dgm:cxn modelId="{BF7810A0-4E36-4EC7-8304-2E2EDD2432E2}" type="presOf" srcId="{F433A304-ECB6-4613-BFEC-0569024A0694}" destId="{7FD7FE31-696B-4732-A4BC-47F00D6D0692}" srcOrd="0" destOrd="0" presId="urn:microsoft.com/office/officeart/2005/8/layout/pyramid4"/>
    <dgm:cxn modelId="{4A1C9FAB-C885-40D4-879C-4E02B0010372}" srcId="{DA8C18FA-7E34-4FE4-BA7C-C94F7F855E49}" destId="{05D2A7A7-B542-4416-806B-7124066E317C}" srcOrd="4" destOrd="0" parTransId="{52F52F5D-1CAB-4F01-A193-0873E45C1F4C}" sibTransId="{1189DFA7-CB0D-458A-AB3E-C666A0FA8011}"/>
    <dgm:cxn modelId="{D579B9CA-8E95-4306-BA75-B2728F9C672C}" type="presOf" srcId="{31E350D4-17FA-4FEB-B094-DDF2E631B944}" destId="{022DF793-68AD-419C-8ADE-65025932F760}" srcOrd="0" destOrd="0" presId="urn:microsoft.com/office/officeart/2005/8/layout/pyramid4"/>
    <dgm:cxn modelId="{ED48E7D8-29ED-45A0-A161-1C29EF6746F7}" type="presOf" srcId="{A3F197DE-E0E9-4097-88A2-C9D3B5E840DF}" destId="{4EDFF94C-9F1D-480E-BBF3-48AC64FA68E1}" srcOrd="0" destOrd="0" presId="urn:microsoft.com/office/officeart/2005/8/layout/pyramid4"/>
    <dgm:cxn modelId="{6EAC38FB-88F6-4136-9423-0FECEC7B7792}" srcId="{DA8C18FA-7E34-4FE4-BA7C-C94F7F855E49}" destId="{F433A304-ECB6-4613-BFEC-0569024A0694}" srcOrd="6" destOrd="0" parTransId="{A53C175A-4C30-480A-8D4D-E9034CDF9ED2}" sibTransId="{5FEA4DCB-4B6C-4B8F-BBC1-05350E6D7BE2}"/>
    <dgm:cxn modelId="{92ED5ACF-BF32-4923-AEAA-C5E1C4FAB54A}" type="presParOf" srcId="{FFE856A2-6880-4283-BE22-E5F44D085183}" destId="{9266C015-88DA-45C3-9902-EB328FFDC963}" srcOrd="0" destOrd="0" presId="urn:microsoft.com/office/officeart/2005/8/layout/pyramid4"/>
    <dgm:cxn modelId="{83C5ACF1-6EFF-41C1-8716-DEAF51E8065C}" type="presParOf" srcId="{FFE856A2-6880-4283-BE22-E5F44D085183}" destId="{4EDFF94C-9F1D-480E-BBF3-48AC64FA68E1}" srcOrd="1" destOrd="0" presId="urn:microsoft.com/office/officeart/2005/8/layout/pyramid4"/>
    <dgm:cxn modelId="{1B6B5948-D801-4F08-A2FF-848EC3BB06E7}" type="presParOf" srcId="{FFE856A2-6880-4283-BE22-E5F44D085183}" destId="{4F462C3F-C495-4E76-9F1D-22ED194E104F}" srcOrd="2" destOrd="0" presId="urn:microsoft.com/office/officeart/2005/8/layout/pyramid4"/>
    <dgm:cxn modelId="{C1FD5A52-0017-489C-BDD0-00FF1BD039B3}" type="presParOf" srcId="{FFE856A2-6880-4283-BE22-E5F44D085183}" destId="{3816F3DF-F9A1-496F-AD75-2D6108C83015}" srcOrd="3" destOrd="0" presId="urn:microsoft.com/office/officeart/2005/8/layout/pyramid4"/>
    <dgm:cxn modelId="{F9823962-BB99-4B68-A2F4-8520A5F3190A}" type="presParOf" srcId="{FFE856A2-6880-4283-BE22-E5F44D085183}" destId="{4BD3DF7D-74ED-499D-BEF0-5965850C8A37}" srcOrd="4" destOrd="0" presId="urn:microsoft.com/office/officeart/2005/8/layout/pyramid4"/>
    <dgm:cxn modelId="{353093CB-959B-41B6-94D7-99E35033607F}" type="presParOf" srcId="{FFE856A2-6880-4283-BE22-E5F44D085183}" destId="{022DF793-68AD-419C-8ADE-65025932F760}" srcOrd="5" destOrd="0" presId="urn:microsoft.com/office/officeart/2005/8/layout/pyramid4"/>
    <dgm:cxn modelId="{2ADBA793-C739-4BB6-8227-75622C9C8FFD}" type="presParOf" srcId="{FFE856A2-6880-4283-BE22-E5F44D085183}" destId="{7FD7FE31-696B-4732-A4BC-47F00D6D0692}" srcOrd="6" destOrd="0" presId="urn:microsoft.com/office/officeart/2005/8/layout/pyramid4"/>
    <dgm:cxn modelId="{784F60AF-C7C2-412B-95E2-7FD95367D5EB}" type="presParOf" srcId="{FFE856A2-6880-4283-BE22-E5F44D085183}" destId="{F651F9AE-5DE8-453A-B46F-59BC4FB5C218}" srcOrd="7" destOrd="0" presId="urn:microsoft.com/office/officeart/2005/8/layout/pyramid4"/>
    <dgm:cxn modelId="{C3A3787E-FDF4-48CC-BAD7-3C4032319C09}" type="presParOf" srcId="{FFE856A2-6880-4283-BE22-E5F44D085183}" destId="{34720AB0-675A-4A27-9ACD-33ADFECCA996}" srcOrd="8"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6491BE2-9BE5-497B-8FBA-0B691AE33C97}"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515BD8FF-47EB-46E9-8797-9AA5D56073C2}">
      <dgm:prSet phldrT="[Text]"/>
      <dgm:spPr/>
      <dgm:t>
        <a:bodyPr/>
        <a:lstStyle/>
        <a:p>
          <a:pPr algn="ctr"/>
          <a:r>
            <a:rPr lang="en-US" dirty="0"/>
            <a:t>Resilience of Operations  </a:t>
          </a:r>
        </a:p>
      </dgm:t>
    </dgm:pt>
    <dgm:pt modelId="{F0046563-7469-4980-839E-8B29C02A903E}" type="parTrans" cxnId="{9B7CAE5C-3D6E-4930-BFF2-0F196D9C904F}">
      <dgm:prSet/>
      <dgm:spPr/>
      <dgm:t>
        <a:bodyPr/>
        <a:lstStyle/>
        <a:p>
          <a:endParaRPr lang="en-US"/>
        </a:p>
      </dgm:t>
    </dgm:pt>
    <dgm:pt modelId="{CB274B67-827D-4A6B-8D6D-153D3E849DB0}" type="sibTrans" cxnId="{9B7CAE5C-3D6E-4930-BFF2-0F196D9C904F}">
      <dgm:prSet/>
      <dgm:spPr/>
      <dgm:t>
        <a:bodyPr/>
        <a:lstStyle/>
        <a:p>
          <a:endParaRPr lang="en-US"/>
        </a:p>
      </dgm:t>
    </dgm:pt>
    <dgm:pt modelId="{D7A862E7-DA27-490D-8E35-F5C78175A598}">
      <dgm:prSet phldrT="[Text]" custT="1"/>
      <dgm:spPr>
        <a:solidFill>
          <a:srgbClr val="0070C0"/>
        </a:solidFill>
      </dgm:spPr>
      <dgm:t>
        <a:bodyPr/>
        <a:lstStyle/>
        <a:p>
          <a:r>
            <a:rPr lang="en-US" sz="2800" dirty="0"/>
            <a:t>CMO </a:t>
          </a:r>
        </a:p>
        <a:p>
          <a:r>
            <a:rPr lang="en-US" sz="2800" dirty="0"/>
            <a:t>Quality Council </a:t>
          </a:r>
        </a:p>
      </dgm:t>
    </dgm:pt>
    <dgm:pt modelId="{F5C538AF-0525-4D00-B1B7-22455DF0A611}" type="parTrans" cxnId="{74985C54-853C-435D-AF9B-15FF1B618371}">
      <dgm:prSet/>
      <dgm:spPr/>
      <dgm:t>
        <a:bodyPr/>
        <a:lstStyle/>
        <a:p>
          <a:endParaRPr lang="en-US"/>
        </a:p>
      </dgm:t>
    </dgm:pt>
    <dgm:pt modelId="{88C30B0D-C76F-4DE0-9D0F-743E282062A4}" type="sibTrans" cxnId="{74985C54-853C-435D-AF9B-15FF1B618371}">
      <dgm:prSet/>
      <dgm:spPr/>
      <dgm:t>
        <a:bodyPr/>
        <a:lstStyle/>
        <a:p>
          <a:endParaRPr lang="en-US"/>
        </a:p>
      </dgm:t>
    </dgm:pt>
    <dgm:pt modelId="{E32A603D-88A6-4D40-8AD5-614243B35096}">
      <dgm:prSet phldrT="[Text]" custT="1"/>
      <dgm:spPr>
        <a:solidFill>
          <a:srgbClr val="CC3300"/>
        </a:solidFill>
      </dgm:spPr>
      <dgm:t>
        <a:bodyPr/>
        <a:lstStyle/>
        <a:p>
          <a:r>
            <a:rPr lang="en-US" sz="2800" dirty="0"/>
            <a:t>Workflows &amp; Standardization  </a:t>
          </a:r>
        </a:p>
      </dgm:t>
    </dgm:pt>
    <dgm:pt modelId="{734281F0-7C55-4DDE-8F70-52584247DB64}" type="parTrans" cxnId="{482CBED5-1D3E-499F-9D72-BD0D47BF6A19}">
      <dgm:prSet/>
      <dgm:spPr/>
      <dgm:t>
        <a:bodyPr/>
        <a:lstStyle/>
        <a:p>
          <a:endParaRPr lang="en-US"/>
        </a:p>
      </dgm:t>
    </dgm:pt>
    <dgm:pt modelId="{D7699524-3764-474A-90EB-50EA5B0035A7}" type="sibTrans" cxnId="{482CBED5-1D3E-499F-9D72-BD0D47BF6A19}">
      <dgm:prSet/>
      <dgm:spPr/>
      <dgm:t>
        <a:bodyPr/>
        <a:lstStyle/>
        <a:p>
          <a:endParaRPr lang="en-US"/>
        </a:p>
      </dgm:t>
    </dgm:pt>
    <dgm:pt modelId="{A6C219DD-8477-4769-AE7B-44D4AE6ABF90}">
      <dgm:prSet phldrT="[Text]" custT="1"/>
      <dgm:spPr>
        <a:solidFill>
          <a:srgbClr val="E8A818"/>
        </a:solidFill>
      </dgm:spPr>
      <dgm:t>
        <a:bodyPr/>
        <a:lstStyle/>
        <a:p>
          <a:r>
            <a:rPr lang="en-US" sz="3200" dirty="0"/>
            <a:t>Staff </a:t>
          </a:r>
        </a:p>
        <a:p>
          <a:r>
            <a:rPr lang="en-US" sz="3200" dirty="0"/>
            <a:t>Re-education </a:t>
          </a:r>
        </a:p>
      </dgm:t>
    </dgm:pt>
    <dgm:pt modelId="{E226F882-39A5-4FE9-87E8-4530EF096328}" type="parTrans" cxnId="{2451E258-6C5C-44BC-81BA-E119249C0B0F}">
      <dgm:prSet/>
      <dgm:spPr/>
      <dgm:t>
        <a:bodyPr/>
        <a:lstStyle/>
        <a:p>
          <a:endParaRPr lang="en-US"/>
        </a:p>
      </dgm:t>
    </dgm:pt>
    <dgm:pt modelId="{B51587B2-F6C6-4852-9969-2A8238A3175E}" type="sibTrans" cxnId="{2451E258-6C5C-44BC-81BA-E119249C0B0F}">
      <dgm:prSet/>
      <dgm:spPr/>
      <dgm:t>
        <a:bodyPr/>
        <a:lstStyle/>
        <a:p>
          <a:endParaRPr lang="en-US"/>
        </a:p>
      </dgm:t>
    </dgm:pt>
    <dgm:pt modelId="{1F53ADE4-A46F-47CF-A692-0449F27F8662}">
      <dgm:prSet phldrT="[Text]" custT="1"/>
      <dgm:spPr>
        <a:solidFill>
          <a:srgbClr val="7030A0"/>
        </a:solidFill>
        <a:ln>
          <a:solidFill>
            <a:srgbClr val="7030A0"/>
          </a:solidFill>
        </a:ln>
      </dgm:spPr>
      <dgm:t>
        <a:bodyPr/>
        <a:lstStyle/>
        <a:p>
          <a:r>
            <a:rPr lang="en-US" sz="3200" dirty="0"/>
            <a:t>Nursing Presence </a:t>
          </a:r>
        </a:p>
      </dgm:t>
    </dgm:pt>
    <dgm:pt modelId="{00E9DAF8-4FCD-4AF5-AA47-C435F509063F}" type="parTrans" cxnId="{88FA913D-4C48-4099-A252-0714A38764C0}">
      <dgm:prSet/>
      <dgm:spPr/>
      <dgm:t>
        <a:bodyPr/>
        <a:lstStyle/>
        <a:p>
          <a:endParaRPr lang="en-US"/>
        </a:p>
      </dgm:t>
    </dgm:pt>
    <dgm:pt modelId="{5758E7EE-3903-4008-AFA1-32AA790F8F75}" type="sibTrans" cxnId="{88FA913D-4C48-4099-A252-0714A38764C0}">
      <dgm:prSet/>
      <dgm:spPr/>
      <dgm:t>
        <a:bodyPr/>
        <a:lstStyle/>
        <a:p>
          <a:endParaRPr lang="en-US"/>
        </a:p>
      </dgm:t>
    </dgm:pt>
    <dgm:pt modelId="{7442D7DF-E17A-4D67-8189-8C1B4F79B5FB}" type="pres">
      <dgm:prSet presAssocID="{36491BE2-9BE5-497B-8FBA-0B691AE33C97}" presName="Name0" presStyleCnt="0">
        <dgm:presLayoutVars>
          <dgm:chMax val="1"/>
          <dgm:dir/>
          <dgm:animLvl val="ctr"/>
          <dgm:resizeHandles val="exact"/>
        </dgm:presLayoutVars>
      </dgm:prSet>
      <dgm:spPr/>
    </dgm:pt>
    <dgm:pt modelId="{D465DF35-1E76-498A-A4AD-F740C20D54BD}" type="pres">
      <dgm:prSet presAssocID="{515BD8FF-47EB-46E9-8797-9AA5D56073C2}" presName="centerShape" presStyleLbl="node0" presStyleIdx="0" presStyleCnt="1" custScaleX="118423"/>
      <dgm:spPr/>
    </dgm:pt>
    <dgm:pt modelId="{6D68B9B5-F1FD-4DD4-B2FE-23BB05D628BA}" type="pres">
      <dgm:prSet presAssocID="{F5C538AF-0525-4D00-B1B7-22455DF0A611}" presName="parTrans" presStyleLbl="sibTrans2D1" presStyleIdx="0" presStyleCnt="4"/>
      <dgm:spPr/>
    </dgm:pt>
    <dgm:pt modelId="{5D2C5CB6-C004-4AE4-868B-5FD521C9FE4C}" type="pres">
      <dgm:prSet presAssocID="{F5C538AF-0525-4D00-B1B7-22455DF0A611}" presName="connectorText" presStyleLbl="sibTrans2D1" presStyleIdx="0" presStyleCnt="4"/>
      <dgm:spPr/>
    </dgm:pt>
    <dgm:pt modelId="{05405B96-E66B-456A-84CD-09E4DA2471C8}" type="pres">
      <dgm:prSet presAssocID="{D7A862E7-DA27-490D-8E35-F5C78175A598}" presName="node" presStyleLbl="node1" presStyleIdx="0" presStyleCnt="4" custScaleX="297484" custScaleY="98379">
        <dgm:presLayoutVars>
          <dgm:bulletEnabled val="1"/>
        </dgm:presLayoutVars>
      </dgm:prSet>
      <dgm:spPr/>
    </dgm:pt>
    <dgm:pt modelId="{373A819F-D50F-4B00-AE68-E36BBEE7A533}" type="pres">
      <dgm:prSet presAssocID="{734281F0-7C55-4DDE-8F70-52584247DB64}" presName="parTrans" presStyleLbl="sibTrans2D1" presStyleIdx="1" presStyleCnt="4"/>
      <dgm:spPr/>
    </dgm:pt>
    <dgm:pt modelId="{66809820-F4FA-410B-AA59-A80736AF3CDB}" type="pres">
      <dgm:prSet presAssocID="{734281F0-7C55-4DDE-8F70-52584247DB64}" presName="connectorText" presStyleLbl="sibTrans2D1" presStyleIdx="1" presStyleCnt="4"/>
      <dgm:spPr/>
    </dgm:pt>
    <dgm:pt modelId="{BA2AAF41-4C08-4E75-B301-82A912F8781E}" type="pres">
      <dgm:prSet presAssocID="{E32A603D-88A6-4D40-8AD5-614243B35096}" presName="node" presStyleLbl="node1" presStyleIdx="1" presStyleCnt="4" custScaleX="288215" custScaleY="111898" custRadScaleRad="170740" custRadScaleInc="-6285">
        <dgm:presLayoutVars>
          <dgm:bulletEnabled val="1"/>
        </dgm:presLayoutVars>
      </dgm:prSet>
      <dgm:spPr/>
    </dgm:pt>
    <dgm:pt modelId="{DA8C4170-6682-4426-9309-E6D7C6C44294}" type="pres">
      <dgm:prSet presAssocID="{E226F882-39A5-4FE9-87E8-4530EF096328}" presName="parTrans" presStyleLbl="sibTrans2D1" presStyleIdx="2" presStyleCnt="4"/>
      <dgm:spPr/>
    </dgm:pt>
    <dgm:pt modelId="{654964CC-871A-4FC0-8A3E-95FA9EE46B0B}" type="pres">
      <dgm:prSet presAssocID="{E226F882-39A5-4FE9-87E8-4530EF096328}" presName="connectorText" presStyleLbl="sibTrans2D1" presStyleIdx="2" presStyleCnt="4"/>
      <dgm:spPr/>
    </dgm:pt>
    <dgm:pt modelId="{9AABA8EF-6839-4F16-A840-7601E49D02C0}" type="pres">
      <dgm:prSet presAssocID="{A6C219DD-8477-4769-AE7B-44D4AE6ABF90}" presName="node" presStyleLbl="node1" presStyleIdx="2" presStyleCnt="4" custScaleX="288996" custScaleY="101279">
        <dgm:presLayoutVars>
          <dgm:bulletEnabled val="1"/>
        </dgm:presLayoutVars>
      </dgm:prSet>
      <dgm:spPr/>
    </dgm:pt>
    <dgm:pt modelId="{A4AFC734-E370-4275-B871-57A722C82A02}" type="pres">
      <dgm:prSet presAssocID="{00E9DAF8-4FCD-4AF5-AA47-C435F509063F}" presName="parTrans" presStyleLbl="sibTrans2D1" presStyleIdx="3" presStyleCnt="4"/>
      <dgm:spPr/>
    </dgm:pt>
    <dgm:pt modelId="{AB5569A3-8D02-4A29-A99C-265B492F4D39}" type="pres">
      <dgm:prSet presAssocID="{00E9DAF8-4FCD-4AF5-AA47-C435F509063F}" presName="connectorText" presStyleLbl="sibTrans2D1" presStyleIdx="3" presStyleCnt="4"/>
      <dgm:spPr/>
    </dgm:pt>
    <dgm:pt modelId="{B7842172-91E1-4361-B803-94B39AABB45D}" type="pres">
      <dgm:prSet presAssocID="{1F53ADE4-A46F-47CF-A692-0449F27F8662}" presName="node" presStyleLbl="node1" presStyleIdx="3" presStyleCnt="4" custScaleX="272055" custScaleY="103291" custRadScaleRad="176180" custRadScaleInc="7035">
        <dgm:presLayoutVars>
          <dgm:bulletEnabled val="1"/>
        </dgm:presLayoutVars>
      </dgm:prSet>
      <dgm:spPr/>
    </dgm:pt>
  </dgm:ptLst>
  <dgm:cxnLst>
    <dgm:cxn modelId="{8940E108-1B6C-4BD5-BA5F-12CA5D9F0688}" type="presOf" srcId="{F5C538AF-0525-4D00-B1B7-22455DF0A611}" destId="{5D2C5CB6-C004-4AE4-868B-5FD521C9FE4C}" srcOrd="1" destOrd="0" presId="urn:microsoft.com/office/officeart/2005/8/layout/radial5"/>
    <dgm:cxn modelId="{DAAD8E0F-E2B7-49F9-AC73-EE5BA2731E04}" type="presOf" srcId="{E32A603D-88A6-4D40-8AD5-614243B35096}" destId="{BA2AAF41-4C08-4E75-B301-82A912F8781E}" srcOrd="0" destOrd="0" presId="urn:microsoft.com/office/officeart/2005/8/layout/radial5"/>
    <dgm:cxn modelId="{40D66218-A81C-4836-9B4E-99191BFB6C8F}" type="presOf" srcId="{E226F882-39A5-4FE9-87E8-4530EF096328}" destId="{DA8C4170-6682-4426-9309-E6D7C6C44294}" srcOrd="0" destOrd="0" presId="urn:microsoft.com/office/officeart/2005/8/layout/radial5"/>
    <dgm:cxn modelId="{0F294221-4DCE-445C-8BEA-C4F2847F9961}" type="presOf" srcId="{734281F0-7C55-4DDE-8F70-52584247DB64}" destId="{66809820-F4FA-410B-AA59-A80736AF3CDB}" srcOrd="1" destOrd="0" presId="urn:microsoft.com/office/officeart/2005/8/layout/radial5"/>
    <dgm:cxn modelId="{3C184E3A-04A7-4CBA-8093-A8BCDC0F9EF9}" type="presOf" srcId="{1F53ADE4-A46F-47CF-A692-0449F27F8662}" destId="{B7842172-91E1-4361-B803-94B39AABB45D}" srcOrd="0" destOrd="0" presId="urn:microsoft.com/office/officeart/2005/8/layout/radial5"/>
    <dgm:cxn modelId="{88FA913D-4C48-4099-A252-0714A38764C0}" srcId="{515BD8FF-47EB-46E9-8797-9AA5D56073C2}" destId="{1F53ADE4-A46F-47CF-A692-0449F27F8662}" srcOrd="3" destOrd="0" parTransId="{00E9DAF8-4FCD-4AF5-AA47-C435F509063F}" sibTransId="{5758E7EE-3903-4008-AFA1-32AA790F8F75}"/>
    <dgm:cxn modelId="{9B7CAE5C-3D6E-4930-BFF2-0F196D9C904F}" srcId="{36491BE2-9BE5-497B-8FBA-0B691AE33C97}" destId="{515BD8FF-47EB-46E9-8797-9AA5D56073C2}" srcOrd="0" destOrd="0" parTransId="{F0046563-7469-4980-839E-8B29C02A903E}" sibTransId="{CB274B67-827D-4A6B-8D6D-153D3E849DB0}"/>
    <dgm:cxn modelId="{EFF13A63-BCD4-429D-8A86-9A014C31C6AC}" type="presOf" srcId="{36491BE2-9BE5-497B-8FBA-0B691AE33C97}" destId="{7442D7DF-E17A-4D67-8189-8C1B4F79B5FB}" srcOrd="0" destOrd="0" presId="urn:microsoft.com/office/officeart/2005/8/layout/radial5"/>
    <dgm:cxn modelId="{6636E843-FDFE-49FC-9D9F-53502DD559EE}" type="presOf" srcId="{D7A862E7-DA27-490D-8E35-F5C78175A598}" destId="{05405B96-E66B-456A-84CD-09E4DA2471C8}" srcOrd="0" destOrd="0" presId="urn:microsoft.com/office/officeart/2005/8/layout/radial5"/>
    <dgm:cxn modelId="{AB5B7446-245F-4354-A83D-BA993329B093}" type="presOf" srcId="{A6C219DD-8477-4769-AE7B-44D4AE6ABF90}" destId="{9AABA8EF-6839-4F16-A840-7601E49D02C0}" srcOrd="0" destOrd="0" presId="urn:microsoft.com/office/officeart/2005/8/layout/radial5"/>
    <dgm:cxn modelId="{74985C54-853C-435D-AF9B-15FF1B618371}" srcId="{515BD8FF-47EB-46E9-8797-9AA5D56073C2}" destId="{D7A862E7-DA27-490D-8E35-F5C78175A598}" srcOrd="0" destOrd="0" parTransId="{F5C538AF-0525-4D00-B1B7-22455DF0A611}" sibTransId="{88C30B0D-C76F-4DE0-9D0F-743E282062A4}"/>
    <dgm:cxn modelId="{2451E258-6C5C-44BC-81BA-E119249C0B0F}" srcId="{515BD8FF-47EB-46E9-8797-9AA5D56073C2}" destId="{A6C219DD-8477-4769-AE7B-44D4AE6ABF90}" srcOrd="2" destOrd="0" parTransId="{E226F882-39A5-4FE9-87E8-4530EF096328}" sibTransId="{B51587B2-F6C6-4852-9969-2A8238A3175E}"/>
    <dgm:cxn modelId="{C4492C7D-E27A-4E7F-9821-731029359168}" type="presOf" srcId="{E226F882-39A5-4FE9-87E8-4530EF096328}" destId="{654964CC-871A-4FC0-8A3E-95FA9EE46B0B}" srcOrd="1" destOrd="0" presId="urn:microsoft.com/office/officeart/2005/8/layout/radial5"/>
    <dgm:cxn modelId="{92BC5EBD-7F29-4CF8-88DF-1C1D37345A19}" type="presOf" srcId="{515BD8FF-47EB-46E9-8797-9AA5D56073C2}" destId="{D465DF35-1E76-498A-A4AD-F740C20D54BD}" srcOrd="0" destOrd="0" presId="urn:microsoft.com/office/officeart/2005/8/layout/radial5"/>
    <dgm:cxn modelId="{21C621D5-4520-4A9D-A21A-9C45D697CF98}" type="presOf" srcId="{00E9DAF8-4FCD-4AF5-AA47-C435F509063F}" destId="{A4AFC734-E370-4275-B871-57A722C82A02}" srcOrd="0" destOrd="0" presId="urn:microsoft.com/office/officeart/2005/8/layout/radial5"/>
    <dgm:cxn modelId="{482CBED5-1D3E-499F-9D72-BD0D47BF6A19}" srcId="{515BD8FF-47EB-46E9-8797-9AA5D56073C2}" destId="{E32A603D-88A6-4D40-8AD5-614243B35096}" srcOrd="1" destOrd="0" parTransId="{734281F0-7C55-4DDE-8F70-52584247DB64}" sibTransId="{D7699524-3764-474A-90EB-50EA5B0035A7}"/>
    <dgm:cxn modelId="{459795E4-FEFF-45E1-9B65-669B0BB58B14}" type="presOf" srcId="{00E9DAF8-4FCD-4AF5-AA47-C435F509063F}" destId="{AB5569A3-8D02-4A29-A99C-265B492F4D39}" srcOrd="1" destOrd="0" presId="urn:microsoft.com/office/officeart/2005/8/layout/radial5"/>
    <dgm:cxn modelId="{89EE17E8-F529-4A3B-9C95-6F54F95716F6}" type="presOf" srcId="{F5C538AF-0525-4D00-B1B7-22455DF0A611}" destId="{6D68B9B5-F1FD-4DD4-B2FE-23BB05D628BA}" srcOrd="0" destOrd="0" presId="urn:microsoft.com/office/officeart/2005/8/layout/radial5"/>
    <dgm:cxn modelId="{96E825EE-39F6-4F66-A891-DF21A2B35409}" type="presOf" srcId="{734281F0-7C55-4DDE-8F70-52584247DB64}" destId="{373A819F-D50F-4B00-AE68-E36BBEE7A533}" srcOrd="0" destOrd="0" presId="urn:microsoft.com/office/officeart/2005/8/layout/radial5"/>
    <dgm:cxn modelId="{D528627A-0585-44DC-B50D-1F1EA9E1DCDF}" type="presParOf" srcId="{7442D7DF-E17A-4D67-8189-8C1B4F79B5FB}" destId="{D465DF35-1E76-498A-A4AD-F740C20D54BD}" srcOrd="0" destOrd="0" presId="urn:microsoft.com/office/officeart/2005/8/layout/radial5"/>
    <dgm:cxn modelId="{D9808D21-0F69-42B4-9D05-11D213E0EA2C}" type="presParOf" srcId="{7442D7DF-E17A-4D67-8189-8C1B4F79B5FB}" destId="{6D68B9B5-F1FD-4DD4-B2FE-23BB05D628BA}" srcOrd="1" destOrd="0" presId="urn:microsoft.com/office/officeart/2005/8/layout/radial5"/>
    <dgm:cxn modelId="{0AD950EC-9D31-4D2B-8D28-3F2C4D5E6C97}" type="presParOf" srcId="{6D68B9B5-F1FD-4DD4-B2FE-23BB05D628BA}" destId="{5D2C5CB6-C004-4AE4-868B-5FD521C9FE4C}" srcOrd="0" destOrd="0" presId="urn:microsoft.com/office/officeart/2005/8/layout/radial5"/>
    <dgm:cxn modelId="{C7046FA4-BA5D-42EB-8582-98085A1C846D}" type="presParOf" srcId="{7442D7DF-E17A-4D67-8189-8C1B4F79B5FB}" destId="{05405B96-E66B-456A-84CD-09E4DA2471C8}" srcOrd="2" destOrd="0" presId="urn:microsoft.com/office/officeart/2005/8/layout/radial5"/>
    <dgm:cxn modelId="{B56C1809-060B-451C-BF71-A9752D3FB415}" type="presParOf" srcId="{7442D7DF-E17A-4D67-8189-8C1B4F79B5FB}" destId="{373A819F-D50F-4B00-AE68-E36BBEE7A533}" srcOrd="3" destOrd="0" presId="urn:microsoft.com/office/officeart/2005/8/layout/radial5"/>
    <dgm:cxn modelId="{AE1AE4FD-523E-4C49-A44D-0E3A3E721B1B}" type="presParOf" srcId="{373A819F-D50F-4B00-AE68-E36BBEE7A533}" destId="{66809820-F4FA-410B-AA59-A80736AF3CDB}" srcOrd="0" destOrd="0" presId="urn:microsoft.com/office/officeart/2005/8/layout/radial5"/>
    <dgm:cxn modelId="{95AFED4A-22A1-4398-8D7F-55E8A97B385A}" type="presParOf" srcId="{7442D7DF-E17A-4D67-8189-8C1B4F79B5FB}" destId="{BA2AAF41-4C08-4E75-B301-82A912F8781E}" srcOrd="4" destOrd="0" presId="urn:microsoft.com/office/officeart/2005/8/layout/radial5"/>
    <dgm:cxn modelId="{32BE77DC-2DF6-428F-B0DA-00C641494D46}" type="presParOf" srcId="{7442D7DF-E17A-4D67-8189-8C1B4F79B5FB}" destId="{DA8C4170-6682-4426-9309-E6D7C6C44294}" srcOrd="5" destOrd="0" presId="urn:microsoft.com/office/officeart/2005/8/layout/radial5"/>
    <dgm:cxn modelId="{1C40A49F-1643-4DF6-9B0C-3559577D7355}" type="presParOf" srcId="{DA8C4170-6682-4426-9309-E6D7C6C44294}" destId="{654964CC-871A-4FC0-8A3E-95FA9EE46B0B}" srcOrd="0" destOrd="0" presId="urn:microsoft.com/office/officeart/2005/8/layout/radial5"/>
    <dgm:cxn modelId="{71F2ED81-7ED4-421E-90D5-5947CD450DBB}" type="presParOf" srcId="{7442D7DF-E17A-4D67-8189-8C1B4F79B5FB}" destId="{9AABA8EF-6839-4F16-A840-7601E49D02C0}" srcOrd="6" destOrd="0" presId="urn:microsoft.com/office/officeart/2005/8/layout/radial5"/>
    <dgm:cxn modelId="{68FCCCE7-7659-4331-90B9-E2A4C1885E16}" type="presParOf" srcId="{7442D7DF-E17A-4D67-8189-8C1B4F79B5FB}" destId="{A4AFC734-E370-4275-B871-57A722C82A02}" srcOrd="7" destOrd="0" presId="urn:microsoft.com/office/officeart/2005/8/layout/radial5"/>
    <dgm:cxn modelId="{3F07DF0F-8157-49E0-B786-4998D9F77E0D}" type="presParOf" srcId="{A4AFC734-E370-4275-B871-57A722C82A02}" destId="{AB5569A3-8D02-4A29-A99C-265B492F4D39}" srcOrd="0" destOrd="0" presId="urn:microsoft.com/office/officeart/2005/8/layout/radial5"/>
    <dgm:cxn modelId="{FCAFEB2A-E4FD-480C-83F3-4CE584CF460D}" type="presParOf" srcId="{7442D7DF-E17A-4D67-8189-8C1B4F79B5FB}" destId="{B7842172-91E1-4361-B803-94B39AABB45D}" srcOrd="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4905CC-6C9E-4C1E-A869-AC0E861B3061}"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C8B844D5-5DA3-4F7B-84FB-561F5F2D2EA4}">
      <dgm:prSet phldrT="[Text]"/>
      <dgm:spPr>
        <a:solidFill>
          <a:schemeClr val="tx2"/>
        </a:solidFill>
      </dgm:spPr>
      <dgm:t>
        <a:bodyPr/>
        <a:lstStyle/>
        <a:p>
          <a:r>
            <a:rPr lang="en-US"/>
            <a:t>JDs, Investment </a:t>
          </a:r>
        </a:p>
      </dgm:t>
    </dgm:pt>
    <dgm:pt modelId="{635D6C38-8EED-469D-80AC-7218EB8FE8BA}" type="parTrans" cxnId="{9B5A6CC9-C770-44D5-90AB-5BC9B80B785B}">
      <dgm:prSet/>
      <dgm:spPr/>
      <dgm:t>
        <a:bodyPr/>
        <a:lstStyle/>
        <a:p>
          <a:endParaRPr lang="en-US"/>
        </a:p>
      </dgm:t>
    </dgm:pt>
    <dgm:pt modelId="{FEA4CE41-FAC1-4DEF-B8D9-CA5E57E6B259}" type="sibTrans" cxnId="{9B5A6CC9-C770-44D5-90AB-5BC9B80B785B}">
      <dgm:prSet/>
      <dgm:spPr/>
      <dgm:t>
        <a:bodyPr/>
        <a:lstStyle/>
        <a:p>
          <a:endParaRPr lang="en-US"/>
        </a:p>
      </dgm:t>
    </dgm:pt>
    <dgm:pt modelId="{C4423E17-85FD-4FED-8E26-25EADABA330D}">
      <dgm:prSet phldrT="[Text]"/>
      <dgm:spPr>
        <a:solidFill>
          <a:srgbClr val="00B0F0">
            <a:alpha val="90000"/>
          </a:srgbClr>
        </a:solidFill>
      </dgm:spPr>
      <dgm:t>
        <a:bodyPr/>
        <a:lstStyle/>
        <a:p>
          <a:r>
            <a:rPr lang="en-US" b="1"/>
            <a:t>Operational Excellence </a:t>
          </a:r>
        </a:p>
      </dgm:t>
    </dgm:pt>
    <dgm:pt modelId="{73029BF2-E9B1-480B-BFF6-7BF9853618D1}" type="parTrans" cxnId="{51825D06-A3F6-4809-B634-35871DB49463}">
      <dgm:prSet/>
      <dgm:spPr/>
      <dgm:t>
        <a:bodyPr/>
        <a:lstStyle/>
        <a:p>
          <a:endParaRPr lang="en-US"/>
        </a:p>
      </dgm:t>
    </dgm:pt>
    <dgm:pt modelId="{1205FF53-BABD-4425-8A1A-64FECAF5264B}" type="sibTrans" cxnId="{51825D06-A3F6-4809-B634-35871DB49463}">
      <dgm:prSet/>
      <dgm:spPr/>
      <dgm:t>
        <a:bodyPr/>
        <a:lstStyle/>
        <a:p>
          <a:endParaRPr lang="en-US"/>
        </a:p>
      </dgm:t>
    </dgm:pt>
    <dgm:pt modelId="{65A5987A-28A1-4883-A12B-09D0A7B5FDF5}">
      <dgm:prSet phldrT="[Text]"/>
      <dgm:spPr>
        <a:solidFill>
          <a:srgbClr val="0070C0"/>
        </a:solidFill>
      </dgm:spPr>
      <dgm:t>
        <a:bodyPr/>
        <a:lstStyle/>
        <a:p>
          <a:r>
            <a:rPr lang="en-US"/>
            <a:t>Process by role delineation </a:t>
          </a:r>
        </a:p>
      </dgm:t>
    </dgm:pt>
    <dgm:pt modelId="{0435F066-4E00-4F93-9273-2DB69A9FDC8C}" type="parTrans" cxnId="{5C643F8D-7AB7-4759-B8F9-C9064303A158}">
      <dgm:prSet/>
      <dgm:spPr/>
      <dgm:t>
        <a:bodyPr/>
        <a:lstStyle/>
        <a:p>
          <a:endParaRPr lang="en-US"/>
        </a:p>
      </dgm:t>
    </dgm:pt>
    <dgm:pt modelId="{76D1732D-1FB5-40A2-A6CF-F950784B60ED}" type="sibTrans" cxnId="{5C643F8D-7AB7-4759-B8F9-C9064303A158}">
      <dgm:prSet/>
      <dgm:spPr/>
      <dgm:t>
        <a:bodyPr/>
        <a:lstStyle/>
        <a:p>
          <a:endParaRPr lang="en-US"/>
        </a:p>
      </dgm:t>
    </dgm:pt>
    <dgm:pt modelId="{A48C58BA-C70C-4E7D-BC2C-67CA1FDE3DEA}">
      <dgm:prSet phldrT="[Text]"/>
      <dgm:spPr>
        <a:solidFill>
          <a:srgbClr val="00B0F0"/>
        </a:solidFill>
      </dgm:spPr>
      <dgm:t>
        <a:bodyPr/>
        <a:lstStyle/>
        <a:p>
          <a:r>
            <a:rPr lang="en-US"/>
            <a:t>Scope</a:t>
          </a:r>
        </a:p>
      </dgm:t>
    </dgm:pt>
    <dgm:pt modelId="{6FDEC8F7-B932-41BF-B5DF-ACF4C718A17A}" type="parTrans" cxnId="{6F78B077-A2C9-4FF7-88E8-5040B234AD83}">
      <dgm:prSet/>
      <dgm:spPr/>
      <dgm:t>
        <a:bodyPr/>
        <a:lstStyle/>
        <a:p>
          <a:endParaRPr lang="en-US"/>
        </a:p>
      </dgm:t>
    </dgm:pt>
    <dgm:pt modelId="{0BDD0827-750A-44F7-A8C9-296085546192}" type="sibTrans" cxnId="{6F78B077-A2C9-4FF7-88E8-5040B234AD83}">
      <dgm:prSet/>
      <dgm:spPr/>
      <dgm:t>
        <a:bodyPr/>
        <a:lstStyle/>
        <a:p>
          <a:endParaRPr lang="en-US"/>
        </a:p>
      </dgm:t>
    </dgm:pt>
    <dgm:pt modelId="{551F75FF-74EF-4FA0-A705-49FCC90DD280}">
      <dgm:prSet phldrT="[Text]"/>
      <dgm:spPr>
        <a:solidFill>
          <a:srgbClr val="002060"/>
        </a:solidFill>
      </dgm:spPr>
      <dgm:t>
        <a:bodyPr/>
        <a:lstStyle/>
        <a:p>
          <a:r>
            <a:rPr lang="en-US"/>
            <a:t>MGMA Clinical Teams Model </a:t>
          </a:r>
        </a:p>
      </dgm:t>
    </dgm:pt>
    <dgm:pt modelId="{9F215F58-0A99-4309-8E50-A405D48F9D3F}" type="parTrans" cxnId="{96D054A1-6653-42C7-8FF0-17E54178CC53}">
      <dgm:prSet/>
      <dgm:spPr/>
      <dgm:t>
        <a:bodyPr/>
        <a:lstStyle/>
        <a:p>
          <a:endParaRPr lang="en-US"/>
        </a:p>
      </dgm:t>
    </dgm:pt>
    <dgm:pt modelId="{8FAD468D-AE03-45D0-8E6B-EEEC98F89398}" type="sibTrans" cxnId="{96D054A1-6653-42C7-8FF0-17E54178CC53}">
      <dgm:prSet/>
      <dgm:spPr/>
      <dgm:t>
        <a:bodyPr/>
        <a:lstStyle/>
        <a:p>
          <a:endParaRPr lang="en-US"/>
        </a:p>
      </dgm:t>
    </dgm:pt>
    <dgm:pt modelId="{A15D6245-B55A-46FB-8CDF-F6FC1584E7E9}">
      <dgm:prSet phldrT="[Text]"/>
      <dgm:spPr>
        <a:solidFill>
          <a:schemeClr val="tx2">
            <a:lumMod val="75000"/>
          </a:schemeClr>
        </a:solidFill>
      </dgm:spPr>
      <dgm:t>
        <a:bodyPr/>
        <a:lstStyle/>
        <a:p>
          <a:r>
            <a:rPr lang="en-US"/>
            <a:t>Compensation Tiers </a:t>
          </a:r>
        </a:p>
      </dgm:t>
    </dgm:pt>
    <dgm:pt modelId="{95AC6ECA-9B6A-41EF-B2A8-8D2D11AB53C3}" type="sibTrans" cxnId="{67E9BEE8-DAD8-4F3F-B9E5-C9500F8C96DE}">
      <dgm:prSet/>
      <dgm:spPr/>
      <dgm:t>
        <a:bodyPr/>
        <a:lstStyle/>
        <a:p>
          <a:endParaRPr lang="en-US"/>
        </a:p>
      </dgm:t>
    </dgm:pt>
    <dgm:pt modelId="{EB078756-7F28-430B-8556-E8A532A5EAB1}" type="parTrans" cxnId="{67E9BEE8-DAD8-4F3F-B9E5-C9500F8C96DE}">
      <dgm:prSet/>
      <dgm:spPr/>
      <dgm:t>
        <a:bodyPr/>
        <a:lstStyle/>
        <a:p>
          <a:endParaRPr lang="en-US"/>
        </a:p>
      </dgm:t>
    </dgm:pt>
    <dgm:pt modelId="{58E99BA3-B973-4EFC-8071-C030A667D31F}">
      <dgm:prSet phldrT="[Text]"/>
      <dgm:spPr>
        <a:solidFill>
          <a:schemeClr val="accent2">
            <a:lumMod val="75000"/>
            <a:alpha val="90000"/>
          </a:schemeClr>
        </a:solidFill>
      </dgm:spPr>
      <dgm:t>
        <a:bodyPr/>
        <a:lstStyle/>
        <a:p>
          <a:r>
            <a:rPr lang="en-US" b="1"/>
            <a:t>Organizational Governance </a:t>
          </a:r>
        </a:p>
      </dgm:t>
    </dgm:pt>
    <dgm:pt modelId="{EB4E3CDA-DB72-4350-950A-692C8F486C9C}" type="sibTrans" cxnId="{EB9184B4-5D95-4F44-9117-DAB5A54C7C9B}">
      <dgm:prSet/>
      <dgm:spPr/>
      <dgm:t>
        <a:bodyPr/>
        <a:lstStyle/>
        <a:p>
          <a:endParaRPr lang="en-US"/>
        </a:p>
      </dgm:t>
    </dgm:pt>
    <dgm:pt modelId="{5160F697-7E27-44C7-9FD4-76BB4BE8D255}" type="parTrans" cxnId="{EB9184B4-5D95-4F44-9117-DAB5A54C7C9B}">
      <dgm:prSet/>
      <dgm:spPr/>
      <dgm:t>
        <a:bodyPr/>
        <a:lstStyle/>
        <a:p>
          <a:endParaRPr lang="en-US"/>
        </a:p>
      </dgm:t>
    </dgm:pt>
    <dgm:pt modelId="{83C9DAC0-7B5A-41FA-8E9B-E10D47304F48}">
      <dgm:prSet phldrT="[Text]"/>
      <dgm:spPr>
        <a:solidFill>
          <a:schemeClr val="tx2">
            <a:lumMod val="50000"/>
          </a:schemeClr>
        </a:solidFill>
      </dgm:spPr>
      <dgm:t>
        <a:bodyPr/>
        <a:lstStyle/>
        <a:p>
          <a:r>
            <a:rPr lang="en-US"/>
            <a:t>Pipelines </a:t>
          </a:r>
        </a:p>
      </dgm:t>
    </dgm:pt>
    <dgm:pt modelId="{A3B415C1-DECC-4A93-B615-9081B25F1E98}" type="parTrans" cxnId="{E762C953-C8BB-47AD-BF43-86295BB62447}">
      <dgm:prSet/>
      <dgm:spPr/>
      <dgm:t>
        <a:bodyPr/>
        <a:lstStyle/>
        <a:p>
          <a:endParaRPr lang="en-US"/>
        </a:p>
      </dgm:t>
    </dgm:pt>
    <dgm:pt modelId="{AE9909AF-35B2-4509-8658-AB356240FD90}" type="sibTrans" cxnId="{E762C953-C8BB-47AD-BF43-86295BB62447}">
      <dgm:prSet/>
      <dgm:spPr/>
      <dgm:t>
        <a:bodyPr/>
        <a:lstStyle/>
        <a:p>
          <a:endParaRPr lang="en-US"/>
        </a:p>
      </dgm:t>
    </dgm:pt>
    <dgm:pt modelId="{0B930C47-6634-4980-AD8A-00D384414964}">
      <dgm:prSet phldrT="[Text]"/>
      <dgm:spPr/>
      <dgm:t>
        <a:bodyPr/>
        <a:lstStyle/>
        <a:p>
          <a:endParaRPr lang="en-US"/>
        </a:p>
      </dgm:t>
    </dgm:pt>
    <dgm:pt modelId="{1730A3F8-5018-48B5-A103-6D1D0A1343EE}" type="parTrans" cxnId="{6231DA89-3E96-40AA-8241-DC915B7F0CC1}">
      <dgm:prSet/>
      <dgm:spPr/>
      <dgm:t>
        <a:bodyPr/>
        <a:lstStyle/>
        <a:p>
          <a:endParaRPr lang="en-US"/>
        </a:p>
      </dgm:t>
    </dgm:pt>
    <dgm:pt modelId="{D520EDD7-B02E-4B67-A646-0CFCDEFEAE61}" type="sibTrans" cxnId="{6231DA89-3E96-40AA-8241-DC915B7F0CC1}">
      <dgm:prSet/>
      <dgm:spPr/>
      <dgm:t>
        <a:bodyPr/>
        <a:lstStyle/>
        <a:p>
          <a:endParaRPr lang="en-US"/>
        </a:p>
      </dgm:t>
    </dgm:pt>
    <dgm:pt modelId="{8DA19815-0151-4578-BEF6-58D92F5DDE91}" type="pres">
      <dgm:prSet presAssocID="{444905CC-6C9E-4C1E-A869-AC0E861B3061}" presName="outerComposite" presStyleCnt="0">
        <dgm:presLayoutVars>
          <dgm:chMax val="2"/>
          <dgm:animLvl val="lvl"/>
          <dgm:resizeHandles val="exact"/>
        </dgm:presLayoutVars>
      </dgm:prSet>
      <dgm:spPr/>
    </dgm:pt>
    <dgm:pt modelId="{38762BF8-721A-4FFE-BACB-3C4446B20553}" type="pres">
      <dgm:prSet presAssocID="{444905CC-6C9E-4C1E-A869-AC0E861B3061}" presName="dummyMaxCanvas" presStyleCnt="0"/>
      <dgm:spPr/>
    </dgm:pt>
    <dgm:pt modelId="{955AF8E5-DAB6-450F-B2DE-964E09AA14AC}" type="pres">
      <dgm:prSet presAssocID="{444905CC-6C9E-4C1E-A869-AC0E861B3061}" presName="parentComposite" presStyleCnt="0"/>
      <dgm:spPr/>
    </dgm:pt>
    <dgm:pt modelId="{ABFB399B-1431-4033-865F-06FD65997351}" type="pres">
      <dgm:prSet presAssocID="{444905CC-6C9E-4C1E-A869-AC0E861B3061}" presName="parent1" presStyleLbl="alignAccFollowNode1" presStyleIdx="0" presStyleCnt="4" custScaleX="120714" custScaleY="118394">
        <dgm:presLayoutVars>
          <dgm:chMax val="4"/>
        </dgm:presLayoutVars>
      </dgm:prSet>
      <dgm:spPr/>
    </dgm:pt>
    <dgm:pt modelId="{ADCE81D2-13AB-4AAD-AAFF-84F866CFEFAD}" type="pres">
      <dgm:prSet presAssocID="{444905CC-6C9E-4C1E-A869-AC0E861B3061}" presName="parent2" presStyleLbl="alignAccFollowNode1" presStyleIdx="1" presStyleCnt="4" custScaleX="105625" custScaleY="119722">
        <dgm:presLayoutVars>
          <dgm:chMax val="4"/>
        </dgm:presLayoutVars>
      </dgm:prSet>
      <dgm:spPr/>
    </dgm:pt>
    <dgm:pt modelId="{2D70AAC5-CABE-479B-A83B-DABB9578E8A6}" type="pres">
      <dgm:prSet presAssocID="{444905CC-6C9E-4C1E-A869-AC0E861B3061}" presName="childrenComposite" presStyleCnt="0"/>
      <dgm:spPr/>
    </dgm:pt>
    <dgm:pt modelId="{641E43BC-E935-4D88-AD37-DA7A36FEFE8B}" type="pres">
      <dgm:prSet presAssocID="{444905CC-6C9E-4C1E-A869-AC0E861B3061}" presName="dummyMaxCanvas_ChildArea" presStyleCnt="0"/>
      <dgm:spPr/>
    </dgm:pt>
    <dgm:pt modelId="{9E15F514-44F3-4457-A2E5-310DE50678E0}" type="pres">
      <dgm:prSet presAssocID="{444905CC-6C9E-4C1E-A869-AC0E861B3061}" presName="fulcrum" presStyleLbl="alignAccFollowNode1" presStyleIdx="2" presStyleCnt="4"/>
      <dgm:spPr/>
    </dgm:pt>
    <dgm:pt modelId="{0FAFA1D6-8934-4F1E-A8C9-C0A8D2C1C18E}" type="pres">
      <dgm:prSet presAssocID="{444905CC-6C9E-4C1E-A869-AC0E861B3061}" presName="balance_34" presStyleLbl="alignAccFollowNode1" presStyleIdx="3" presStyleCnt="4">
        <dgm:presLayoutVars>
          <dgm:bulletEnabled val="1"/>
        </dgm:presLayoutVars>
      </dgm:prSet>
      <dgm:spPr/>
    </dgm:pt>
    <dgm:pt modelId="{262F711A-0BD4-41CC-A024-67B6B6C3FF32}" type="pres">
      <dgm:prSet presAssocID="{444905CC-6C9E-4C1E-A869-AC0E861B3061}" presName="right_34_1" presStyleLbl="node1" presStyleIdx="0" presStyleCnt="7">
        <dgm:presLayoutVars>
          <dgm:bulletEnabled val="1"/>
        </dgm:presLayoutVars>
      </dgm:prSet>
      <dgm:spPr/>
    </dgm:pt>
    <dgm:pt modelId="{88918A94-9532-4F4B-9066-96C66711EFB3}" type="pres">
      <dgm:prSet presAssocID="{444905CC-6C9E-4C1E-A869-AC0E861B3061}" presName="right_34_2" presStyleLbl="node1" presStyleIdx="1" presStyleCnt="7" custLinFactNeighborY="0">
        <dgm:presLayoutVars>
          <dgm:bulletEnabled val="1"/>
        </dgm:presLayoutVars>
      </dgm:prSet>
      <dgm:spPr/>
    </dgm:pt>
    <dgm:pt modelId="{7817F26E-FA53-4C99-9E87-35720EFF65F3}" type="pres">
      <dgm:prSet presAssocID="{444905CC-6C9E-4C1E-A869-AC0E861B3061}" presName="right_34_3" presStyleLbl="node1" presStyleIdx="2" presStyleCnt="7" custScaleX="83829" custScaleY="50640" custLinFactNeighborX="1443" custLinFactNeighborY="-10220">
        <dgm:presLayoutVars>
          <dgm:bulletEnabled val="1"/>
        </dgm:presLayoutVars>
      </dgm:prSet>
      <dgm:spPr/>
    </dgm:pt>
    <dgm:pt modelId="{1F987EED-348E-4C5C-A448-C26C733EED1C}" type="pres">
      <dgm:prSet presAssocID="{444905CC-6C9E-4C1E-A869-AC0E861B3061}" presName="right_34_4" presStyleLbl="node1" presStyleIdx="3" presStyleCnt="7" custLinFactNeighborX="-722" custLinFactNeighborY="92753">
        <dgm:presLayoutVars>
          <dgm:bulletEnabled val="1"/>
        </dgm:presLayoutVars>
      </dgm:prSet>
      <dgm:spPr/>
    </dgm:pt>
    <dgm:pt modelId="{3381FAD4-B2F4-4C4A-9499-F3E5B916FC71}" type="pres">
      <dgm:prSet presAssocID="{444905CC-6C9E-4C1E-A869-AC0E861B3061}" presName="left_34_1" presStyleLbl="node1" presStyleIdx="4" presStyleCnt="7">
        <dgm:presLayoutVars>
          <dgm:bulletEnabled val="1"/>
        </dgm:presLayoutVars>
      </dgm:prSet>
      <dgm:spPr/>
    </dgm:pt>
    <dgm:pt modelId="{4507E654-209D-4E6E-B462-F527E4A7D8A2}" type="pres">
      <dgm:prSet presAssocID="{444905CC-6C9E-4C1E-A869-AC0E861B3061}" presName="left_34_2" presStyleLbl="node1" presStyleIdx="5" presStyleCnt="7">
        <dgm:presLayoutVars>
          <dgm:bulletEnabled val="1"/>
        </dgm:presLayoutVars>
      </dgm:prSet>
      <dgm:spPr/>
    </dgm:pt>
    <dgm:pt modelId="{09BC5EF2-8D02-4732-BD38-67757C4701A8}" type="pres">
      <dgm:prSet presAssocID="{444905CC-6C9E-4C1E-A869-AC0E861B3061}" presName="left_34_3" presStyleLbl="node1" presStyleIdx="6" presStyleCnt="7">
        <dgm:presLayoutVars>
          <dgm:bulletEnabled val="1"/>
        </dgm:presLayoutVars>
      </dgm:prSet>
      <dgm:spPr/>
    </dgm:pt>
  </dgm:ptLst>
  <dgm:cxnLst>
    <dgm:cxn modelId="{51825D06-A3F6-4809-B634-35871DB49463}" srcId="{444905CC-6C9E-4C1E-A869-AC0E861B3061}" destId="{C4423E17-85FD-4FED-8E26-25EADABA330D}" srcOrd="1" destOrd="0" parTransId="{73029BF2-E9B1-480B-BFF6-7BF9853618D1}" sibTransId="{1205FF53-BABD-4425-8A1A-64FECAF5264B}"/>
    <dgm:cxn modelId="{4B586709-A3EF-4CD9-B047-B21567BD91C8}" type="presOf" srcId="{444905CC-6C9E-4C1E-A869-AC0E861B3061}" destId="{8DA19815-0151-4578-BEF6-58D92F5DDE91}" srcOrd="0" destOrd="0" presId="urn:microsoft.com/office/officeart/2005/8/layout/balance1"/>
    <dgm:cxn modelId="{8AD5DE0E-4C0A-4907-80F7-BBF5BC06E823}" type="presOf" srcId="{58E99BA3-B973-4EFC-8071-C030A667D31F}" destId="{ABFB399B-1431-4033-865F-06FD65997351}" srcOrd="0" destOrd="0" presId="urn:microsoft.com/office/officeart/2005/8/layout/balance1"/>
    <dgm:cxn modelId="{6678080F-ABD6-480D-9D99-3B318977ED48}" type="presOf" srcId="{C4423E17-85FD-4FED-8E26-25EADABA330D}" destId="{ADCE81D2-13AB-4AAD-AAFF-84F866CFEFAD}" srcOrd="0" destOrd="0" presId="urn:microsoft.com/office/officeart/2005/8/layout/balance1"/>
    <dgm:cxn modelId="{66295A3E-B531-49F8-BADB-BDFD05ADAEBC}" type="presOf" srcId="{551F75FF-74EF-4FA0-A705-49FCC90DD280}" destId="{1F987EED-348E-4C5C-A448-C26C733EED1C}" srcOrd="0" destOrd="0" presId="urn:microsoft.com/office/officeart/2005/8/layout/balance1"/>
    <dgm:cxn modelId="{5FBFFF72-A8D4-4745-B865-8F41390BF824}" type="presOf" srcId="{65A5987A-28A1-4883-A12B-09D0A7B5FDF5}" destId="{262F711A-0BD4-41CC-A024-67B6B6C3FF32}" srcOrd="0" destOrd="0" presId="urn:microsoft.com/office/officeart/2005/8/layout/balance1"/>
    <dgm:cxn modelId="{9B4AB653-B464-4047-A0CF-A31C7D54DCA9}" type="presOf" srcId="{C8B844D5-5DA3-4F7B-84FB-561F5F2D2EA4}" destId="{4507E654-209D-4E6E-B462-F527E4A7D8A2}" srcOrd="0" destOrd="0" presId="urn:microsoft.com/office/officeart/2005/8/layout/balance1"/>
    <dgm:cxn modelId="{E762C953-C8BB-47AD-BF43-86295BB62447}" srcId="{58E99BA3-B973-4EFC-8071-C030A667D31F}" destId="{83C9DAC0-7B5A-41FA-8E9B-E10D47304F48}" srcOrd="2" destOrd="0" parTransId="{A3B415C1-DECC-4A93-B615-9081B25F1E98}" sibTransId="{AE9909AF-35B2-4509-8658-AB356240FD90}"/>
    <dgm:cxn modelId="{B69AB576-F0DF-4BF7-8554-0F16F927289D}" type="presOf" srcId="{83C9DAC0-7B5A-41FA-8E9B-E10D47304F48}" destId="{09BC5EF2-8D02-4732-BD38-67757C4701A8}" srcOrd="0" destOrd="0" presId="urn:microsoft.com/office/officeart/2005/8/layout/balance1"/>
    <dgm:cxn modelId="{6F78B077-A2C9-4FF7-88E8-5040B234AD83}" srcId="{C4423E17-85FD-4FED-8E26-25EADABA330D}" destId="{A48C58BA-C70C-4E7D-BC2C-67CA1FDE3DEA}" srcOrd="1" destOrd="0" parTransId="{6FDEC8F7-B932-41BF-B5DF-ACF4C718A17A}" sibTransId="{0BDD0827-750A-44F7-A8C9-296085546192}"/>
    <dgm:cxn modelId="{3AB75883-03FB-46F6-B90B-E3B29DEE45B0}" type="presOf" srcId="{A15D6245-B55A-46FB-8CDF-F6FC1584E7E9}" destId="{3381FAD4-B2F4-4C4A-9499-F3E5B916FC71}" srcOrd="0" destOrd="0" presId="urn:microsoft.com/office/officeart/2005/8/layout/balance1"/>
    <dgm:cxn modelId="{6231DA89-3E96-40AA-8241-DC915B7F0CC1}" srcId="{C4423E17-85FD-4FED-8E26-25EADABA330D}" destId="{0B930C47-6634-4980-AD8A-00D384414964}" srcOrd="2" destOrd="0" parTransId="{1730A3F8-5018-48B5-A103-6D1D0A1343EE}" sibTransId="{D520EDD7-B02E-4B67-A646-0CFCDEFEAE61}"/>
    <dgm:cxn modelId="{5C643F8D-7AB7-4759-B8F9-C9064303A158}" srcId="{C4423E17-85FD-4FED-8E26-25EADABA330D}" destId="{65A5987A-28A1-4883-A12B-09D0A7B5FDF5}" srcOrd="0" destOrd="0" parTransId="{0435F066-4E00-4F93-9273-2DB69A9FDC8C}" sibTransId="{76D1732D-1FB5-40A2-A6CF-F950784B60ED}"/>
    <dgm:cxn modelId="{96D054A1-6653-42C7-8FF0-17E54178CC53}" srcId="{C4423E17-85FD-4FED-8E26-25EADABA330D}" destId="{551F75FF-74EF-4FA0-A705-49FCC90DD280}" srcOrd="3" destOrd="0" parTransId="{9F215F58-0A99-4309-8E50-A405D48F9D3F}" sibTransId="{8FAD468D-AE03-45D0-8E6B-EEEC98F89398}"/>
    <dgm:cxn modelId="{7CBACEB3-D61F-4601-A0BC-00DFBDE005BC}" type="presOf" srcId="{A48C58BA-C70C-4E7D-BC2C-67CA1FDE3DEA}" destId="{88918A94-9532-4F4B-9066-96C66711EFB3}" srcOrd="0" destOrd="0" presId="urn:microsoft.com/office/officeart/2005/8/layout/balance1"/>
    <dgm:cxn modelId="{EB9184B4-5D95-4F44-9117-DAB5A54C7C9B}" srcId="{444905CC-6C9E-4C1E-A869-AC0E861B3061}" destId="{58E99BA3-B973-4EFC-8071-C030A667D31F}" srcOrd="0" destOrd="0" parTransId="{5160F697-7E27-44C7-9FD4-76BB4BE8D255}" sibTransId="{EB4E3CDA-DB72-4350-950A-692C8F486C9C}"/>
    <dgm:cxn modelId="{019745C1-33DA-4DB1-A04A-0DD51DC0FB43}" type="presOf" srcId="{0B930C47-6634-4980-AD8A-00D384414964}" destId="{7817F26E-FA53-4C99-9E87-35720EFF65F3}" srcOrd="0" destOrd="0" presId="urn:microsoft.com/office/officeart/2005/8/layout/balance1"/>
    <dgm:cxn modelId="{9B5A6CC9-C770-44D5-90AB-5BC9B80B785B}" srcId="{58E99BA3-B973-4EFC-8071-C030A667D31F}" destId="{C8B844D5-5DA3-4F7B-84FB-561F5F2D2EA4}" srcOrd="1" destOrd="0" parTransId="{635D6C38-8EED-469D-80AC-7218EB8FE8BA}" sibTransId="{FEA4CE41-FAC1-4DEF-B8D9-CA5E57E6B259}"/>
    <dgm:cxn modelId="{67E9BEE8-DAD8-4F3F-B9E5-C9500F8C96DE}" srcId="{58E99BA3-B973-4EFC-8071-C030A667D31F}" destId="{A15D6245-B55A-46FB-8CDF-F6FC1584E7E9}" srcOrd="0" destOrd="0" parTransId="{EB078756-7F28-430B-8556-E8A532A5EAB1}" sibTransId="{95AC6ECA-9B6A-41EF-B2A8-8D2D11AB53C3}"/>
    <dgm:cxn modelId="{6FCC3A4B-0FC0-48F6-8FA2-AA54D4F6E8A2}" type="presParOf" srcId="{8DA19815-0151-4578-BEF6-58D92F5DDE91}" destId="{38762BF8-721A-4FFE-BACB-3C4446B20553}" srcOrd="0" destOrd="0" presId="urn:microsoft.com/office/officeart/2005/8/layout/balance1"/>
    <dgm:cxn modelId="{F11C2569-9F4C-4225-879C-79C45393B9FC}" type="presParOf" srcId="{8DA19815-0151-4578-BEF6-58D92F5DDE91}" destId="{955AF8E5-DAB6-450F-B2DE-964E09AA14AC}" srcOrd="1" destOrd="0" presId="urn:microsoft.com/office/officeart/2005/8/layout/balance1"/>
    <dgm:cxn modelId="{8C3253DA-E9BE-445C-82AA-04BD6B90081A}" type="presParOf" srcId="{955AF8E5-DAB6-450F-B2DE-964E09AA14AC}" destId="{ABFB399B-1431-4033-865F-06FD65997351}" srcOrd="0" destOrd="0" presId="urn:microsoft.com/office/officeart/2005/8/layout/balance1"/>
    <dgm:cxn modelId="{93637F09-836D-4D12-87AB-C0E0A3C8AFBC}" type="presParOf" srcId="{955AF8E5-DAB6-450F-B2DE-964E09AA14AC}" destId="{ADCE81D2-13AB-4AAD-AAFF-84F866CFEFAD}" srcOrd="1" destOrd="0" presId="urn:microsoft.com/office/officeart/2005/8/layout/balance1"/>
    <dgm:cxn modelId="{EAC3A294-9DCE-47F5-8130-3817FB7E0438}" type="presParOf" srcId="{8DA19815-0151-4578-BEF6-58D92F5DDE91}" destId="{2D70AAC5-CABE-479B-A83B-DABB9578E8A6}" srcOrd="2" destOrd="0" presId="urn:microsoft.com/office/officeart/2005/8/layout/balance1"/>
    <dgm:cxn modelId="{B2DE027C-59A6-43D2-A437-519D829E0102}" type="presParOf" srcId="{2D70AAC5-CABE-479B-A83B-DABB9578E8A6}" destId="{641E43BC-E935-4D88-AD37-DA7A36FEFE8B}" srcOrd="0" destOrd="0" presId="urn:microsoft.com/office/officeart/2005/8/layout/balance1"/>
    <dgm:cxn modelId="{65DA5127-DD87-47BD-891C-9F4A62BF50A7}" type="presParOf" srcId="{2D70AAC5-CABE-479B-A83B-DABB9578E8A6}" destId="{9E15F514-44F3-4457-A2E5-310DE50678E0}" srcOrd="1" destOrd="0" presId="urn:microsoft.com/office/officeart/2005/8/layout/balance1"/>
    <dgm:cxn modelId="{16786A9C-68CE-4012-B764-2FF216A0BBF9}" type="presParOf" srcId="{2D70AAC5-CABE-479B-A83B-DABB9578E8A6}" destId="{0FAFA1D6-8934-4F1E-A8C9-C0A8D2C1C18E}" srcOrd="2" destOrd="0" presId="urn:microsoft.com/office/officeart/2005/8/layout/balance1"/>
    <dgm:cxn modelId="{34B4ACAD-C062-456A-80BC-51D651CD41DD}" type="presParOf" srcId="{2D70AAC5-CABE-479B-A83B-DABB9578E8A6}" destId="{262F711A-0BD4-41CC-A024-67B6B6C3FF32}" srcOrd="3" destOrd="0" presId="urn:microsoft.com/office/officeart/2005/8/layout/balance1"/>
    <dgm:cxn modelId="{09004FEC-0E25-41DB-AAD9-40337EE49C1F}" type="presParOf" srcId="{2D70AAC5-CABE-479B-A83B-DABB9578E8A6}" destId="{88918A94-9532-4F4B-9066-96C66711EFB3}" srcOrd="4" destOrd="0" presId="urn:microsoft.com/office/officeart/2005/8/layout/balance1"/>
    <dgm:cxn modelId="{BBD5670A-D777-4DFF-9C59-6AFD4A036851}" type="presParOf" srcId="{2D70AAC5-CABE-479B-A83B-DABB9578E8A6}" destId="{7817F26E-FA53-4C99-9E87-35720EFF65F3}" srcOrd="5" destOrd="0" presId="urn:microsoft.com/office/officeart/2005/8/layout/balance1"/>
    <dgm:cxn modelId="{5868E992-301A-4224-93DE-022B49091B19}" type="presParOf" srcId="{2D70AAC5-CABE-479B-A83B-DABB9578E8A6}" destId="{1F987EED-348E-4C5C-A448-C26C733EED1C}" srcOrd="6" destOrd="0" presId="urn:microsoft.com/office/officeart/2005/8/layout/balance1"/>
    <dgm:cxn modelId="{7560AC27-12A2-4C50-9823-BAD511A1C34E}" type="presParOf" srcId="{2D70AAC5-CABE-479B-A83B-DABB9578E8A6}" destId="{3381FAD4-B2F4-4C4A-9499-F3E5B916FC71}" srcOrd="7" destOrd="0" presId="urn:microsoft.com/office/officeart/2005/8/layout/balance1"/>
    <dgm:cxn modelId="{78F7B315-133A-4EB0-B4CE-3BBB5CD40D0B}" type="presParOf" srcId="{2D70AAC5-CABE-479B-A83B-DABB9578E8A6}" destId="{4507E654-209D-4E6E-B462-F527E4A7D8A2}" srcOrd="8" destOrd="0" presId="urn:microsoft.com/office/officeart/2005/8/layout/balance1"/>
    <dgm:cxn modelId="{080151E6-F499-413B-B81F-3177639F7757}" type="presParOf" srcId="{2D70AAC5-CABE-479B-A83B-DABB9578E8A6}" destId="{09BC5EF2-8D02-4732-BD38-67757C4701A8}"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B60795-3093-4FAF-822C-9059C7A29AEA}" type="doc">
      <dgm:prSet loTypeId="urn:microsoft.com/office/officeart/2005/8/layout/hList7" loCatId="list" qsTypeId="urn:microsoft.com/office/officeart/2005/8/quickstyle/simple1" qsCatId="simple" csTypeId="urn:microsoft.com/office/officeart/2005/8/colors/accent1_2" csCatId="accent1" phldr="1"/>
      <dgm:spPr/>
    </dgm:pt>
    <dgm:pt modelId="{7A9E2BEB-0A83-43E0-B011-C94E4F0D8F10}">
      <dgm:prSet phldrT="[Text]" custT="1"/>
      <dgm:spPr>
        <a:solidFill>
          <a:schemeClr val="tx2">
            <a:lumMod val="60000"/>
            <a:lumOff val="40000"/>
          </a:schemeClr>
        </a:solidFill>
      </dgm:spPr>
      <dgm:t>
        <a:bodyPr/>
        <a:lstStyle/>
        <a:p>
          <a:endParaRPr lang="en-US" sz="2800" b="1" dirty="0">
            <a:solidFill>
              <a:srgbClr val="FFFFFF"/>
            </a:solidFill>
          </a:endParaRPr>
        </a:p>
        <a:p>
          <a:endParaRPr lang="en-US" sz="2800" b="1" dirty="0">
            <a:solidFill>
              <a:srgbClr val="FFFFFF"/>
            </a:solidFill>
          </a:endParaRPr>
        </a:p>
        <a:p>
          <a:r>
            <a:rPr lang="en-US" sz="2800" b="1" dirty="0">
              <a:solidFill>
                <a:srgbClr val="FFFFFF"/>
              </a:solidFill>
            </a:rPr>
            <a:t>Training &amp; Standard Competencies</a:t>
          </a:r>
        </a:p>
        <a:p>
          <a:endParaRPr lang="en-US" sz="1800" b="1" dirty="0">
            <a:solidFill>
              <a:srgbClr val="FFFFFF"/>
            </a:solidFill>
          </a:endParaRPr>
        </a:p>
        <a:p>
          <a:r>
            <a:rPr lang="en-US" sz="1800" dirty="0">
              <a:solidFill>
                <a:schemeClr val="accent2">
                  <a:lumMod val="50000"/>
                </a:schemeClr>
              </a:solidFill>
            </a:rPr>
            <a:t>(McAteer &amp; Moyer, 2022; Delgrippo &amp; </a:t>
          </a:r>
          <a:r>
            <a:rPr lang="en-US" sz="1800" dirty="0" err="1">
              <a:solidFill>
                <a:schemeClr val="accent2">
                  <a:lumMod val="50000"/>
                </a:schemeClr>
              </a:solidFill>
            </a:rPr>
            <a:t>Porzig</a:t>
          </a:r>
          <a:r>
            <a:rPr lang="en-US" sz="1800" dirty="0">
              <a:solidFill>
                <a:schemeClr val="accent2">
                  <a:lumMod val="50000"/>
                </a:schemeClr>
              </a:solidFill>
            </a:rPr>
            <a:t>, 2024) </a:t>
          </a:r>
        </a:p>
      </dgm:t>
    </dgm:pt>
    <dgm:pt modelId="{14338446-C2FF-412E-A15B-FA865AB3A6A8}" type="parTrans" cxnId="{0FA9E0D6-CB30-4C4C-85D9-EBAA531AC47C}">
      <dgm:prSet/>
      <dgm:spPr/>
      <dgm:t>
        <a:bodyPr/>
        <a:lstStyle/>
        <a:p>
          <a:endParaRPr lang="en-US"/>
        </a:p>
      </dgm:t>
    </dgm:pt>
    <dgm:pt modelId="{901FD1CF-0D60-4CAF-8C59-B9FF6500F031}" type="sibTrans" cxnId="{0FA9E0D6-CB30-4C4C-85D9-EBAA531AC47C}">
      <dgm:prSet/>
      <dgm:spPr/>
      <dgm:t>
        <a:bodyPr/>
        <a:lstStyle/>
        <a:p>
          <a:endParaRPr lang="en-US"/>
        </a:p>
      </dgm:t>
    </dgm:pt>
    <dgm:pt modelId="{4D38414E-5903-4406-A9AA-0F24B604A8E1}">
      <dgm:prSet phldrT="[Text]" custT="1"/>
      <dgm:spPr>
        <a:solidFill>
          <a:srgbClr val="00B0F0"/>
        </a:solidFill>
        <a:ln>
          <a:solidFill>
            <a:srgbClr val="00B0F0"/>
          </a:solidFill>
        </a:ln>
      </dgm:spPr>
      <dgm:t>
        <a:bodyPr/>
        <a:lstStyle/>
        <a:p>
          <a:endParaRPr lang="en-US" sz="2900" b="1" dirty="0">
            <a:solidFill>
              <a:srgbClr val="FFFFFF"/>
            </a:solidFill>
          </a:endParaRPr>
        </a:p>
        <a:p>
          <a:endParaRPr lang="en-US" sz="2900" b="1" dirty="0">
            <a:solidFill>
              <a:srgbClr val="FFFFFF"/>
            </a:solidFill>
          </a:endParaRPr>
        </a:p>
        <a:p>
          <a:r>
            <a:rPr lang="en-US" sz="2900" b="1" dirty="0">
              <a:solidFill>
                <a:srgbClr val="FFFFFF"/>
              </a:solidFill>
            </a:rPr>
            <a:t>Policy &amp; Procedures</a:t>
          </a:r>
        </a:p>
        <a:p>
          <a:endParaRPr lang="en-US" sz="2900" b="1" dirty="0">
            <a:solidFill>
              <a:srgbClr val="FFFFFF"/>
            </a:solidFill>
          </a:endParaRPr>
        </a:p>
        <a:p>
          <a:r>
            <a:rPr lang="en-US" sz="1800" b="0" dirty="0">
              <a:solidFill>
                <a:srgbClr val="002060"/>
              </a:solidFill>
            </a:rPr>
            <a:t>(Moosavi et al., 2025)</a:t>
          </a:r>
          <a:r>
            <a:rPr lang="en-US" sz="1800" b="0" dirty="0">
              <a:solidFill>
                <a:srgbClr val="FFFFFF"/>
              </a:solidFill>
            </a:rPr>
            <a:t> </a:t>
          </a:r>
        </a:p>
      </dgm:t>
    </dgm:pt>
    <dgm:pt modelId="{91B59870-895A-4C11-9002-E92B1B3CF35C}" type="parTrans" cxnId="{CF3C0E98-4AE2-4F24-9223-065FD0C062D3}">
      <dgm:prSet/>
      <dgm:spPr/>
      <dgm:t>
        <a:bodyPr/>
        <a:lstStyle/>
        <a:p>
          <a:endParaRPr lang="en-US"/>
        </a:p>
      </dgm:t>
    </dgm:pt>
    <dgm:pt modelId="{BEA9475C-AF89-4B97-AEA7-7B297E3D2F12}" type="sibTrans" cxnId="{CF3C0E98-4AE2-4F24-9223-065FD0C062D3}">
      <dgm:prSet/>
      <dgm:spPr/>
      <dgm:t>
        <a:bodyPr/>
        <a:lstStyle/>
        <a:p>
          <a:endParaRPr lang="en-US"/>
        </a:p>
      </dgm:t>
    </dgm:pt>
    <dgm:pt modelId="{49B05FD8-1BA0-4E71-97E3-F555F5288A1C}">
      <dgm:prSet phldrT="[Text]" custT="1"/>
      <dgm:spPr>
        <a:solidFill>
          <a:srgbClr val="C00000"/>
        </a:solidFill>
      </dgm:spPr>
      <dgm:t>
        <a:bodyPr/>
        <a:lstStyle/>
        <a:p>
          <a:endParaRPr lang="en-US" sz="3000" b="1" dirty="0"/>
        </a:p>
        <a:p>
          <a:endParaRPr lang="en-US" sz="3000" b="1" dirty="0"/>
        </a:p>
        <a:p>
          <a:r>
            <a:rPr lang="en-US" sz="3000" b="1" dirty="0"/>
            <a:t>Integrated Teams &amp;  Workflows</a:t>
          </a:r>
        </a:p>
        <a:p>
          <a:endParaRPr lang="en-US" sz="3000" b="1" dirty="0"/>
        </a:p>
        <a:p>
          <a:r>
            <a:rPr lang="en-US" sz="1800" dirty="0">
              <a:solidFill>
                <a:srgbClr val="002060"/>
              </a:solidFill>
            </a:rPr>
            <a:t>(Qureshi &amp; Keller, 2023; Sell-Gutowski, 2018) </a:t>
          </a:r>
        </a:p>
      </dgm:t>
    </dgm:pt>
    <dgm:pt modelId="{42561B6B-D18F-4541-9301-600BBC6F1776}" type="parTrans" cxnId="{E78794E7-197C-4258-AB6A-D205DB7AD463}">
      <dgm:prSet/>
      <dgm:spPr/>
      <dgm:t>
        <a:bodyPr/>
        <a:lstStyle/>
        <a:p>
          <a:endParaRPr lang="en-US"/>
        </a:p>
      </dgm:t>
    </dgm:pt>
    <dgm:pt modelId="{1FC717F3-72D9-4C78-AF0F-387ABFAD6AD1}" type="sibTrans" cxnId="{E78794E7-197C-4258-AB6A-D205DB7AD463}">
      <dgm:prSet/>
      <dgm:spPr/>
      <dgm:t>
        <a:bodyPr/>
        <a:lstStyle/>
        <a:p>
          <a:endParaRPr lang="en-US"/>
        </a:p>
      </dgm:t>
    </dgm:pt>
    <dgm:pt modelId="{AC8AD0EF-A337-47A5-A4E1-AA79E8B926EA}">
      <dgm:prSet phldrT="[Text]" custT="1"/>
      <dgm:spPr>
        <a:solidFill>
          <a:srgbClr val="FFC000"/>
        </a:solidFill>
      </dgm:spPr>
      <dgm:t>
        <a:bodyPr/>
        <a:lstStyle/>
        <a:p>
          <a:endParaRPr lang="en-US" sz="2800" b="1" dirty="0"/>
        </a:p>
        <a:p>
          <a:endParaRPr lang="en-US" sz="2800" b="1" dirty="0"/>
        </a:p>
        <a:p>
          <a:r>
            <a:rPr lang="en-US" sz="2800" b="1" dirty="0"/>
            <a:t>Shared Governance</a:t>
          </a:r>
        </a:p>
        <a:p>
          <a:endParaRPr lang="en-US" sz="2800" b="1" dirty="0"/>
        </a:p>
        <a:p>
          <a:r>
            <a:rPr lang="en-US" sz="1800" b="0" dirty="0">
              <a:solidFill>
                <a:srgbClr val="CC3300"/>
              </a:solidFill>
            </a:rPr>
            <a:t>(</a:t>
          </a:r>
          <a:r>
            <a:rPr lang="en-US" sz="1800" dirty="0">
              <a:solidFill>
                <a:srgbClr val="CC3300"/>
              </a:solidFill>
            </a:rPr>
            <a:t>Hasselblad &amp; Loan, 2022; Meyers &amp; Costanzo, 2015</a:t>
          </a:r>
          <a:r>
            <a:rPr lang="en-US" sz="1800" b="0" dirty="0">
              <a:solidFill>
                <a:srgbClr val="CC3300"/>
              </a:solidFill>
            </a:rPr>
            <a:t>)</a:t>
          </a:r>
        </a:p>
      </dgm:t>
    </dgm:pt>
    <dgm:pt modelId="{FAE90FBF-855A-462B-B515-AD584024063F}" type="parTrans" cxnId="{25144CCE-F070-4022-B796-B424D3499783}">
      <dgm:prSet/>
      <dgm:spPr/>
      <dgm:t>
        <a:bodyPr/>
        <a:lstStyle/>
        <a:p>
          <a:endParaRPr lang="en-US"/>
        </a:p>
      </dgm:t>
    </dgm:pt>
    <dgm:pt modelId="{CC231376-B53C-4C0D-9BD3-181C511C7DC3}" type="sibTrans" cxnId="{25144CCE-F070-4022-B796-B424D3499783}">
      <dgm:prSet/>
      <dgm:spPr/>
      <dgm:t>
        <a:bodyPr/>
        <a:lstStyle/>
        <a:p>
          <a:endParaRPr lang="en-US"/>
        </a:p>
      </dgm:t>
    </dgm:pt>
    <dgm:pt modelId="{B1B42871-CB7B-422D-978F-706DDA3D5B06}">
      <dgm:prSet phldrT="[Text]" custT="1"/>
      <dgm:spPr>
        <a:solidFill>
          <a:srgbClr val="7030A0"/>
        </a:solidFill>
      </dgm:spPr>
      <dgm:t>
        <a:bodyPr/>
        <a:lstStyle/>
        <a:p>
          <a:endParaRPr lang="en-US" sz="2800" b="1" dirty="0"/>
        </a:p>
        <a:p>
          <a:endParaRPr lang="en-US" sz="2800" b="1" dirty="0"/>
        </a:p>
        <a:p>
          <a:r>
            <a:rPr lang="en-US" sz="2800" b="1" dirty="0"/>
            <a:t>Advancement &amp; Appreciation</a:t>
          </a:r>
        </a:p>
        <a:p>
          <a:endParaRPr lang="en-US" sz="2800" b="1" dirty="0"/>
        </a:p>
        <a:p>
          <a:r>
            <a:rPr lang="en-US" sz="2800" b="1" dirty="0"/>
            <a:t> </a:t>
          </a:r>
          <a:r>
            <a:rPr lang="en-US" sz="1800" b="0" dirty="0">
              <a:solidFill>
                <a:schemeClr val="bg1">
                  <a:lumMod val="90000"/>
                </a:schemeClr>
              </a:solidFill>
            </a:rPr>
            <a:t>(</a:t>
          </a:r>
          <a:r>
            <a:rPr lang="en-US" sz="1800" dirty="0"/>
            <a:t>Paulose et al., 2025; </a:t>
          </a:r>
          <a:r>
            <a:rPr lang="en-US" sz="1800" dirty="0" err="1"/>
            <a:t>Hossli</a:t>
          </a:r>
          <a:r>
            <a:rPr lang="en-US" sz="1800" dirty="0"/>
            <a:t> et al., 2018</a:t>
          </a:r>
          <a:r>
            <a:rPr lang="en-US" sz="1800" b="0" dirty="0">
              <a:solidFill>
                <a:schemeClr val="bg1">
                  <a:lumMod val="90000"/>
                </a:schemeClr>
              </a:solidFill>
            </a:rPr>
            <a:t>) </a:t>
          </a:r>
        </a:p>
      </dgm:t>
    </dgm:pt>
    <dgm:pt modelId="{872A61EB-506A-4F76-9DE7-DC8BA0024265}" type="parTrans" cxnId="{D50C1274-EDD2-45F1-AB11-666F2B2E35C6}">
      <dgm:prSet/>
      <dgm:spPr/>
      <dgm:t>
        <a:bodyPr/>
        <a:lstStyle/>
        <a:p>
          <a:endParaRPr lang="en-US"/>
        </a:p>
      </dgm:t>
    </dgm:pt>
    <dgm:pt modelId="{AE7CB093-4963-4E32-9210-49351B3BD2A5}" type="sibTrans" cxnId="{D50C1274-EDD2-45F1-AB11-666F2B2E35C6}">
      <dgm:prSet/>
      <dgm:spPr/>
      <dgm:t>
        <a:bodyPr/>
        <a:lstStyle/>
        <a:p>
          <a:endParaRPr lang="en-US"/>
        </a:p>
      </dgm:t>
    </dgm:pt>
    <dgm:pt modelId="{5877921D-FEF8-4BF0-B2C9-EC9D429A018A}" type="pres">
      <dgm:prSet presAssocID="{72B60795-3093-4FAF-822C-9059C7A29AEA}" presName="Name0" presStyleCnt="0">
        <dgm:presLayoutVars>
          <dgm:dir/>
          <dgm:resizeHandles val="exact"/>
        </dgm:presLayoutVars>
      </dgm:prSet>
      <dgm:spPr/>
    </dgm:pt>
    <dgm:pt modelId="{8407B2B9-3474-4D09-A6BA-F0EBAB5ADF91}" type="pres">
      <dgm:prSet presAssocID="{72B60795-3093-4FAF-822C-9059C7A29AEA}" presName="fgShape" presStyleLbl="fgShp" presStyleIdx="0" presStyleCnt="1" custScaleX="107712" custScaleY="41080" custLinFactNeighborX="246" custLinFactNeighborY="76079"/>
      <dgm:spPr>
        <a:solidFill>
          <a:srgbClr val="FFFFFF"/>
        </a:solidFill>
      </dgm:spPr>
    </dgm:pt>
    <dgm:pt modelId="{8A9CD63F-A995-4EE8-8CDB-DA13CD2EAEBA}" type="pres">
      <dgm:prSet presAssocID="{72B60795-3093-4FAF-822C-9059C7A29AEA}" presName="linComp" presStyleCnt="0"/>
      <dgm:spPr/>
    </dgm:pt>
    <dgm:pt modelId="{D9A286C1-682A-4444-8509-80C23403ECE6}" type="pres">
      <dgm:prSet presAssocID="{7A9E2BEB-0A83-43E0-B011-C94E4F0D8F10}" presName="compNode" presStyleCnt="0"/>
      <dgm:spPr/>
    </dgm:pt>
    <dgm:pt modelId="{8E5FBB87-DB6F-4325-B45B-B4D54333EA7C}" type="pres">
      <dgm:prSet presAssocID="{7A9E2BEB-0A83-43E0-B011-C94E4F0D8F10}" presName="bkgdShape" presStyleLbl="node1" presStyleIdx="0" presStyleCnt="5" custScaleX="111880"/>
      <dgm:spPr/>
    </dgm:pt>
    <dgm:pt modelId="{3BA6F325-52EA-432D-BBBA-EB6F353DA3C3}" type="pres">
      <dgm:prSet presAssocID="{7A9E2BEB-0A83-43E0-B011-C94E4F0D8F10}" presName="nodeTx" presStyleLbl="node1" presStyleIdx="0" presStyleCnt="5">
        <dgm:presLayoutVars>
          <dgm:bulletEnabled val="1"/>
        </dgm:presLayoutVars>
      </dgm:prSet>
      <dgm:spPr/>
    </dgm:pt>
    <dgm:pt modelId="{C6D46FB8-F6DB-4B73-805C-C8D828225570}" type="pres">
      <dgm:prSet presAssocID="{7A9E2BEB-0A83-43E0-B011-C94E4F0D8F10}" presName="invisiNode" presStyleLbl="node1" presStyleIdx="0" presStyleCnt="5"/>
      <dgm:spPr/>
    </dgm:pt>
    <dgm:pt modelId="{7BD7952C-AA76-41A6-AFA9-197F0B1C9494}" type="pres">
      <dgm:prSet presAssocID="{7A9E2BEB-0A83-43E0-B011-C94E4F0D8F10}"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Smiling hospital staff"/>
        </a:ext>
      </dgm:extLst>
    </dgm:pt>
    <dgm:pt modelId="{217728EA-57B5-4D58-8C6B-19EEDDADD814}" type="pres">
      <dgm:prSet presAssocID="{901FD1CF-0D60-4CAF-8C59-B9FF6500F031}" presName="sibTrans" presStyleLbl="sibTrans2D1" presStyleIdx="0" presStyleCnt="0"/>
      <dgm:spPr/>
    </dgm:pt>
    <dgm:pt modelId="{376CCB7D-57DD-40E3-AD70-E3BD47D2AE73}" type="pres">
      <dgm:prSet presAssocID="{4D38414E-5903-4406-A9AA-0F24B604A8E1}" presName="compNode" presStyleCnt="0"/>
      <dgm:spPr/>
    </dgm:pt>
    <dgm:pt modelId="{1B0B77A1-7DF8-4233-9F39-4591B23FDA5D}" type="pres">
      <dgm:prSet presAssocID="{4D38414E-5903-4406-A9AA-0F24B604A8E1}" presName="bkgdShape" presStyleLbl="node1" presStyleIdx="1" presStyleCnt="5" custLinFactNeighborX="586" custLinFactNeighborY="-2620"/>
      <dgm:spPr/>
    </dgm:pt>
    <dgm:pt modelId="{F652D0DF-7852-441E-ADCB-549414FCE7CE}" type="pres">
      <dgm:prSet presAssocID="{4D38414E-5903-4406-A9AA-0F24B604A8E1}" presName="nodeTx" presStyleLbl="node1" presStyleIdx="1" presStyleCnt="5">
        <dgm:presLayoutVars>
          <dgm:bulletEnabled val="1"/>
        </dgm:presLayoutVars>
      </dgm:prSet>
      <dgm:spPr/>
    </dgm:pt>
    <dgm:pt modelId="{EBEC4AEE-88FA-457F-9564-319F8F2A4E91}" type="pres">
      <dgm:prSet presAssocID="{4D38414E-5903-4406-A9AA-0F24B604A8E1}" presName="invisiNode" presStyleLbl="node1" presStyleIdx="1" presStyleCnt="5"/>
      <dgm:spPr/>
    </dgm:pt>
    <dgm:pt modelId="{DB12AC70-A0C1-4B56-9355-284486BAC5C3}" type="pres">
      <dgm:prSet presAssocID="{4D38414E-5903-4406-A9AA-0F24B604A8E1}"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n placed on top of a signature line"/>
        </a:ext>
      </dgm:extLst>
    </dgm:pt>
    <dgm:pt modelId="{87DDB029-0B66-4D3E-B8A8-0E14CFCFB052}" type="pres">
      <dgm:prSet presAssocID="{BEA9475C-AF89-4B97-AEA7-7B297E3D2F12}" presName="sibTrans" presStyleLbl="sibTrans2D1" presStyleIdx="0" presStyleCnt="0"/>
      <dgm:spPr/>
    </dgm:pt>
    <dgm:pt modelId="{ADC0E625-09CA-48D1-A5F4-39B77149EFB7}" type="pres">
      <dgm:prSet presAssocID="{49B05FD8-1BA0-4E71-97E3-F555F5288A1C}" presName="compNode" presStyleCnt="0"/>
      <dgm:spPr/>
    </dgm:pt>
    <dgm:pt modelId="{6C52F854-05FC-40B1-8F17-7B0B72D83F57}" type="pres">
      <dgm:prSet presAssocID="{49B05FD8-1BA0-4E71-97E3-F555F5288A1C}" presName="bkgdShape" presStyleLbl="node1" presStyleIdx="2" presStyleCnt="5" custScaleX="111901"/>
      <dgm:spPr/>
    </dgm:pt>
    <dgm:pt modelId="{8A70D36A-F2E6-49A7-825D-6FF1894D9527}" type="pres">
      <dgm:prSet presAssocID="{49B05FD8-1BA0-4E71-97E3-F555F5288A1C}" presName="nodeTx" presStyleLbl="node1" presStyleIdx="2" presStyleCnt="5">
        <dgm:presLayoutVars>
          <dgm:bulletEnabled val="1"/>
        </dgm:presLayoutVars>
      </dgm:prSet>
      <dgm:spPr/>
    </dgm:pt>
    <dgm:pt modelId="{23DFDB5D-1E6A-4327-91A5-D4A79E79215F}" type="pres">
      <dgm:prSet presAssocID="{49B05FD8-1BA0-4E71-97E3-F555F5288A1C}" presName="invisiNode" presStyleLbl="node1" presStyleIdx="2" presStyleCnt="5"/>
      <dgm:spPr/>
    </dgm:pt>
    <dgm:pt modelId="{83FD5AFA-47B6-4847-B26A-120C0DCC50C2}" type="pres">
      <dgm:prSet presAssocID="{49B05FD8-1BA0-4E71-97E3-F555F5288A1C}" presName="imagNode" presStyleLbl="fgImgPlac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Man analyzing data on a screen"/>
        </a:ext>
      </dgm:extLst>
    </dgm:pt>
    <dgm:pt modelId="{F5BA4252-B8C5-4392-9EEC-64B46B8D31F1}" type="pres">
      <dgm:prSet presAssocID="{1FC717F3-72D9-4C78-AF0F-387ABFAD6AD1}" presName="sibTrans" presStyleLbl="sibTrans2D1" presStyleIdx="0" presStyleCnt="0"/>
      <dgm:spPr/>
    </dgm:pt>
    <dgm:pt modelId="{27D7E511-5953-491E-BC92-88868CA8C103}" type="pres">
      <dgm:prSet presAssocID="{B1B42871-CB7B-422D-978F-706DDA3D5B06}" presName="compNode" presStyleCnt="0"/>
      <dgm:spPr/>
    </dgm:pt>
    <dgm:pt modelId="{E0EA2C7D-6538-4982-BC08-589DC40E5869}" type="pres">
      <dgm:prSet presAssocID="{B1B42871-CB7B-422D-978F-706DDA3D5B06}" presName="bkgdShape" presStyleLbl="node1" presStyleIdx="3" presStyleCnt="5" custScaleX="109978"/>
      <dgm:spPr/>
    </dgm:pt>
    <dgm:pt modelId="{3FBB2DAF-F849-42B1-BE6C-E012491A7AD2}" type="pres">
      <dgm:prSet presAssocID="{B1B42871-CB7B-422D-978F-706DDA3D5B06}" presName="nodeTx" presStyleLbl="node1" presStyleIdx="3" presStyleCnt="5">
        <dgm:presLayoutVars>
          <dgm:bulletEnabled val="1"/>
        </dgm:presLayoutVars>
      </dgm:prSet>
      <dgm:spPr/>
    </dgm:pt>
    <dgm:pt modelId="{A21F035B-40BF-4DFA-86C0-66691555BCE8}" type="pres">
      <dgm:prSet presAssocID="{B1B42871-CB7B-422D-978F-706DDA3D5B06}" presName="invisiNode" presStyleLbl="node1" presStyleIdx="3" presStyleCnt="5"/>
      <dgm:spPr/>
    </dgm:pt>
    <dgm:pt modelId="{4FD5F3F6-A31D-4EC0-9138-546A891BC3F7}" type="pres">
      <dgm:prSet presAssocID="{B1B42871-CB7B-422D-978F-706DDA3D5B06}" presName="imagNode" presStyleLbl="fgImgPlace1" presStyleIdx="3" presStyleCnt="5"/>
      <dgm:spPr>
        <a:blipFill>
          <a:blip xmlns:r="http://schemas.openxmlformats.org/officeDocument/2006/relationships" r:embed="rId4"/>
          <a:srcRect/>
          <a:stretch>
            <a:fillRect l="-17000" r="-17000"/>
          </a:stretch>
        </a:blipFill>
      </dgm:spPr>
      <dgm:extLst>
        <a:ext uri="{E40237B7-FDA0-4F09-8148-C483321AD2D9}">
          <dgm14:cNvPr xmlns:dgm14="http://schemas.microsoft.com/office/drawing/2010/diagram" id="0" name="" descr="Classroom sticker progress chart"/>
        </a:ext>
      </dgm:extLst>
    </dgm:pt>
    <dgm:pt modelId="{A24D88EA-B04A-4C8F-BA79-908EE7AB1650}" type="pres">
      <dgm:prSet presAssocID="{AE7CB093-4963-4E32-9210-49351B3BD2A5}" presName="sibTrans" presStyleLbl="sibTrans2D1" presStyleIdx="0" presStyleCnt="0"/>
      <dgm:spPr/>
    </dgm:pt>
    <dgm:pt modelId="{A7C97BD2-0769-49C7-BB3D-C8327FCE2D05}" type="pres">
      <dgm:prSet presAssocID="{AC8AD0EF-A337-47A5-A4E1-AA79E8B926EA}" presName="compNode" presStyleCnt="0"/>
      <dgm:spPr/>
    </dgm:pt>
    <dgm:pt modelId="{FFCDEEB9-8507-4A45-AB25-C1DE5DED1930}" type="pres">
      <dgm:prSet presAssocID="{AC8AD0EF-A337-47A5-A4E1-AA79E8B926EA}" presName="bkgdShape" presStyleLbl="node1" presStyleIdx="4" presStyleCnt="5"/>
      <dgm:spPr/>
    </dgm:pt>
    <dgm:pt modelId="{0752E9F6-CD83-441D-98BD-33B107B45135}" type="pres">
      <dgm:prSet presAssocID="{AC8AD0EF-A337-47A5-A4E1-AA79E8B926EA}" presName="nodeTx" presStyleLbl="node1" presStyleIdx="4" presStyleCnt="5">
        <dgm:presLayoutVars>
          <dgm:bulletEnabled val="1"/>
        </dgm:presLayoutVars>
      </dgm:prSet>
      <dgm:spPr/>
    </dgm:pt>
    <dgm:pt modelId="{32EF8F3F-5AD6-48AB-8F5C-9209E6261E64}" type="pres">
      <dgm:prSet presAssocID="{AC8AD0EF-A337-47A5-A4E1-AA79E8B926EA}" presName="invisiNode" presStyleLbl="node1" presStyleIdx="4" presStyleCnt="5"/>
      <dgm:spPr/>
    </dgm:pt>
    <dgm:pt modelId="{775F3AED-CD1E-4132-81AE-576221F5BB6A}" type="pres">
      <dgm:prSet presAssocID="{AC8AD0EF-A337-47A5-A4E1-AA79E8B926EA}"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ople in office"/>
        </a:ext>
      </dgm:extLst>
    </dgm:pt>
  </dgm:ptLst>
  <dgm:cxnLst>
    <dgm:cxn modelId="{C6849D1A-7AA3-440D-B779-B12A68A69AE3}" type="presOf" srcId="{7A9E2BEB-0A83-43E0-B011-C94E4F0D8F10}" destId="{3BA6F325-52EA-432D-BBBA-EB6F353DA3C3}" srcOrd="1" destOrd="0" presId="urn:microsoft.com/office/officeart/2005/8/layout/hList7"/>
    <dgm:cxn modelId="{63E29069-2759-4BE0-9750-F28C8A4B7643}" type="presOf" srcId="{B1B42871-CB7B-422D-978F-706DDA3D5B06}" destId="{E0EA2C7D-6538-4982-BC08-589DC40E5869}" srcOrd="0" destOrd="0" presId="urn:microsoft.com/office/officeart/2005/8/layout/hList7"/>
    <dgm:cxn modelId="{68D9BA4D-C4E0-4EDF-919A-1C5349C2406D}" type="presOf" srcId="{AC8AD0EF-A337-47A5-A4E1-AA79E8B926EA}" destId="{FFCDEEB9-8507-4A45-AB25-C1DE5DED1930}" srcOrd="0" destOrd="0" presId="urn:microsoft.com/office/officeart/2005/8/layout/hList7"/>
    <dgm:cxn modelId="{7FCD0271-66AA-4F38-8D3C-7CA308450592}" type="presOf" srcId="{4D38414E-5903-4406-A9AA-0F24B604A8E1}" destId="{F652D0DF-7852-441E-ADCB-549414FCE7CE}" srcOrd="1" destOrd="0" presId="urn:microsoft.com/office/officeart/2005/8/layout/hList7"/>
    <dgm:cxn modelId="{D50C1274-EDD2-45F1-AB11-666F2B2E35C6}" srcId="{72B60795-3093-4FAF-822C-9059C7A29AEA}" destId="{B1B42871-CB7B-422D-978F-706DDA3D5B06}" srcOrd="3" destOrd="0" parTransId="{872A61EB-506A-4F76-9DE7-DC8BA0024265}" sibTransId="{AE7CB093-4963-4E32-9210-49351B3BD2A5}"/>
    <dgm:cxn modelId="{1E0B547E-8AB3-430B-9C99-58064C170745}" type="presOf" srcId="{72B60795-3093-4FAF-822C-9059C7A29AEA}" destId="{5877921D-FEF8-4BF0-B2C9-EC9D429A018A}" srcOrd="0" destOrd="0" presId="urn:microsoft.com/office/officeart/2005/8/layout/hList7"/>
    <dgm:cxn modelId="{3A1C2A83-2144-4E74-BE88-FDFE31A4FFF2}" type="presOf" srcId="{4D38414E-5903-4406-A9AA-0F24B604A8E1}" destId="{1B0B77A1-7DF8-4233-9F39-4591B23FDA5D}" srcOrd="0" destOrd="0" presId="urn:microsoft.com/office/officeart/2005/8/layout/hList7"/>
    <dgm:cxn modelId="{52F6BB8C-6661-4B3F-881F-011CEB9CCB22}" type="presOf" srcId="{7A9E2BEB-0A83-43E0-B011-C94E4F0D8F10}" destId="{8E5FBB87-DB6F-4325-B45B-B4D54333EA7C}" srcOrd="0" destOrd="0" presId="urn:microsoft.com/office/officeart/2005/8/layout/hList7"/>
    <dgm:cxn modelId="{CF3C0E98-4AE2-4F24-9223-065FD0C062D3}" srcId="{72B60795-3093-4FAF-822C-9059C7A29AEA}" destId="{4D38414E-5903-4406-A9AA-0F24B604A8E1}" srcOrd="1" destOrd="0" parTransId="{91B59870-895A-4C11-9002-E92B1B3CF35C}" sibTransId="{BEA9475C-AF89-4B97-AEA7-7B297E3D2F12}"/>
    <dgm:cxn modelId="{E540C399-0E78-4620-A04F-A9053E230283}" type="presOf" srcId="{1FC717F3-72D9-4C78-AF0F-387ABFAD6AD1}" destId="{F5BA4252-B8C5-4392-9EEC-64B46B8D31F1}" srcOrd="0" destOrd="0" presId="urn:microsoft.com/office/officeart/2005/8/layout/hList7"/>
    <dgm:cxn modelId="{27C8FFA3-23FA-412A-A151-FFDE84DFE3FB}" type="presOf" srcId="{AE7CB093-4963-4E32-9210-49351B3BD2A5}" destId="{A24D88EA-B04A-4C8F-BA79-908EE7AB1650}" srcOrd="0" destOrd="0" presId="urn:microsoft.com/office/officeart/2005/8/layout/hList7"/>
    <dgm:cxn modelId="{0E398FA7-B682-448F-8598-E848E5DE0AE7}" type="presOf" srcId="{49B05FD8-1BA0-4E71-97E3-F555F5288A1C}" destId="{8A70D36A-F2E6-49A7-825D-6FF1894D9527}" srcOrd="1" destOrd="0" presId="urn:microsoft.com/office/officeart/2005/8/layout/hList7"/>
    <dgm:cxn modelId="{30FB99B0-A080-464D-B21A-71893B176285}" type="presOf" srcId="{B1B42871-CB7B-422D-978F-706DDA3D5B06}" destId="{3FBB2DAF-F849-42B1-BE6C-E012491A7AD2}" srcOrd="1" destOrd="0" presId="urn:microsoft.com/office/officeart/2005/8/layout/hList7"/>
    <dgm:cxn modelId="{A37CC7BF-2753-4F10-B441-3E6378C302BE}" type="presOf" srcId="{AC8AD0EF-A337-47A5-A4E1-AA79E8B926EA}" destId="{0752E9F6-CD83-441D-98BD-33B107B45135}" srcOrd="1" destOrd="0" presId="urn:microsoft.com/office/officeart/2005/8/layout/hList7"/>
    <dgm:cxn modelId="{25144CCE-F070-4022-B796-B424D3499783}" srcId="{72B60795-3093-4FAF-822C-9059C7A29AEA}" destId="{AC8AD0EF-A337-47A5-A4E1-AA79E8B926EA}" srcOrd="4" destOrd="0" parTransId="{FAE90FBF-855A-462B-B515-AD584024063F}" sibTransId="{CC231376-B53C-4C0D-9BD3-181C511C7DC3}"/>
    <dgm:cxn modelId="{0FA9E0D6-CB30-4C4C-85D9-EBAA531AC47C}" srcId="{72B60795-3093-4FAF-822C-9059C7A29AEA}" destId="{7A9E2BEB-0A83-43E0-B011-C94E4F0D8F10}" srcOrd="0" destOrd="0" parTransId="{14338446-C2FF-412E-A15B-FA865AB3A6A8}" sibTransId="{901FD1CF-0D60-4CAF-8C59-B9FF6500F031}"/>
    <dgm:cxn modelId="{27E82ADA-4A75-438E-9759-C82E6A37665F}" type="presOf" srcId="{49B05FD8-1BA0-4E71-97E3-F555F5288A1C}" destId="{6C52F854-05FC-40B1-8F17-7B0B72D83F57}" srcOrd="0" destOrd="0" presId="urn:microsoft.com/office/officeart/2005/8/layout/hList7"/>
    <dgm:cxn modelId="{E78794E7-197C-4258-AB6A-D205DB7AD463}" srcId="{72B60795-3093-4FAF-822C-9059C7A29AEA}" destId="{49B05FD8-1BA0-4E71-97E3-F555F5288A1C}" srcOrd="2" destOrd="0" parTransId="{42561B6B-D18F-4541-9301-600BBC6F1776}" sibTransId="{1FC717F3-72D9-4C78-AF0F-387ABFAD6AD1}"/>
    <dgm:cxn modelId="{6A5AE5E9-883E-4575-BE5D-E281A75D1388}" type="presOf" srcId="{901FD1CF-0D60-4CAF-8C59-B9FF6500F031}" destId="{217728EA-57B5-4D58-8C6B-19EEDDADD814}" srcOrd="0" destOrd="0" presId="urn:microsoft.com/office/officeart/2005/8/layout/hList7"/>
    <dgm:cxn modelId="{625888F3-0DE9-4BCA-B1E1-5C3C7B67D25B}" type="presOf" srcId="{BEA9475C-AF89-4B97-AEA7-7B297E3D2F12}" destId="{87DDB029-0B66-4D3E-B8A8-0E14CFCFB052}" srcOrd="0" destOrd="0" presId="urn:microsoft.com/office/officeart/2005/8/layout/hList7"/>
    <dgm:cxn modelId="{BB7C64FF-83A8-4292-8720-5CFAF9557E25}" type="presParOf" srcId="{5877921D-FEF8-4BF0-B2C9-EC9D429A018A}" destId="{8407B2B9-3474-4D09-A6BA-F0EBAB5ADF91}" srcOrd="0" destOrd="0" presId="urn:microsoft.com/office/officeart/2005/8/layout/hList7"/>
    <dgm:cxn modelId="{F2BF6726-4428-462C-B0B7-5AF415B05297}" type="presParOf" srcId="{5877921D-FEF8-4BF0-B2C9-EC9D429A018A}" destId="{8A9CD63F-A995-4EE8-8CDB-DA13CD2EAEBA}" srcOrd="1" destOrd="0" presId="urn:microsoft.com/office/officeart/2005/8/layout/hList7"/>
    <dgm:cxn modelId="{17CFF804-CDE4-48B1-B57B-A68B2ED1874F}" type="presParOf" srcId="{8A9CD63F-A995-4EE8-8CDB-DA13CD2EAEBA}" destId="{D9A286C1-682A-4444-8509-80C23403ECE6}" srcOrd="0" destOrd="0" presId="urn:microsoft.com/office/officeart/2005/8/layout/hList7"/>
    <dgm:cxn modelId="{BCB75B1B-D534-42EC-8865-F3343E2EFADB}" type="presParOf" srcId="{D9A286C1-682A-4444-8509-80C23403ECE6}" destId="{8E5FBB87-DB6F-4325-B45B-B4D54333EA7C}" srcOrd="0" destOrd="0" presId="urn:microsoft.com/office/officeart/2005/8/layout/hList7"/>
    <dgm:cxn modelId="{EAD47A3A-F9C9-4D49-9B24-30B5D5F46531}" type="presParOf" srcId="{D9A286C1-682A-4444-8509-80C23403ECE6}" destId="{3BA6F325-52EA-432D-BBBA-EB6F353DA3C3}" srcOrd="1" destOrd="0" presId="urn:microsoft.com/office/officeart/2005/8/layout/hList7"/>
    <dgm:cxn modelId="{335E8575-FA4D-4D1C-8100-74BCC9F54844}" type="presParOf" srcId="{D9A286C1-682A-4444-8509-80C23403ECE6}" destId="{C6D46FB8-F6DB-4B73-805C-C8D828225570}" srcOrd="2" destOrd="0" presId="urn:microsoft.com/office/officeart/2005/8/layout/hList7"/>
    <dgm:cxn modelId="{DA5766FF-4F32-4EE2-AA12-14E4F62BBB2B}" type="presParOf" srcId="{D9A286C1-682A-4444-8509-80C23403ECE6}" destId="{7BD7952C-AA76-41A6-AFA9-197F0B1C9494}" srcOrd="3" destOrd="0" presId="urn:microsoft.com/office/officeart/2005/8/layout/hList7"/>
    <dgm:cxn modelId="{1165A193-A958-4F5D-ABF5-F64CDB51CE65}" type="presParOf" srcId="{8A9CD63F-A995-4EE8-8CDB-DA13CD2EAEBA}" destId="{217728EA-57B5-4D58-8C6B-19EEDDADD814}" srcOrd="1" destOrd="0" presId="urn:microsoft.com/office/officeart/2005/8/layout/hList7"/>
    <dgm:cxn modelId="{66FC75C2-20CF-4A63-B05D-9ED64D338772}" type="presParOf" srcId="{8A9CD63F-A995-4EE8-8CDB-DA13CD2EAEBA}" destId="{376CCB7D-57DD-40E3-AD70-E3BD47D2AE73}" srcOrd="2" destOrd="0" presId="urn:microsoft.com/office/officeart/2005/8/layout/hList7"/>
    <dgm:cxn modelId="{2046B174-E370-4F3E-8831-914277EDA39D}" type="presParOf" srcId="{376CCB7D-57DD-40E3-AD70-E3BD47D2AE73}" destId="{1B0B77A1-7DF8-4233-9F39-4591B23FDA5D}" srcOrd="0" destOrd="0" presId="urn:microsoft.com/office/officeart/2005/8/layout/hList7"/>
    <dgm:cxn modelId="{C7D3CFB9-5ACD-484B-AB62-175C0E700124}" type="presParOf" srcId="{376CCB7D-57DD-40E3-AD70-E3BD47D2AE73}" destId="{F652D0DF-7852-441E-ADCB-549414FCE7CE}" srcOrd="1" destOrd="0" presId="urn:microsoft.com/office/officeart/2005/8/layout/hList7"/>
    <dgm:cxn modelId="{F890FFF8-7A69-4913-B9B5-7113A10C0579}" type="presParOf" srcId="{376CCB7D-57DD-40E3-AD70-E3BD47D2AE73}" destId="{EBEC4AEE-88FA-457F-9564-319F8F2A4E91}" srcOrd="2" destOrd="0" presId="urn:microsoft.com/office/officeart/2005/8/layout/hList7"/>
    <dgm:cxn modelId="{1AD303A0-5C75-4496-A295-F8ED4F413E58}" type="presParOf" srcId="{376CCB7D-57DD-40E3-AD70-E3BD47D2AE73}" destId="{DB12AC70-A0C1-4B56-9355-284486BAC5C3}" srcOrd="3" destOrd="0" presId="urn:microsoft.com/office/officeart/2005/8/layout/hList7"/>
    <dgm:cxn modelId="{62844348-66B0-446E-84C2-17DF4AD53421}" type="presParOf" srcId="{8A9CD63F-A995-4EE8-8CDB-DA13CD2EAEBA}" destId="{87DDB029-0B66-4D3E-B8A8-0E14CFCFB052}" srcOrd="3" destOrd="0" presId="urn:microsoft.com/office/officeart/2005/8/layout/hList7"/>
    <dgm:cxn modelId="{11B03485-AC30-4A0A-9D9E-F044ECD7E8FF}" type="presParOf" srcId="{8A9CD63F-A995-4EE8-8CDB-DA13CD2EAEBA}" destId="{ADC0E625-09CA-48D1-A5F4-39B77149EFB7}" srcOrd="4" destOrd="0" presId="urn:microsoft.com/office/officeart/2005/8/layout/hList7"/>
    <dgm:cxn modelId="{A1583856-02F9-4652-BA79-B91C9D75399D}" type="presParOf" srcId="{ADC0E625-09CA-48D1-A5F4-39B77149EFB7}" destId="{6C52F854-05FC-40B1-8F17-7B0B72D83F57}" srcOrd="0" destOrd="0" presId="urn:microsoft.com/office/officeart/2005/8/layout/hList7"/>
    <dgm:cxn modelId="{0D936DAE-C7CE-4837-8882-896305F18991}" type="presParOf" srcId="{ADC0E625-09CA-48D1-A5F4-39B77149EFB7}" destId="{8A70D36A-F2E6-49A7-825D-6FF1894D9527}" srcOrd="1" destOrd="0" presId="urn:microsoft.com/office/officeart/2005/8/layout/hList7"/>
    <dgm:cxn modelId="{47299CED-7E75-49A3-AF21-A8786D453FFD}" type="presParOf" srcId="{ADC0E625-09CA-48D1-A5F4-39B77149EFB7}" destId="{23DFDB5D-1E6A-4327-91A5-D4A79E79215F}" srcOrd="2" destOrd="0" presId="urn:microsoft.com/office/officeart/2005/8/layout/hList7"/>
    <dgm:cxn modelId="{0B12AC55-6123-4130-B44C-35072D4ACA89}" type="presParOf" srcId="{ADC0E625-09CA-48D1-A5F4-39B77149EFB7}" destId="{83FD5AFA-47B6-4847-B26A-120C0DCC50C2}" srcOrd="3" destOrd="0" presId="urn:microsoft.com/office/officeart/2005/8/layout/hList7"/>
    <dgm:cxn modelId="{FE66B1F9-7C58-41E2-B009-AA50F0D69EA6}" type="presParOf" srcId="{8A9CD63F-A995-4EE8-8CDB-DA13CD2EAEBA}" destId="{F5BA4252-B8C5-4392-9EEC-64B46B8D31F1}" srcOrd="5" destOrd="0" presId="urn:microsoft.com/office/officeart/2005/8/layout/hList7"/>
    <dgm:cxn modelId="{E15E73EB-1475-46B0-9541-7404E8DA61FF}" type="presParOf" srcId="{8A9CD63F-A995-4EE8-8CDB-DA13CD2EAEBA}" destId="{27D7E511-5953-491E-BC92-88868CA8C103}" srcOrd="6" destOrd="0" presId="urn:microsoft.com/office/officeart/2005/8/layout/hList7"/>
    <dgm:cxn modelId="{FE81AAED-0CC8-4D1A-B8AD-C0F94CE1BA6F}" type="presParOf" srcId="{27D7E511-5953-491E-BC92-88868CA8C103}" destId="{E0EA2C7D-6538-4982-BC08-589DC40E5869}" srcOrd="0" destOrd="0" presId="urn:microsoft.com/office/officeart/2005/8/layout/hList7"/>
    <dgm:cxn modelId="{99279266-E618-4D06-BF9A-17A4613EBD93}" type="presParOf" srcId="{27D7E511-5953-491E-BC92-88868CA8C103}" destId="{3FBB2DAF-F849-42B1-BE6C-E012491A7AD2}" srcOrd="1" destOrd="0" presId="urn:microsoft.com/office/officeart/2005/8/layout/hList7"/>
    <dgm:cxn modelId="{40914C7E-B7E8-444C-BAAA-A1D47DB5ABB4}" type="presParOf" srcId="{27D7E511-5953-491E-BC92-88868CA8C103}" destId="{A21F035B-40BF-4DFA-86C0-66691555BCE8}" srcOrd="2" destOrd="0" presId="urn:microsoft.com/office/officeart/2005/8/layout/hList7"/>
    <dgm:cxn modelId="{21462082-B1F7-4CB1-BFCF-AC8F7D1A3C19}" type="presParOf" srcId="{27D7E511-5953-491E-BC92-88868CA8C103}" destId="{4FD5F3F6-A31D-4EC0-9138-546A891BC3F7}" srcOrd="3" destOrd="0" presId="urn:microsoft.com/office/officeart/2005/8/layout/hList7"/>
    <dgm:cxn modelId="{F75335D9-9017-45A5-889B-BF765C42AA55}" type="presParOf" srcId="{8A9CD63F-A995-4EE8-8CDB-DA13CD2EAEBA}" destId="{A24D88EA-B04A-4C8F-BA79-908EE7AB1650}" srcOrd="7" destOrd="0" presId="urn:microsoft.com/office/officeart/2005/8/layout/hList7"/>
    <dgm:cxn modelId="{A6C3ADB2-1773-487C-9E83-575DAA4279EE}" type="presParOf" srcId="{8A9CD63F-A995-4EE8-8CDB-DA13CD2EAEBA}" destId="{A7C97BD2-0769-49C7-BB3D-C8327FCE2D05}" srcOrd="8" destOrd="0" presId="urn:microsoft.com/office/officeart/2005/8/layout/hList7"/>
    <dgm:cxn modelId="{D778D5BE-5849-4567-BE68-2FF91C5BD34F}" type="presParOf" srcId="{A7C97BD2-0769-49C7-BB3D-C8327FCE2D05}" destId="{FFCDEEB9-8507-4A45-AB25-C1DE5DED1930}" srcOrd="0" destOrd="0" presId="urn:microsoft.com/office/officeart/2005/8/layout/hList7"/>
    <dgm:cxn modelId="{1125E76D-704E-4F40-96E4-6BC0214A108D}" type="presParOf" srcId="{A7C97BD2-0769-49C7-BB3D-C8327FCE2D05}" destId="{0752E9F6-CD83-441D-98BD-33B107B45135}" srcOrd="1" destOrd="0" presId="urn:microsoft.com/office/officeart/2005/8/layout/hList7"/>
    <dgm:cxn modelId="{CD8B6635-EEFD-43D8-BDAE-86038865BEEE}" type="presParOf" srcId="{A7C97BD2-0769-49C7-BB3D-C8327FCE2D05}" destId="{32EF8F3F-5AD6-48AB-8F5C-9209E6261E64}" srcOrd="2" destOrd="0" presId="urn:microsoft.com/office/officeart/2005/8/layout/hList7"/>
    <dgm:cxn modelId="{46077074-CE78-477D-A2E1-26B142C4E4D1}" type="presParOf" srcId="{A7C97BD2-0769-49C7-BB3D-C8327FCE2D05}" destId="{775F3AED-CD1E-4132-81AE-576221F5BB6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E148F-AEBA-4F0E-AE2C-09D5F7E5F710}">
      <dsp:nvSpPr>
        <dsp:cNvPr id="0" name=""/>
        <dsp:cNvSpPr/>
      </dsp:nvSpPr>
      <dsp:spPr>
        <a:xfrm>
          <a:off x="8850294" y="1022"/>
          <a:ext cx="3681134" cy="166491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solidFill>
                <a:schemeClr val="tx2">
                  <a:lumMod val="50000"/>
                </a:schemeClr>
              </a:solidFill>
            </a:rPr>
            <a:t>28 Specialties  </a:t>
          </a:r>
        </a:p>
      </dsp:txBody>
      <dsp:txXfrm>
        <a:off x="8850294" y="1022"/>
        <a:ext cx="3681134" cy="1664918"/>
      </dsp:txXfrm>
    </dsp:sp>
    <dsp:sp modelId="{D8B60EC7-CA48-478A-9D9C-B3EC7C417796}">
      <dsp:nvSpPr>
        <dsp:cNvPr id="0" name=""/>
        <dsp:cNvSpPr/>
      </dsp:nvSpPr>
      <dsp:spPr>
        <a:xfrm>
          <a:off x="7037198" y="1022"/>
          <a:ext cx="1648269" cy="166491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6000" r="-26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0BE2BCA5-C3D8-475F-BF02-4F60E2FE046D}">
      <dsp:nvSpPr>
        <dsp:cNvPr id="0" name=""/>
        <dsp:cNvSpPr/>
      </dsp:nvSpPr>
      <dsp:spPr>
        <a:xfrm>
          <a:off x="7037198" y="1957845"/>
          <a:ext cx="3681134" cy="166491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solidFill>
                <a:srgbClr val="002060"/>
              </a:solidFill>
            </a:rPr>
            <a:t>180 Providers </a:t>
          </a:r>
        </a:p>
      </dsp:txBody>
      <dsp:txXfrm>
        <a:off x="7037198" y="1957845"/>
        <a:ext cx="3681134" cy="1664918"/>
      </dsp:txXfrm>
    </dsp:sp>
    <dsp:sp modelId="{7DB7DB73-465E-4469-8B3C-9E5EDC14EA9D}">
      <dsp:nvSpPr>
        <dsp:cNvPr id="0" name=""/>
        <dsp:cNvSpPr/>
      </dsp:nvSpPr>
      <dsp:spPr>
        <a:xfrm>
          <a:off x="10883160" y="1957845"/>
          <a:ext cx="1648269" cy="166491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6000" r="-26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 modelId="{35617CEF-708E-4CEC-872B-CCC1F15C9A3D}">
      <dsp:nvSpPr>
        <dsp:cNvPr id="0" name=""/>
        <dsp:cNvSpPr/>
      </dsp:nvSpPr>
      <dsp:spPr>
        <a:xfrm>
          <a:off x="8850294" y="3914669"/>
          <a:ext cx="3681134" cy="1664918"/>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a:solidFill>
                <a:srgbClr val="0070C0"/>
              </a:solidFill>
            </a:rPr>
            <a:t>130,000 Annual Visits </a:t>
          </a:r>
        </a:p>
      </dsp:txBody>
      <dsp:txXfrm>
        <a:off x="8850294" y="3914669"/>
        <a:ext cx="3681134" cy="1664918"/>
      </dsp:txXfrm>
    </dsp:sp>
    <dsp:sp modelId="{2EE709F8-4BFB-4095-9269-4D38B7293401}">
      <dsp:nvSpPr>
        <dsp:cNvPr id="0" name=""/>
        <dsp:cNvSpPr/>
      </dsp:nvSpPr>
      <dsp:spPr>
        <a:xfrm>
          <a:off x="7037198" y="3914669"/>
          <a:ext cx="1648269" cy="166491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6000" r="-36000"/>
          </a:stretch>
        </a:blip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341AA-35C3-4D7D-8FAF-77CA7EB30CE6}">
      <dsp:nvSpPr>
        <dsp:cNvPr id="0" name=""/>
        <dsp:cNvSpPr/>
      </dsp:nvSpPr>
      <dsp:spPr>
        <a:xfrm>
          <a:off x="0" y="1490164"/>
          <a:ext cx="18279979" cy="2044121"/>
        </a:xfrm>
        <a:prstGeom prst="notchedRightArrow">
          <a:avLst/>
        </a:prstGeom>
        <a:solidFill>
          <a:srgbClr val="0070C0"/>
        </a:solidFill>
        <a:ln>
          <a:noFill/>
        </a:ln>
        <a:effectLst/>
      </dsp:spPr>
      <dsp:style>
        <a:lnRef idx="0">
          <a:scrgbClr r="0" g="0" b="0"/>
        </a:lnRef>
        <a:fillRef idx="1">
          <a:scrgbClr r="0" g="0" b="0"/>
        </a:fillRef>
        <a:effectRef idx="0">
          <a:scrgbClr r="0" g="0" b="0"/>
        </a:effectRef>
        <a:fontRef idx="minor"/>
      </dsp:style>
    </dsp:sp>
    <dsp:sp modelId="{70B7F0FE-B03A-49B3-895C-43EE6375422E}">
      <dsp:nvSpPr>
        <dsp:cNvPr id="0" name=""/>
        <dsp:cNvSpPr/>
      </dsp:nvSpPr>
      <dsp:spPr>
        <a:xfrm>
          <a:off x="209505" y="637954"/>
          <a:ext cx="2740556" cy="1313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US" sz="2400" b="1" kern="1200" dirty="0"/>
            <a:t>September 2023</a:t>
          </a:r>
        </a:p>
      </dsp:txBody>
      <dsp:txXfrm>
        <a:off x="209505" y="637954"/>
        <a:ext cx="2740556" cy="1313940"/>
      </dsp:txXfrm>
    </dsp:sp>
    <dsp:sp modelId="{A5B2FB9D-B5C3-46C3-A4DE-6AD0EB10D85B}">
      <dsp:nvSpPr>
        <dsp:cNvPr id="0" name=""/>
        <dsp:cNvSpPr/>
      </dsp:nvSpPr>
      <dsp:spPr>
        <a:xfrm>
          <a:off x="1335030" y="2268570"/>
          <a:ext cx="511030" cy="5110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630EE6-8BDB-47D1-B9DF-FC4C7B5FB6CD}">
      <dsp:nvSpPr>
        <dsp:cNvPr id="0" name=""/>
        <dsp:cNvSpPr/>
      </dsp:nvSpPr>
      <dsp:spPr>
        <a:xfrm>
          <a:off x="5575036" y="3066181"/>
          <a:ext cx="5301907" cy="204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t" anchorCtr="0">
          <a:noAutofit/>
        </a:bodyPr>
        <a:lstStyle/>
        <a:p>
          <a:pPr marL="0" lvl="0" indent="0" algn="ctr" defTabSz="2889250">
            <a:lnSpc>
              <a:spcPct val="90000"/>
            </a:lnSpc>
            <a:spcBef>
              <a:spcPct val="0"/>
            </a:spcBef>
            <a:spcAft>
              <a:spcPct val="35000"/>
            </a:spcAft>
            <a:buNone/>
          </a:pPr>
          <a:endParaRPr lang="en-US" sz="6500" kern="1200" dirty="0"/>
        </a:p>
      </dsp:txBody>
      <dsp:txXfrm>
        <a:off x="5575036" y="3066181"/>
        <a:ext cx="5301907" cy="2044121"/>
      </dsp:txXfrm>
    </dsp:sp>
    <dsp:sp modelId="{A1032B36-2E70-4D4C-8281-FA3F9A8E929B}">
      <dsp:nvSpPr>
        <dsp:cNvPr id="0" name=""/>
        <dsp:cNvSpPr/>
      </dsp:nvSpPr>
      <dsp:spPr>
        <a:xfrm>
          <a:off x="5458081" y="2271555"/>
          <a:ext cx="511030" cy="5110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4F507-8A6F-495A-9EFD-9BBC4A5CD2A6}">
      <dsp:nvSpPr>
        <dsp:cNvPr id="0" name=""/>
        <dsp:cNvSpPr/>
      </dsp:nvSpPr>
      <dsp:spPr>
        <a:xfrm>
          <a:off x="11142039" y="0"/>
          <a:ext cx="5301907" cy="2044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46228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11142039" y="0"/>
        <a:ext cx="5301907" cy="2044121"/>
      </dsp:txXfrm>
    </dsp:sp>
    <dsp:sp modelId="{017F0F84-2CD8-413E-A9F6-83D5F7746EF7}">
      <dsp:nvSpPr>
        <dsp:cNvPr id="0" name=""/>
        <dsp:cNvSpPr/>
      </dsp:nvSpPr>
      <dsp:spPr>
        <a:xfrm>
          <a:off x="16062474" y="2234444"/>
          <a:ext cx="511030" cy="51103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35F00-2538-4A8C-9C33-FC018FB3D613}">
      <dsp:nvSpPr>
        <dsp:cNvPr id="0" name=""/>
        <dsp:cNvSpPr/>
      </dsp:nvSpPr>
      <dsp:spPr>
        <a:xfrm>
          <a:off x="13258814" y="1070988"/>
          <a:ext cx="5482046" cy="4576160"/>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F78165-F4B4-4481-9FD8-D3912A991CD7}">
      <dsp:nvSpPr>
        <dsp:cNvPr id="0" name=""/>
        <dsp:cNvSpPr/>
      </dsp:nvSpPr>
      <dsp:spPr>
        <a:xfrm>
          <a:off x="13792190" y="1597841"/>
          <a:ext cx="4442095" cy="3522468"/>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solidFill>
                <a:srgbClr val="92D050"/>
              </a:solidFill>
              <a:effectLst>
                <a:outerShdw blurRad="38100" dist="38100" dir="2700000" algn="tl">
                  <a:srgbClr val="000000">
                    <a:alpha val="43137"/>
                  </a:srgbClr>
                </a:outerShdw>
              </a:effectLst>
            </a:rPr>
            <a:t>Transformational</a:t>
          </a:r>
        </a:p>
        <a:p>
          <a:pPr marL="0" lvl="0" indent="0" algn="ctr" defTabSz="1066800">
            <a:lnSpc>
              <a:spcPct val="90000"/>
            </a:lnSpc>
            <a:spcBef>
              <a:spcPct val="0"/>
            </a:spcBef>
            <a:spcAft>
              <a:spcPct val="35000"/>
            </a:spcAft>
            <a:buNone/>
          </a:pPr>
          <a:r>
            <a:rPr lang="en-US" sz="2200" b="1" i="1" kern="1200" dirty="0">
              <a:solidFill>
                <a:srgbClr val="92D050"/>
              </a:solidFill>
              <a:effectLst>
                <a:outerShdw blurRad="38100" dist="38100" dir="2700000" algn="tl">
                  <a:srgbClr val="000000">
                    <a:alpha val="43137"/>
                  </a:srgbClr>
                </a:outerShdw>
              </a:effectLst>
            </a:rPr>
            <a:t> </a:t>
          </a:r>
        </a:p>
        <a:p>
          <a:pPr marL="0" lvl="0" indent="0" algn="ctr" defTabSz="1066800">
            <a:lnSpc>
              <a:spcPct val="90000"/>
            </a:lnSpc>
            <a:spcBef>
              <a:spcPct val="0"/>
            </a:spcBef>
            <a:spcAft>
              <a:spcPct val="35000"/>
            </a:spcAft>
            <a:buNone/>
          </a:pPr>
          <a:r>
            <a:rPr lang="en-US" sz="2000" kern="1200" dirty="0">
              <a:solidFill>
                <a:srgbClr val="FFFFFF"/>
              </a:solidFill>
            </a:rPr>
            <a:t>(Fletcher et al., 2019)</a:t>
          </a:r>
        </a:p>
      </dsp:txBody>
      <dsp:txXfrm>
        <a:off x="14426775" y="2101145"/>
        <a:ext cx="3172925" cy="2515859"/>
      </dsp:txXfrm>
    </dsp:sp>
    <dsp:sp modelId="{43280FED-073F-49BE-ADB0-B854F97C5585}">
      <dsp:nvSpPr>
        <dsp:cNvPr id="0" name=""/>
        <dsp:cNvSpPr/>
      </dsp:nvSpPr>
      <dsp:spPr>
        <a:xfrm rot="2700000">
          <a:off x="10152831" y="1683861"/>
          <a:ext cx="3340383" cy="3340383"/>
        </a:xfrm>
        <a:prstGeom prst="teardrop">
          <a:avLst>
            <a:gd name="adj" fmla="val 100000"/>
          </a:avLst>
        </a:prstGeom>
        <a:solidFill>
          <a:srgbClr val="FFFF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D5AB6F-9929-4CDA-9258-052D58D99FC7}">
      <dsp:nvSpPr>
        <dsp:cNvPr id="0" name=""/>
        <dsp:cNvSpPr/>
      </dsp:nvSpPr>
      <dsp:spPr>
        <a:xfrm>
          <a:off x="9836001" y="2218083"/>
          <a:ext cx="4008313" cy="2272606"/>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FF00"/>
              </a:solidFill>
            </a:rPr>
            <a:t>Skill-Based</a:t>
          </a:r>
        </a:p>
        <a:p>
          <a:pPr marL="0" lvl="0" indent="0" algn="ctr" defTabSz="1422400">
            <a:lnSpc>
              <a:spcPct val="90000"/>
            </a:lnSpc>
            <a:spcBef>
              <a:spcPct val="0"/>
            </a:spcBef>
            <a:spcAft>
              <a:spcPct val="35000"/>
            </a:spcAft>
            <a:buNone/>
          </a:pPr>
          <a:r>
            <a:rPr lang="en-US" sz="2000" kern="1200" dirty="0">
              <a:solidFill>
                <a:srgbClr val="FFFFFF"/>
              </a:solidFill>
            </a:rPr>
            <a:t>(Williams &amp; </a:t>
          </a:r>
          <a:r>
            <a:rPr lang="en-US" sz="2000" kern="1200" dirty="0" err="1">
              <a:solidFill>
                <a:srgbClr val="FFFFFF"/>
              </a:solidFill>
            </a:rPr>
            <a:t>Trulio</a:t>
          </a:r>
          <a:r>
            <a:rPr lang="en-US" sz="2000" kern="1200" dirty="0">
              <a:solidFill>
                <a:srgbClr val="FFFFFF"/>
              </a:solidFill>
            </a:rPr>
            <a:t>, 2019).</a:t>
          </a:r>
          <a:endParaRPr lang="en-US" sz="1800" kern="1200" dirty="0">
            <a:solidFill>
              <a:srgbClr val="FFFFFF"/>
            </a:solidFill>
          </a:endParaRPr>
        </a:p>
      </dsp:txBody>
      <dsp:txXfrm>
        <a:off x="10408618" y="2542802"/>
        <a:ext cx="2863080" cy="1623168"/>
      </dsp:txXfrm>
    </dsp:sp>
    <dsp:sp modelId="{A2E82524-3DB0-4953-8025-06779526965F}">
      <dsp:nvSpPr>
        <dsp:cNvPr id="0" name=""/>
        <dsp:cNvSpPr/>
      </dsp:nvSpPr>
      <dsp:spPr>
        <a:xfrm rot="2700000">
          <a:off x="6222226" y="1669855"/>
          <a:ext cx="3368395" cy="3368395"/>
        </a:xfrm>
        <a:prstGeom prst="teardrop">
          <a:avLst>
            <a:gd name="adj" fmla="val 100000"/>
          </a:avLst>
        </a:prstGeom>
        <a:solidFill>
          <a:srgbClr val="FFC0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F026A-C086-493E-BE56-4A4202A888E7}">
      <dsp:nvSpPr>
        <dsp:cNvPr id="0" name=""/>
        <dsp:cNvSpPr/>
      </dsp:nvSpPr>
      <dsp:spPr>
        <a:xfrm>
          <a:off x="5959074" y="2158444"/>
          <a:ext cx="4048742" cy="2401261"/>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FFC000"/>
              </a:solidFill>
            </a:rPr>
            <a:t>Transactional</a:t>
          </a:r>
          <a:r>
            <a:rPr lang="en-US" sz="2200" kern="1200" dirty="0"/>
            <a:t> </a:t>
          </a:r>
        </a:p>
      </dsp:txBody>
      <dsp:txXfrm>
        <a:off x="6537465" y="2501546"/>
        <a:ext cx="2891958" cy="1715058"/>
      </dsp:txXfrm>
    </dsp:sp>
    <dsp:sp modelId="{023ACCB8-8E31-4675-B005-E89076CCA666}">
      <dsp:nvSpPr>
        <dsp:cNvPr id="0" name=""/>
        <dsp:cNvSpPr/>
      </dsp:nvSpPr>
      <dsp:spPr>
        <a:xfrm rot="2700000">
          <a:off x="2057000" y="1647286"/>
          <a:ext cx="3423544" cy="3423544"/>
        </a:xfrm>
        <a:prstGeom prst="teardrop">
          <a:avLst>
            <a:gd name="adj" fmla="val 100000"/>
          </a:avLst>
        </a:prstGeom>
        <a:solidFill>
          <a:srgbClr val="CC3300"/>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D04435-5939-4CEE-A52C-95B4F701191D}">
      <dsp:nvSpPr>
        <dsp:cNvPr id="0" name=""/>
        <dsp:cNvSpPr/>
      </dsp:nvSpPr>
      <dsp:spPr>
        <a:xfrm>
          <a:off x="2004733" y="2180662"/>
          <a:ext cx="3848513" cy="2335726"/>
        </a:xfrm>
        <a:prstGeom prst="ellipse">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rgbClr val="FF0000"/>
              </a:solidFill>
            </a:rPr>
            <a:t>Top- Down</a:t>
          </a:r>
        </a:p>
        <a:p>
          <a:pPr marL="0" lvl="0" indent="0" algn="ctr" defTabSz="1422400">
            <a:lnSpc>
              <a:spcPct val="90000"/>
            </a:lnSpc>
            <a:spcBef>
              <a:spcPct val="0"/>
            </a:spcBef>
            <a:spcAft>
              <a:spcPct val="35000"/>
            </a:spcAft>
            <a:buNone/>
          </a:pPr>
          <a:r>
            <a:rPr lang="en-US" sz="1800" b="0" kern="1200" dirty="0">
              <a:solidFill>
                <a:srgbClr val="FFFFFF"/>
              </a:solidFill>
            </a:rPr>
            <a:t>(Pearce &amp; Van Knippenberg, 2024)</a:t>
          </a:r>
        </a:p>
      </dsp:txBody>
      <dsp:txXfrm>
        <a:off x="2554520" y="2514400"/>
        <a:ext cx="2748938" cy="1668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003A6-6DDC-4F1C-9767-8DA3C01826C3}">
      <dsp:nvSpPr>
        <dsp:cNvPr id="0" name=""/>
        <dsp:cNvSpPr/>
      </dsp:nvSpPr>
      <dsp:spPr>
        <a:xfrm rot="5400000">
          <a:off x="6123855" y="98417"/>
          <a:ext cx="3012322" cy="2815518"/>
        </a:xfrm>
        <a:prstGeom prst="hexagon">
          <a:avLst>
            <a:gd name="adj" fmla="val 25000"/>
            <a:gd name="vf" fmla="val 115470"/>
          </a:avLst>
        </a:prstGeom>
        <a:solidFill>
          <a:srgbClr val="0070C0"/>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Value Based Care </a:t>
          </a:r>
        </a:p>
      </dsp:txBody>
      <dsp:txXfrm rot="-5400000">
        <a:off x="6676181" y="485668"/>
        <a:ext cx="1907670" cy="2041016"/>
      </dsp:txXfrm>
    </dsp:sp>
    <dsp:sp modelId="{FBAB132D-5DCD-4967-9738-56660679E637}">
      <dsp:nvSpPr>
        <dsp:cNvPr id="0" name=""/>
        <dsp:cNvSpPr/>
      </dsp:nvSpPr>
      <dsp:spPr>
        <a:xfrm>
          <a:off x="9299428" y="603443"/>
          <a:ext cx="3361752" cy="1807393"/>
        </a:xfrm>
        <a:prstGeom prst="rect">
          <a:avLst/>
        </a:prstGeom>
        <a:noFill/>
        <a:ln>
          <a:noFill/>
        </a:ln>
        <a:effectLst/>
      </dsp:spPr>
      <dsp:style>
        <a:lnRef idx="0">
          <a:scrgbClr r="0" g="0" b="0"/>
        </a:lnRef>
        <a:fillRef idx="0">
          <a:scrgbClr r="0" g="0" b="0"/>
        </a:fillRef>
        <a:effectRef idx="0">
          <a:scrgbClr r="0" g="0" b="0"/>
        </a:effectRef>
        <a:fontRef idx="minor"/>
      </dsp:style>
    </dsp:sp>
    <dsp:sp modelId="{BF5B3F45-51C1-49B7-97F8-5500DCE0DB65}">
      <dsp:nvSpPr>
        <dsp:cNvPr id="0" name=""/>
        <dsp:cNvSpPr/>
      </dsp:nvSpPr>
      <dsp:spPr>
        <a:xfrm rot="5400000">
          <a:off x="2832728" y="-284978"/>
          <a:ext cx="3012322" cy="3628518"/>
        </a:xfrm>
        <a:prstGeom prst="hexagon">
          <a:avLst>
            <a:gd name="adj" fmla="val 2500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11300">
            <a:lnSpc>
              <a:spcPct val="90000"/>
            </a:lnSpc>
            <a:spcBef>
              <a:spcPct val="0"/>
            </a:spcBef>
            <a:spcAft>
              <a:spcPct val="35000"/>
            </a:spcAft>
            <a:buNone/>
          </a:pPr>
          <a:r>
            <a:rPr lang="en-US" sz="3400" kern="1200" dirty="0"/>
            <a:t>AI Cloud Based Phone System </a:t>
          </a:r>
        </a:p>
      </dsp:txBody>
      <dsp:txXfrm rot="-5400000">
        <a:off x="3129383" y="525174"/>
        <a:ext cx="2419012" cy="2008214"/>
      </dsp:txXfrm>
    </dsp:sp>
    <dsp:sp modelId="{439BA84E-0524-49C5-BE89-C7482563E5FB}">
      <dsp:nvSpPr>
        <dsp:cNvPr id="0" name=""/>
        <dsp:cNvSpPr/>
      </dsp:nvSpPr>
      <dsp:spPr>
        <a:xfrm rot="5400000">
          <a:off x="4597969" y="2426823"/>
          <a:ext cx="3012322" cy="3051802"/>
        </a:xfrm>
        <a:prstGeom prst="hexagon">
          <a:avLst>
            <a:gd name="adj" fmla="val 25000"/>
            <a:gd name="vf" fmla="val 11547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t>Customer Service Coaching </a:t>
          </a:r>
        </a:p>
      </dsp:txBody>
      <dsp:txXfrm rot="-5400000">
        <a:off x="5086863" y="2948617"/>
        <a:ext cx="2034534" cy="2008214"/>
      </dsp:txXfrm>
    </dsp:sp>
    <dsp:sp modelId="{E1365522-66E5-4DC1-AA88-03F8513BFE6E}">
      <dsp:nvSpPr>
        <dsp:cNvPr id="0" name=""/>
        <dsp:cNvSpPr/>
      </dsp:nvSpPr>
      <dsp:spPr>
        <a:xfrm>
          <a:off x="1816819" y="3160303"/>
          <a:ext cx="3253308" cy="1807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r" defTabSz="933450">
            <a:lnSpc>
              <a:spcPct val="90000"/>
            </a:lnSpc>
            <a:spcBef>
              <a:spcPct val="0"/>
            </a:spcBef>
            <a:spcAft>
              <a:spcPct val="35000"/>
            </a:spcAft>
            <a:buNone/>
          </a:pPr>
          <a:endParaRPr lang="en-US" sz="2100" kern="1200" dirty="0"/>
        </a:p>
      </dsp:txBody>
      <dsp:txXfrm>
        <a:off x="1816819" y="3160303"/>
        <a:ext cx="3253308" cy="1807393"/>
      </dsp:txXfrm>
    </dsp:sp>
    <dsp:sp modelId="{69330D20-151C-43C0-9163-BAE97C38F469}">
      <dsp:nvSpPr>
        <dsp:cNvPr id="0" name=""/>
        <dsp:cNvSpPr/>
      </dsp:nvSpPr>
      <dsp:spPr>
        <a:xfrm rot="5400000">
          <a:off x="7861003" y="2365406"/>
          <a:ext cx="3012322" cy="3174636"/>
        </a:xfrm>
        <a:prstGeom prst="hexagon">
          <a:avLst>
            <a:gd name="adj" fmla="val 25000"/>
            <a:gd name="vf" fmla="val 115470"/>
          </a:avLst>
        </a:prstGeom>
        <a:solidFill>
          <a:srgbClr val="C00000"/>
        </a:solidFill>
        <a:ln w="12700"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n-US" sz="2800" kern="1200" dirty="0"/>
            <a:t>Renovate</a:t>
          </a:r>
          <a:r>
            <a:rPr lang="en-US" sz="3000" kern="1200" dirty="0"/>
            <a:t> Spaces </a:t>
          </a:r>
        </a:p>
      </dsp:txBody>
      <dsp:txXfrm rot="-5400000">
        <a:off x="8308952" y="2948617"/>
        <a:ext cx="2116424" cy="2008214"/>
      </dsp:txXfrm>
    </dsp:sp>
    <dsp:sp modelId="{7AFED096-F3A7-46E8-98D1-E76C362A8920}">
      <dsp:nvSpPr>
        <dsp:cNvPr id="0" name=""/>
        <dsp:cNvSpPr/>
      </dsp:nvSpPr>
      <dsp:spPr>
        <a:xfrm rot="5400000">
          <a:off x="6241185" y="4947428"/>
          <a:ext cx="3012322" cy="2946161"/>
        </a:xfrm>
        <a:prstGeom prst="hexagon">
          <a:avLst>
            <a:gd name="adj" fmla="val 25000"/>
            <a:gd name="vf" fmla="val 115470"/>
          </a:avLst>
        </a:prstGeom>
        <a:solidFill>
          <a:srgbClr val="E8A818"/>
        </a:solidFill>
        <a:ln w="127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Marketing &amp; Social Investment </a:t>
          </a:r>
        </a:p>
      </dsp:txBody>
      <dsp:txXfrm rot="-5400000">
        <a:off x="6759900" y="5410888"/>
        <a:ext cx="1974891" cy="2019242"/>
      </dsp:txXfrm>
    </dsp:sp>
    <dsp:sp modelId="{D7D37603-5C30-4AB7-A506-EA126123550A}">
      <dsp:nvSpPr>
        <dsp:cNvPr id="0" name=""/>
        <dsp:cNvSpPr/>
      </dsp:nvSpPr>
      <dsp:spPr>
        <a:xfrm>
          <a:off x="9299428" y="5717162"/>
          <a:ext cx="3361752" cy="1807393"/>
        </a:xfrm>
        <a:prstGeom prst="rect">
          <a:avLst/>
        </a:prstGeom>
        <a:noFill/>
        <a:ln>
          <a:noFill/>
        </a:ln>
        <a:effectLst/>
      </dsp:spPr>
      <dsp:style>
        <a:lnRef idx="0">
          <a:scrgbClr r="0" g="0" b="0"/>
        </a:lnRef>
        <a:fillRef idx="0">
          <a:scrgbClr r="0" g="0" b="0"/>
        </a:fillRef>
        <a:effectRef idx="0">
          <a:scrgbClr r="0" g="0" b="0"/>
        </a:effectRef>
        <a:fontRef idx="minor"/>
      </dsp:style>
    </dsp:sp>
    <dsp:sp modelId="{ACC4ABA3-F6FF-43B2-9E6D-2AA0F5519861}">
      <dsp:nvSpPr>
        <dsp:cNvPr id="0" name=""/>
        <dsp:cNvSpPr/>
      </dsp:nvSpPr>
      <dsp:spPr>
        <a:xfrm rot="5400000">
          <a:off x="3070349" y="4930911"/>
          <a:ext cx="3012322" cy="2975461"/>
        </a:xfrm>
        <a:prstGeom prst="hexagon">
          <a:avLst>
            <a:gd name="adj" fmla="val 25000"/>
            <a:gd name="vf" fmla="val 11547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66850">
            <a:lnSpc>
              <a:spcPct val="90000"/>
            </a:lnSpc>
            <a:spcBef>
              <a:spcPct val="0"/>
            </a:spcBef>
            <a:spcAft>
              <a:spcPct val="35000"/>
            </a:spcAft>
            <a:buNone/>
          </a:pPr>
          <a:r>
            <a:rPr lang="en-US" sz="3300" kern="1200" dirty="0"/>
            <a:t>Off-Site Locations </a:t>
          </a:r>
        </a:p>
      </dsp:txBody>
      <dsp:txXfrm rot="-5400000">
        <a:off x="3581655" y="5411463"/>
        <a:ext cx="1989709" cy="2014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6C015-88DA-45C3-9902-EB328FFDC963}">
      <dsp:nvSpPr>
        <dsp:cNvPr id="0" name=""/>
        <dsp:cNvSpPr/>
      </dsp:nvSpPr>
      <dsp:spPr>
        <a:xfrm>
          <a:off x="7191374" y="47624"/>
          <a:ext cx="3143250" cy="3143250"/>
        </a:xfrm>
        <a:prstGeom prst="triangle">
          <a:avLst/>
        </a:prstGeom>
        <a:solidFill>
          <a:schemeClr val="accent2">
            <a:lumMod val="5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Form </a:t>
          </a:r>
          <a:r>
            <a:rPr lang="en-US" sz="2000" kern="1200" dirty="0"/>
            <a:t>Powerful</a:t>
          </a:r>
          <a:r>
            <a:rPr lang="en-US" sz="2400" kern="1200" dirty="0"/>
            <a:t> </a:t>
          </a:r>
          <a:r>
            <a:rPr lang="en-US" sz="1600" kern="1200" dirty="0"/>
            <a:t>Relationships</a:t>
          </a:r>
          <a:r>
            <a:rPr lang="en-US" sz="2400" kern="1200" dirty="0"/>
            <a:t> </a:t>
          </a:r>
        </a:p>
      </dsp:txBody>
      <dsp:txXfrm>
        <a:off x="7977187" y="1619249"/>
        <a:ext cx="1571625" cy="1571625"/>
      </dsp:txXfrm>
    </dsp:sp>
    <dsp:sp modelId="{4EDFF94C-9F1D-480E-BBF3-48AC64FA68E1}">
      <dsp:nvSpPr>
        <dsp:cNvPr id="0" name=""/>
        <dsp:cNvSpPr/>
      </dsp:nvSpPr>
      <dsp:spPr>
        <a:xfrm>
          <a:off x="5619749" y="3190874"/>
          <a:ext cx="3143250" cy="3143250"/>
        </a:xfrm>
        <a:prstGeom prst="triangle">
          <a:avLst/>
        </a:prstGeom>
        <a:solidFill>
          <a:schemeClr val="bg1">
            <a:lumMod val="5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Remove </a:t>
          </a:r>
          <a:r>
            <a:rPr lang="en-US" sz="2000" kern="1200" dirty="0"/>
            <a:t>Resistance </a:t>
          </a:r>
          <a:endParaRPr lang="en-US" sz="2400" kern="1200" dirty="0"/>
        </a:p>
      </dsp:txBody>
      <dsp:txXfrm>
        <a:off x="6405562" y="4762499"/>
        <a:ext cx="1571625" cy="1571625"/>
      </dsp:txXfrm>
    </dsp:sp>
    <dsp:sp modelId="{4F462C3F-C495-4E76-9F1D-22ED194E104F}">
      <dsp:nvSpPr>
        <dsp:cNvPr id="0" name=""/>
        <dsp:cNvSpPr/>
      </dsp:nvSpPr>
      <dsp:spPr>
        <a:xfrm rot="10800000">
          <a:off x="7191374" y="3190874"/>
          <a:ext cx="3143250" cy="3143250"/>
        </a:xfrm>
        <a:prstGeom prst="triangle">
          <a:avLst/>
        </a:prstGeom>
        <a:solidFill>
          <a:srgbClr val="0070C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Convey </a:t>
          </a:r>
          <a:r>
            <a:rPr lang="en-US" sz="1800" kern="1200" dirty="0"/>
            <a:t>the</a:t>
          </a:r>
          <a:r>
            <a:rPr lang="en-US" sz="2400" kern="1200" dirty="0"/>
            <a:t> </a:t>
          </a:r>
          <a:r>
            <a:rPr lang="en-US" sz="2000" kern="1200" dirty="0"/>
            <a:t>Needed Change </a:t>
          </a:r>
          <a:endParaRPr lang="en-US" sz="2400" kern="1200" dirty="0"/>
        </a:p>
      </dsp:txBody>
      <dsp:txXfrm rot="10800000">
        <a:off x="7977186" y="3190874"/>
        <a:ext cx="1571625" cy="1571625"/>
      </dsp:txXfrm>
    </dsp:sp>
    <dsp:sp modelId="{3816F3DF-F9A1-496F-AD75-2D6108C83015}">
      <dsp:nvSpPr>
        <dsp:cNvPr id="0" name=""/>
        <dsp:cNvSpPr/>
      </dsp:nvSpPr>
      <dsp:spPr>
        <a:xfrm>
          <a:off x="8762999" y="3190874"/>
          <a:ext cx="3143250" cy="3143250"/>
        </a:xfrm>
        <a:prstGeom prst="triangle">
          <a:avLst/>
        </a:prstGeom>
        <a:solidFill>
          <a:srgbClr val="7030A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Embed resilient systems</a:t>
          </a:r>
        </a:p>
      </dsp:txBody>
      <dsp:txXfrm>
        <a:off x="9548812" y="4762499"/>
        <a:ext cx="1571625" cy="1571625"/>
      </dsp:txXfrm>
    </dsp:sp>
    <dsp:sp modelId="{4BD3DF7D-74ED-499D-BEF0-5965850C8A37}">
      <dsp:nvSpPr>
        <dsp:cNvPr id="0" name=""/>
        <dsp:cNvSpPr/>
      </dsp:nvSpPr>
      <dsp:spPr>
        <a:xfrm>
          <a:off x="4048124" y="6334125"/>
          <a:ext cx="3143250" cy="3143250"/>
        </a:xfrm>
        <a:prstGeom prst="triangle">
          <a:avLst/>
        </a:prstGeom>
        <a:solidFill>
          <a:schemeClr val="accent3">
            <a:lumMod val="25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Protect the Coalition </a:t>
          </a:r>
        </a:p>
      </dsp:txBody>
      <dsp:txXfrm>
        <a:off x="4833937" y="7905750"/>
        <a:ext cx="1571625" cy="1571625"/>
      </dsp:txXfrm>
    </dsp:sp>
    <dsp:sp modelId="{022DF793-68AD-419C-8ADE-65025932F760}">
      <dsp:nvSpPr>
        <dsp:cNvPr id="0" name=""/>
        <dsp:cNvSpPr/>
      </dsp:nvSpPr>
      <dsp:spPr>
        <a:xfrm rot="10800000">
          <a:off x="5619749" y="6334125"/>
          <a:ext cx="3143250" cy="3143250"/>
        </a:xfrm>
        <a:prstGeom prst="triangle">
          <a:avLst/>
        </a:prstGeom>
        <a:solidFill>
          <a:srgbClr val="C000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Consolidate</a:t>
          </a:r>
          <a:r>
            <a:rPr lang="en-US" sz="2400" kern="1200" dirty="0"/>
            <a:t> Efforts </a:t>
          </a:r>
        </a:p>
      </dsp:txBody>
      <dsp:txXfrm rot="10800000">
        <a:off x="6405561" y="6334125"/>
        <a:ext cx="1571625" cy="1571625"/>
      </dsp:txXfrm>
    </dsp:sp>
    <dsp:sp modelId="{7FD7FE31-696B-4732-A4BC-47F00D6D0692}">
      <dsp:nvSpPr>
        <dsp:cNvPr id="0" name=""/>
        <dsp:cNvSpPr/>
      </dsp:nvSpPr>
      <dsp:spPr>
        <a:xfrm>
          <a:off x="7191374" y="6334125"/>
          <a:ext cx="3143250" cy="3143250"/>
        </a:xfrm>
        <a:prstGeom prst="triangle">
          <a:avLst/>
        </a:prstGeom>
        <a:solidFill>
          <a:srgbClr val="0070C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Maintain the Vision </a:t>
          </a:r>
        </a:p>
      </dsp:txBody>
      <dsp:txXfrm>
        <a:off x="7977187" y="7905750"/>
        <a:ext cx="1571625" cy="1571625"/>
      </dsp:txXfrm>
    </dsp:sp>
    <dsp:sp modelId="{F651F9AE-5DE8-453A-B46F-59BC4FB5C218}">
      <dsp:nvSpPr>
        <dsp:cNvPr id="0" name=""/>
        <dsp:cNvSpPr/>
      </dsp:nvSpPr>
      <dsp:spPr>
        <a:xfrm rot="10800000">
          <a:off x="8762999" y="6334125"/>
          <a:ext cx="3143250" cy="3143250"/>
        </a:xfrm>
        <a:prstGeom prst="triangle">
          <a:avLst/>
        </a:prstGeom>
        <a:solidFill>
          <a:srgbClr val="CC9B0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Create a shared vision </a:t>
          </a:r>
        </a:p>
      </dsp:txBody>
      <dsp:txXfrm rot="10800000">
        <a:off x="9548811" y="6334125"/>
        <a:ext cx="1571625" cy="1571625"/>
      </dsp:txXfrm>
    </dsp:sp>
    <dsp:sp modelId="{34720AB0-675A-4A27-9ACD-33ADFECCA996}">
      <dsp:nvSpPr>
        <dsp:cNvPr id="0" name=""/>
        <dsp:cNvSpPr/>
      </dsp:nvSpPr>
      <dsp:spPr>
        <a:xfrm>
          <a:off x="10334624" y="6334125"/>
          <a:ext cx="3143250" cy="3143250"/>
        </a:xfrm>
        <a:prstGeom prst="triangle">
          <a:avLst/>
        </a:prstGeom>
        <a:solidFill>
          <a:schemeClr val="accent3">
            <a:lumMod val="1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Work the Mission </a:t>
          </a:r>
        </a:p>
      </dsp:txBody>
      <dsp:txXfrm>
        <a:off x="11120437" y="7905750"/>
        <a:ext cx="1571625" cy="1571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5DF35-1E76-498A-A4AD-F740C20D54BD}">
      <dsp:nvSpPr>
        <dsp:cNvPr id="0" name=""/>
        <dsp:cNvSpPr/>
      </dsp:nvSpPr>
      <dsp:spPr>
        <a:xfrm>
          <a:off x="7017719" y="2503417"/>
          <a:ext cx="2126284" cy="17954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Resilience of Operations  </a:t>
          </a:r>
        </a:p>
      </dsp:txBody>
      <dsp:txXfrm>
        <a:off x="7329106" y="2766362"/>
        <a:ext cx="1503510" cy="1269609"/>
      </dsp:txXfrm>
    </dsp:sp>
    <dsp:sp modelId="{6D68B9B5-F1FD-4DD4-B2FE-23BB05D628BA}">
      <dsp:nvSpPr>
        <dsp:cNvPr id="0" name=""/>
        <dsp:cNvSpPr/>
      </dsp:nvSpPr>
      <dsp:spPr>
        <a:xfrm rot="16200000">
          <a:off x="7887072" y="1843511"/>
          <a:ext cx="387578" cy="610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45209" y="2023742"/>
        <a:ext cx="271305" cy="366281"/>
      </dsp:txXfrm>
    </dsp:sp>
    <dsp:sp modelId="{05405B96-E66B-456A-84CD-09E4DA2471C8}">
      <dsp:nvSpPr>
        <dsp:cNvPr id="0" name=""/>
        <dsp:cNvSpPr/>
      </dsp:nvSpPr>
      <dsp:spPr>
        <a:xfrm>
          <a:off x="5410199" y="5741"/>
          <a:ext cx="5341324" cy="1766394"/>
        </a:xfrm>
        <a:prstGeom prst="ellipse">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CMO </a:t>
          </a:r>
        </a:p>
        <a:p>
          <a:pPr marL="0" lvl="0" indent="0" algn="ctr" defTabSz="1244600">
            <a:lnSpc>
              <a:spcPct val="90000"/>
            </a:lnSpc>
            <a:spcBef>
              <a:spcPct val="0"/>
            </a:spcBef>
            <a:spcAft>
              <a:spcPct val="35000"/>
            </a:spcAft>
            <a:buNone/>
          </a:pPr>
          <a:r>
            <a:rPr lang="en-US" sz="2800" kern="1200" dirty="0"/>
            <a:t>Quality Council </a:t>
          </a:r>
        </a:p>
      </dsp:txBody>
      <dsp:txXfrm>
        <a:off x="6192418" y="264423"/>
        <a:ext cx="3776886" cy="1249030"/>
      </dsp:txXfrm>
    </dsp:sp>
    <dsp:sp modelId="{373A819F-D50F-4B00-AE68-E36BBEE7A533}">
      <dsp:nvSpPr>
        <dsp:cNvPr id="0" name=""/>
        <dsp:cNvSpPr/>
      </dsp:nvSpPr>
      <dsp:spPr>
        <a:xfrm rot="21430305">
          <a:off x="9286313" y="3027780"/>
          <a:ext cx="348142" cy="610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286377" y="3152451"/>
        <a:ext cx="243699" cy="366281"/>
      </dsp:txXfrm>
    </dsp:sp>
    <dsp:sp modelId="{BA2AAF41-4C08-4E75-B301-82A912F8781E}">
      <dsp:nvSpPr>
        <dsp:cNvPr id="0" name=""/>
        <dsp:cNvSpPr/>
      </dsp:nvSpPr>
      <dsp:spPr>
        <a:xfrm>
          <a:off x="9777565" y="2184955"/>
          <a:ext cx="5174899" cy="2009128"/>
        </a:xfrm>
        <a:prstGeom prst="ellipse">
          <a:avLst/>
        </a:prstGeom>
        <a:solidFill>
          <a:srgbClr val="CC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Workflows &amp; Standardization  </a:t>
          </a:r>
        </a:p>
      </dsp:txBody>
      <dsp:txXfrm>
        <a:off x="10535411" y="2479185"/>
        <a:ext cx="3659207" cy="1420668"/>
      </dsp:txXfrm>
    </dsp:sp>
    <dsp:sp modelId="{DA8C4170-6682-4426-9309-E6D7C6C44294}">
      <dsp:nvSpPr>
        <dsp:cNvPr id="0" name=""/>
        <dsp:cNvSpPr/>
      </dsp:nvSpPr>
      <dsp:spPr>
        <a:xfrm rot="5400000">
          <a:off x="7893971" y="4335726"/>
          <a:ext cx="373780" cy="610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50038" y="4401753"/>
        <a:ext cx="261646" cy="366281"/>
      </dsp:txXfrm>
    </dsp:sp>
    <dsp:sp modelId="{9AABA8EF-6839-4F16-A840-7601E49D02C0}">
      <dsp:nvSpPr>
        <dsp:cNvPr id="0" name=""/>
        <dsp:cNvSpPr/>
      </dsp:nvSpPr>
      <dsp:spPr>
        <a:xfrm>
          <a:off x="5486400" y="5004163"/>
          <a:ext cx="5188922" cy="1818464"/>
        </a:xfrm>
        <a:prstGeom prst="ellipse">
          <a:avLst/>
        </a:prstGeom>
        <a:solidFill>
          <a:srgbClr val="E8A8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Staff </a:t>
          </a:r>
        </a:p>
        <a:p>
          <a:pPr marL="0" lvl="0" indent="0" algn="ctr" defTabSz="1422400">
            <a:lnSpc>
              <a:spcPct val="90000"/>
            </a:lnSpc>
            <a:spcBef>
              <a:spcPct val="0"/>
            </a:spcBef>
            <a:spcAft>
              <a:spcPct val="35000"/>
            </a:spcAft>
            <a:buNone/>
          </a:pPr>
          <a:r>
            <a:rPr lang="en-US" sz="3200" kern="1200" dirty="0"/>
            <a:t>Re-education </a:t>
          </a:r>
        </a:p>
      </dsp:txBody>
      <dsp:txXfrm>
        <a:off x="6246300" y="5270471"/>
        <a:ext cx="3669122" cy="1285848"/>
      </dsp:txXfrm>
    </dsp:sp>
    <dsp:sp modelId="{A4AFC734-E370-4275-B871-57A722C82A02}">
      <dsp:nvSpPr>
        <dsp:cNvPr id="0" name=""/>
        <dsp:cNvSpPr/>
      </dsp:nvSpPr>
      <dsp:spPr>
        <a:xfrm rot="10989945">
          <a:off x="6313443" y="3011999"/>
          <a:ext cx="499787" cy="6104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6463265" y="3138233"/>
        <a:ext cx="349851" cy="366281"/>
      </dsp:txXfrm>
    </dsp:sp>
    <dsp:sp modelId="{B7842172-91E1-4361-B803-94B39AABB45D}">
      <dsp:nvSpPr>
        <dsp:cNvPr id="0" name=""/>
        <dsp:cNvSpPr/>
      </dsp:nvSpPr>
      <dsp:spPr>
        <a:xfrm>
          <a:off x="1219199" y="2229445"/>
          <a:ext cx="4884746" cy="1854589"/>
        </a:xfrm>
        <a:prstGeom prst="ellipse">
          <a:avLst/>
        </a:prstGeom>
        <a:solidFill>
          <a:srgbClr val="7030A0"/>
        </a:solidFill>
        <a:ln w="12700" cap="flat" cmpd="sng" algn="ctr">
          <a:solidFill>
            <a:srgbClr val="7030A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Nursing Presence </a:t>
          </a:r>
        </a:p>
      </dsp:txBody>
      <dsp:txXfrm>
        <a:off x="1934553" y="2501043"/>
        <a:ext cx="3454038" cy="131139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399B-1431-4033-865F-06FD65997351}">
      <dsp:nvSpPr>
        <dsp:cNvPr id="0" name=""/>
        <dsp:cNvSpPr/>
      </dsp:nvSpPr>
      <dsp:spPr>
        <a:xfrm>
          <a:off x="3879149" y="-64464"/>
          <a:ext cx="3283037" cy="1788856"/>
        </a:xfrm>
        <a:prstGeom prst="roundRect">
          <a:avLst>
            <a:gd name="adj" fmla="val 10000"/>
          </a:avLst>
        </a:prstGeom>
        <a:solidFill>
          <a:schemeClr val="accent2">
            <a:lumMod val="75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Organizational Governance </a:t>
          </a:r>
        </a:p>
      </dsp:txBody>
      <dsp:txXfrm>
        <a:off x="3931543" y="-12070"/>
        <a:ext cx="3178249" cy="1684068"/>
      </dsp:txXfrm>
    </dsp:sp>
    <dsp:sp modelId="{ADCE81D2-13AB-4AAD-AAFF-84F866CFEFAD}">
      <dsp:nvSpPr>
        <dsp:cNvPr id="0" name=""/>
        <dsp:cNvSpPr/>
      </dsp:nvSpPr>
      <dsp:spPr>
        <a:xfrm>
          <a:off x="8012766" y="-74496"/>
          <a:ext cx="2872664" cy="1808921"/>
        </a:xfrm>
        <a:prstGeom prst="roundRect">
          <a:avLst>
            <a:gd name="adj" fmla="val 10000"/>
          </a:avLst>
        </a:prstGeom>
        <a:solidFill>
          <a:srgbClr val="00B0F0">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Operational Excellence </a:t>
          </a:r>
        </a:p>
      </dsp:txBody>
      <dsp:txXfrm>
        <a:off x="8065747" y="-21515"/>
        <a:ext cx="2766702" cy="1702959"/>
      </dsp:txXfrm>
    </dsp:sp>
    <dsp:sp modelId="{9E15F514-44F3-4457-A2E5-310DE50678E0}">
      <dsp:nvSpPr>
        <dsp:cNvPr id="0" name=""/>
        <dsp:cNvSpPr/>
      </dsp:nvSpPr>
      <dsp:spPr>
        <a:xfrm>
          <a:off x="6815689" y="6495969"/>
          <a:ext cx="1133201" cy="1133201"/>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AFA1D6-8934-4F1E-A8C9-C0A8D2C1C18E}">
      <dsp:nvSpPr>
        <dsp:cNvPr id="0" name=""/>
        <dsp:cNvSpPr/>
      </dsp:nvSpPr>
      <dsp:spPr>
        <a:xfrm rot="240000">
          <a:off x="3981648" y="6010380"/>
          <a:ext cx="6801283" cy="4755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2F711A-0BD4-41CC-A024-67B6B6C3FF32}">
      <dsp:nvSpPr>
        <dsp:cNvPr id="0" name=""/>
        <dsp:cNvSpPr/>
      </dsp:nvSpPr>
      <dsp:spPr>
        <a:xfrm rot="240000">
          <a:off x="8072546" y="5153582"/>
          <a:ext cx="2699011" cy="932088"/>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Process by role delineation </a:t>
          </a:r>
        </a:p>
      </dsp:txBody>
      <dsp:txXfrm>
        <a:off x="8118047" y="5199083"/>
        <a:ext cx="2608009" cy="841086"/>
      </dsp:txXfrm>
    </dsp:sp>
    <dsp:sp modelId="{88918A94-9532-4F4B-9066-96C66711EFB3}">
      <dsp:nvSpPr>
        <dsp:cNvPr id="0" name=""/>
        <dsp:cNvSpPr/>
      </dsp:nvSpPr>
      <dsp:spPr>
        <a:xfrm rot="240000">
          <a:off x="8148093" y="4156366"/>
          <a:ext cx="2699011" cy="932088"/>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Scope</a:t>
          </a:r>
        </a:p>
      </dsp:txBody>
      <dsp:txXfrm>
        <a:off x="8193594" y="4201867"/>
        <a:ext cx="2608009" cy="841086"/>
      </dsp:txXfrm>
    </dsp:sp>
    <dsp:sp modelId="{7817F26E-FA53-4C99-9E87-35720EFF65F3}">
      <dsp:nvSpPr>
        <dsp:cNvPr id="0" name=""/>
        <dsp:cNvSpPr/>
      </dsp:nvSpPr>
      <dsp:spPr>
        <a:xfrm rot="240000">
          <a:off x="8468588" y="3307152"/>
          <a:ext cx="2288694" cy="40754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8488483" y="3327047"/>
        <a:ext cx="2248904" cy="367753"/>
      </dsp:txXfrm>
    </dsp:sp>
    <dsp:sp modelId="{1F987EED-348E-4C5C-A448-C26C733EED1C}">
      <dsp:nvSpPr>
        <dsp:cNvPr id="0" name=""/>
        <dsp:cNvSpPr/>
      </dsp:nvSpPr>
      <dsp:spPr>
        <a:xfrm rot="240000">
          <a:off x="8279278" y="3198995"/>
          <a:ext cx="2699011" cy="932088"/>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MGMA Clinical Teams Model </a:t>
          </a:r>
        </a:p>
      </dsp:txBody>
      <dsp:txXfrm>
        <a:off x="8324779" y="3244496"/>
        <a:ext cx="2608009" cy="841086"/>
      </dsp:txXfrm>
    </dsp:sp>
    <dsp:sp modelId="{3381FAD4-B2F4-4C4A-9499-F3E5B916FC71}">
      <dsp:nvSpPr>
        <dsp:cNvPr id="0" name=""/>
        <dsp:cNvSpPr/>
      </dsp:nvSpPr>
      <dsp:spPr>
        <a:xfrm rot="240000">
          <a:off x="4144116" y="4881614"/>
          <a:ext cx="2699011" cy="932088"/>
        </a:xfrm>
        <a:prstGeom prst="roundRect">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Compensation Tiers </a:t>
          </a:r>
        </a:p>
      </dsp:txBody>
      <dsp:txXfrm>
        <a:off x="4189617" y="4927115"/>
        <a:ext cx="2608009" cy="841086"/>
      </dsp:txXfrm>
    </dsp:sp>
    <dsp:sp modelId="{4507E654-209D-4E6E-B462-F527E4A7D8A2}">
      <dsp:nvSpPr>
        <dsp:cNvPr id="0" name=""/>
        <dsp:cNvSpPr/>
      </dsp:nvSpPr>
      <dsp:spPr>
        <a:xfrm rot="240000">
          <a:off x="4219663" y="3884397"/>
          <a:ext cx="2699011" cy="932088"/>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JDs, Investment </a:t>
          </a:r>
        </a:p>
      </dsp:txBody>
      <dsp:txXfrm>
        <a:off x="4265164" y="3929898"/>
        <a:ext cx="2608009" cy="841086"/>
      </dsp:txXfrm>
    </dsp:sp>
    <dsp:sp modelId="{09BC5EF2-8D02-4732-BD38-67757C4701A8}">
      <dsp:nvSpPr>
        <dsp:cNvPr id="0" name=""/>
        <dsp:cNvSpPr/>
      </dsp:nvSpPr>
      <dsp:spPr>
        <a:xfrm rot="240000">
          <a:off x="4295209" y="2887180"/>
          <a:ext cx="2699011" cy="932088"/>
        </a:xfrm>
        <a:prstGeom prst="roundRect">
          <a:avLst/>
        </a:prstGeom>
        <a:solidFill>
          <a:schemeClr val="tx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Pipelines </a:t>
          </a:r>
        </a:p>
      </dsp:txBody>
      <dsp:txXfrm>
        <a:off x="4340710" y="2932681"/>
        <a:ext cx="2608009" cy="8410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5FBB87-DB6F-4325-B45B-B4D54333EA7C}">
      <dsp:nvSpPr>
        <dsp:cNvPr id="0" name=""/>
        <dsp:cNvSpPr/>
      </dsp:nvSpPr>
      <dsp:spPr>
        <a:xfrm>
          <a:off x="5862" y="0"/>
          <a:ext cx="3504492" cy="6746133"/>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solidFill>
              <a:srgbClr val="FFFFFF"/>
            </a:solidFill>
          </a:endParaRPr>
        </a:p>
        <a:p>
          <a:pPr marL="0" lvl="0" indent="0" algn="ctr" defTabSz="1244600">
            <a:lnSpc>
              <a:spcPct val="90000"/>
            </a:lnSpc>
            <a:spcBef>
              <a:spcPct val="0"/>
            </a:spcBef>
            <a:spcAft>
              <a:spcPct val="35000"/>
            </a:spcAft>
            <a:buNone/>
          </a:pPr>
          <a:endParaRPr lang="en-US" sz="2800" b="1" kern="1200" dirty="0">
            <a:solidFill>
              <a:srgbClr val="FFFFFF"/>
            </a:solidFill>
          </a:endParaRPr>
        </a:p>
        <a:p>
          <a:pPr marL="0" lvl="0" indent="0" algn="ctr" defTabSz="1244600">
            <a:lnSpc>
              <a:spcPct val="90000"/>
            </a:lnSpc>
            <a:spcBef>
              <a:spcPct val="0"/>
            </a:spcBef>
            <a:spcAft>
              <a:spcPct val="35000"/>
            </a:spcAft>
            <a:buNone/>
          </a:pPr>
          <a:r>
            <a:rPr lang="en-US" sz="2800" b="1" kern="1200" dirty="0">
              <a:solidFill>
                <a:srgbClr val="FFFFFF"/>
              </a:solidFill>
            </a:rPr>
            <a:t>Training &amp; Standard Competencies</a:t>
          </a:r>
        </a:p>
        <a:p>
          <a:pPr marL="0" lvl="0" indent="0" algn="ctr" defTabSz="1244600">
            <a:lnSpc>
              <a:spcPct val="90000"/>
            </a:lnSpc>
            <a:spcBef>
              <a:spcPct val="0"/>
            </a:spcBef>
            <a:spcAft>
              <a:spcPct val="35000"/>
            </a:spcAft>
            <a:buNone/>
          </a:pPr>
          <a:endParaRPr lang="en-US" sz="1800" b="1" kern="1200" dirty="0">
            <a:solidFill>
              <a:srgbClr val="FFFFFF"/>
            </a:solidFill>
          </a:endParaRPr>
        </a:p>
        <a:p>
          <a:pPr marL="0" lvl="0" indent="0" algn="ctr" defTabSz="1244600">
            <a:lnSpc>
              <a:spcPct val="90000"/>
            </a:lnSpc>
            <a:spcBef>
              <a:spcPct val="0"/>
            </a:spcBef>
            <a:spcAft>
              <a:spcPct val="35000"/>
            </a:spcAft>
            <a:buNone/>
          </a:pPr>
          <a:r>
            <a:rPr lang="en-US" sz="1800" kern="1200" dirty="0">
              <a:solidFill>
                <a:schemeClr val="accent2">
                  <a:lumMod val="50000"/>
                </a:schemeClr>
              </a:solidFill>
            </a:rPr>
            <a:t>(McAteer &amp; Moyer, 2022; Delgrippo &amp; </a:t>
          </a:r>
          <a:r>
            <a:rPr lang="en-US" sz="1800" kern="1200" dirty="0" err="1">
              <a:solidFill>
                <a:schemeClr val="accent2">
                  <a:lumMod val="50000"/>
                </a:schemeClr>
              </a:solidFill>
            </a:rPr>
            <a:t>Porzig</a:t>
          </a:r>
          <a:r>
            <a:rPr lang="en-US" sz="1800" kern="1200" dirty="0">
              <a:solidFill>
                <a:schemeClr val="accent2">
                  <a:lumMod val="50000"/>
                </a:schemeClr>
              </a:solidFill>
            </a:rPr>
            <a:t>, 2024) </a:t>
          </a:r>
        </a:p>
      </dsp:txBody>
      <dsp:txXfrm>
        <a:off x="5862" y="2698453"/>
        <a:ext cx="3504492" cy="2698453"/>
      </dsp:txXfrm>
    </dsp:sp>
    <dsp:sp modelId="{7BD7952C-AA76-41A6-AFA9-197F0B1C9494}">
      <dsp:nvSpPr>
        <dsp:cNvPr id="0" name=""/>
        <dsp:cNvSpPr/>
      </dsp:nvSpPr>
      <dsp:spPr>
        <a:xfrm>
          <a:off x="634877" y="404767"/>
          <a:ext cx="2246462" cy="22464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0B77A1-7DF8-4233-9F39-4591B23FDA5D}">
      <dsp:nvSpPr>
        <dsp:cNvPr id="0" name=""/>
        <dsp:cNvSpPr/>
      </dsp:nvSpPr>
      <dsp:spPr>
        <a:xfrm>
          <a:off x="3622681" y="0"/>
          <a:ext cx="3132366" cy="6746133"/>
        </a:xfrm>
        <a:prstGeom prst="roundRect">
          <a:avLst>
            <a:gd name="adj" fmla="val 10000"/>
          </a:avLst>
        </a:prstGeom>
        <a:solidFill>
          <a:srgbClr val="00B0F0"/>
        </a:solidFill>
        <a:ln w="127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endParaRPr lang="en-US" sz="2900" b="1" kern="1200" dirty="0">
            <a:solidFill>
              <a:srgbClr val="FFFFFF"/>
            </a:solidFill>
          </a:endParaRPr>
        </a:p>
        <a:p>
          <a:pPr marL="0" lvl="0" indent="0" algn="ctr" defTabSz="1289050">
            <a:lnSpc>
              <a:spcPct val="90000"/>
            </a:lnSpc>
            <a:spcBef>
              <a:spcPct val="0"/>
            </a:spcBef>
            <a:spcAft>
              <a:spcPct val="35000"/>
            </a:spcAft>
            <a:buNone/>
          </a:pPr>
          <a:endParaRPr lang="en-US" sz="2900" b="1" kern="1200" dirty="0">
            <a:solidFill>
              <a:srgbClr val="FFFFFF"/>
            </a:solidFill>
          </a:endParaRPr>
        </a:p>
        <a:p>
          <a:pPr marL="0" lvl="0" indent="0" algn="ctr" defTabSz="1289050">
            <a:lnSpc>
              <a:spcPct val="90000"/>
            </a:lnSpc>
            <a:spcBef>
              <a:spcPct val="0"/>
            </a:spcBef>
            <a:spcAft>
              <a:spcPct val="35000"/>
            </a:spcAft>
            <a:buNone/>
          </a:pPr>
          <a:r>
            <a:rPr lang="en-US" sz="2900" b="1" kern="1200" dirty="0">
              <a:solidFill>
                <a:srgbClr val="FFFFFF"/>
              </a:solidFill>
            </a:rPr>
            <a:t>Policy &amp; Procedures</a:t>
          </a:r>
        </a:p>
        <a:p>
          <a:pPr marL="0" lvl="0" indent="0" algn="ctr" defTabSz="1289050">
            <a:lnSpc>
              <a:spcPct val="90000"/>
            </a:lnSpc>
            <a:spcBef>
              <a:spcPct val="0"/>
            </a:spcBef>
            <a:spcAft>
              <a:spcPct val="35000"/>
            </a:spcAft>
            <a:buNone/>
          </a:pPr>
          <a:endParaRPr lang="en-US" sz="2900" b="1" kern="1200" dirty="0">
            <a:solidFill>
              <a:srgbClr val="FFFFFF"/>
            </a:solidFill>
          </a:endParaRPr>
        </a:p>
        <a:p>
          <a:pPr marL="0" lvl="0" indent="0" algn="ctr" defTabSz="1289050">
            <a:lnSpc>
              <a:spcPct val="90000"/>
            </a:lnSpc>
            <a:spcBef>
              <a:spcPct val="0"/>
            </a:spcBef>
            <a:spcAft>
              <a:spcPct val="35000"/>
            </a:spcAft>
            <a:buNone/>
          </a:pPr>
          <a:r>
            <a:rPr lang="en-US" sz="1800" b="0" kern="1200" dirty="0">
              <a:solidFill>
                <a:srgbClr val="002060"/>
              </a:solidFill>
            </a:rPr>
            <a:t>(Moosavi et al., 2025)</a:t>
          </a:r>
          <a:r>
            <a:rPr lang="en-US" sz="1800" b="0" kern="1200" dirty="0">
              <a:solidFill>
                <a:srgbClr val="FFFFFF"/>
              </a:solidFill>
            </a:rPr>
            <a:t> </a:t>
          </a:r>
        </a:p>
      </dsp:txBody>
      <dsp:txXfrm>
        <a:off x="3622681" y="2698453"/>
        <a:ext cx="3132366" cy="2698453"/>
      </dsp:txXfrm>
    </dsp:sp>
    <dsp:sp modelId="{DB12AC70-A0C1-4B56-9355-284486BAC5C3}">
      <dsp:nvSpPr>
        <dsp:cNvPr id="0" name=""/>
        <dsp:cNvSpPr/>
      </dsp:nvSpPr>
      <dsp:spPr>
        <a:xfrm>
          <a:off x="4047278" y="404767"/>
          <a:ext cx="2246462" cy="224646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52F854-05FC-40B1-8F17-7B0B72D83F57}">
      <dsp:nvSpPr>
        <dsp:cNvPr id="0" name=""/>
        <dsp:cNvSpPr/>
      </dsp:nvSpPr>
      <dsp:spPr>
        <a:xfrm>
          <a:off x="6830663" y="0"/>
          <a:ext cx="3505149" cy="6746133"/>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endParaRPr lang="en-US" sz="3000" b="1" kern="1200" dirty="0"/>
        </a:p>
        <a:p>
          <a:pPr marL="0" lvl="0" indent="0" algn="ctr" defTabSz="1333500">
            <a:lnSpc>
              <a:spcPct val="90000"/>
            </a:lnSpc>
            <a:spcBef>
              <a:spcPct val="0"/>
            </a:spcBef>
            <a:spcAft>
              <a:spcPct val="35000"/>
            </a:spcAft>
            <a:buNone/>
          </a:pPr>
          <a:endParaRPr lang="en-US" sz="3000" b="1" kern="1200" dirty="0"/>
        </a:p>
        <a:p>
          <a:pPr marL="0" lvl="0" indent="0" algn="ctr" defTabSz="1333500">
            <a:lnSpc>
              <a:spcPct val="90000"/>
            </a:lnSpc>
            <a:spcBef>
              <a:spcPct val="0"/>
            </a:spcBef>
            <a:spcAft>
              <a:spcPct val="35000"/>
            </a:spcAft>
            <a:buNone/>
          </a:pPr>
          <a:r>
            <a:rPr lang="en-US" sz="3000" b="1" kern="1200" dirty="0"/>
            <a:t>Integrated Teams &amp;  Workflows</a:t>
          </a:r>
        </a:p>
        <a:p>
          <a:pPr marL="0" lvl="0" indent="0" algn="ctr" defTabSz="1333500">
            <a:lnSpc>
              <a:spcPct val="90000"/>
            </a:lnSpc>
            <a:spcBef>
              <a:spcPct val="0"/>
            </a:spcBef>
            <a:spcAft>
              <a:spcPct val="35000"/>
            </a:spcAft>
            <a:buNone/>
          </a:pPr>
          <a:endParaRPr lang="en-US" sz="3000" b="1" kern="1200" dirty="0"/>
        </a:p>
        <a:p>
          <a:pPr marL="0" lvl="0" indent="0" algn="ctr" defTabSz="1333500">
            <a:lnSpc>
              <a:spcPct val="90000"/>
            </a:lnSpc>
            <a:spcBef>
              <a:spcPct val="0"/>
            </a:spcBef>
            <a:spcAft>
              <a:spcPct val="35000"/>
            </a:spcAft>
            <a:buNone/>
          </a:pPr>
          <a:r>
            <a:rPr lang="en-US" sz="1800" kern="1200" dirty="0">
              <a:solidFill>
                <a:srgbClr val="002060"/>
              </a:solidFill>
            </a:rPr>
            <a:t>(Qureshi &amp; Keller, 2023; Sell-Gutowski, 2018) </a:t>
          </a:r>
        </a:p>
      </dsp:txBody>
      <dsp:txXfrm>
        <a:off x="6830663" y="2698453"/>
        <a:ext cx="3505149" cy="2698453"/>
      </dsp:txXfrm>
    </dsp:sp>
    <dsp:sp modelId="{83FD5AFA-47B6-4847-B26A-120C0DCC50C2}">
      <dsp:nvSpPr>
        <dsp:cNvPr id="0" name=""/>
        <dsp:cNvSpPr/>
      </dsp:nvSpPr>
      <dsp:spPr>
        <a:xfrm>
          <a:off x="7460007" y="404767"/>
          <a:ext cx="2246462" cy="2246462"/>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EA2C7D-6538-4982-BC08-589DC40E5869}">
      <dsp:nvSpPr>
        <dsp:cNvPr id="0" name=""/>
        <dsp:cNvSpPr/>
      </dsp:nvSpPr>
      <dsp:spPr>
        <a:xfrm>
          <a:off x="10429784" y="0"/>
          <a:ext cx="3444914" cy="674613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2800" b="1" kern="1200" dirty="0"/>
            <a:t>Advancement &amp; Appreciation</a:t>
          </a:r>
        </a:p>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2800" b="1" kern="1200" dirty="0"/>
            <a:t> </a:t>
          </a:r>
          <a:r>
            <a:rPr lang="en-US" sz="1800" b="0" kern="1200" dirty="0">
              <a:solidFill>
                <a:schemeClr val="bg1">
                  <a:lumMod val="90000"/>
                </a:schemeClr>
              </a:solidFill>
            </a:rPr>
            <a:t>(</a:t>
          </a:r>
          <a:r>
            <a:rPr lang="en-US" sz="1800" kern="1200" dirty="0"/>
            <a:t>Paulose et al., 2025; </a:t>
          </a:r>
          <a:r>
            <a:rPr lang="en-US" sz="1800" kern="1200" dirty="0" err="1"/>
            <a:t>Hossli</a:t>
          </a:r>
          <a:r>
            <a:rPr lang="en-US" sz="1800" kern="1200" dirty="0"/>
            <a:t> et al., 2018</a:t>
          </a:r>
          <a:r>
            <a:rPr lang="en-US" sz="1800" b="0" kern="1200" dirty="0">
              <a:solidFill>
                <a:schemeClr val="bg1">
                  <a:lumMod val="90000"/>
                </a:schemeClr>
              </a:solidFill>
            </a:rPr>
            <a:t>) </a:t>
          </a:r>
        </a:p>
      </dsp:txBody>
      <dsp:txXfrm>
        <a:off x="10429784" y="2698453"/>
        <a:ext cx="3444914" cy="2698453"/>
      </dsp:txXfrm>
    </dsp:sp>
    <dsp:sp modelId="{4FD5F3F6-A31D-4EC0-9138-546A891BC3F7}">
      <dsp:nvSpPr>
        <dsp:cNvPr id="0" name=""/>
        <dsp:cNvSpPr/>
      </dsp:nvSpPr>
      <dsp:spPr>
        <a:xfrm>
          <a:off x="11029010" y="404767"/>
          <a:ext cx="2246462" cy="2246462"/>
        </a:xfrm>
        <a:prstGeom prst="ellipse">
          <a:avLst/>
        </a:prstGeom>
        <a:blipFill>
          <a:blip xmlns:r="http://schemas.openxmlformats.org/officeDocument/2006/relationships" r:embed="rId4"/>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CDEEB9-8507-4A45-AB25-C1DE5DED1930}">
      <dsp:nvSpPr>
        <dsp:cNvPr id="0" name=""/>
        <dsp:cNvSpPr/>
      </dsp:nvSpPr>
      <dsp:spPr>
        <a:xfrm>
          <a:off x="13968670" y="0"/>
          <a:ext cx="3132366" cy="6746133"/>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2800" b="1" kern="1200" dirty="0"/>
            <a:t>Shared Governance</a:t>
          </a:r>
        </a:p>
        <a:p>
          <a:pPr marL="0" lvl="0" indent="0" algn="ctr" defTabSz="1244600">
            <a:lnSpc>
              <a:spcPct val="90000"/>
            </a:lnSpc>
            <a:spcBef>
              <a:spcPct val="0"/>
            </a:spcBef>
            <a:spcAft>
              <a:spcPct val="35000"/>
            </a:spcAft>
            <a:buNone/>
          </a:pPr>
          <a:endParaRPr lang="en-US" sz="2800" b="1" kern="1200" dirty="0"/>
        </a:p>
        <a:p>
          <a:pPr marL="0" lvl="0" indent="0" algn="ctr" defTabSz="1244600">
            <a:lnSpc>
              <a:spcPct val="90000"/>
            </a:lnSpc>
            <a:spcBef>
              <a:spcPct val="0"/>
            </a:spcBef>
            <a:spcAft>
              <a:spcPct val="35000"/>
            </a:spcAft>
            <a:buNone/>
          </a:pPr>
          <a:r>
            <a:rPr lang="en-US" sz="1800" b="0" kern="1200" dirty="0">
              <a:solidFill>
                <a:srgbClr val="CC3300"/>
              </a:solidFill>
            </a:rPr>
            <a:t>(</a:t>
          </a:r>
          <a:r>
            <a:rPr lang="en-US" sz="1800" kern="1200" dirty="0">
              <a:solidFill>
                <a:srgbClr val="CC3300"/>
              </a:solidFill>
            </a:rPr>
            <a:t>Hasselblad &amp; Loan, 2022; Meyers &amp; Costanzo, 2015</a:t>
          </a:r>
          <a:r>
            <a:rPr lang="en-US" sz="1800" b="0" kern="1200" dirty="0">
              <a:solidFill>
                <a:srgbClr val="CC3300"/>
              </a:solidFill>
            </a:rPr>
            <a:t>)</a:t>
          </a:r>
        </a:p>
      </dsp:txBody>
      <dsp:txXfrm>
        <a:off x="13968670" y="2698453"/>
        <a:ext cx="3132366" cy="2698453"/>
      </dsp:txXfrm>
    </dsp:sp>
    <dsp:sp modelId="{775F3AED-CD1E-4132-81AE-576221F5BB6A}">
      <dsp:nvSpPr>
        <dsp:cNvPr id="0" name=""/>
        <dsp:cNvSpPr/>
      </dsp:nvSpPr>
      <dsp:spPr>
        <a:xfrm>
          <a:off x="14411622" y="404767"/>
          <a:ext cx="2246462" cy="2246462"/>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07B2B9-3474-4D09-A6BA-F0EBAB5ADF91}">
      <dsp:nvSpPr>
        <dsp:cNvPr id="0" name=""/>
        <dsp:cNvSpPr/>
      </dsp:nvSpPr>
      <dsp:spPr>
        <a:xfrm>
          <a:off x="116121" y="6330436"/>
          <a:ext cx="16952089" cy="415696"/>
        </a:xfrm>
        <a:prstGeom prst="leftRightArrow">
          <a:avLst/>
        </a:prstGeom>
        <a:solidFill>
          <a:srgbClr val="FFFF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2BB9AF-BF26-4B28-A1B3-AE4678BA3F53}" type="datetimeFigureOut">
              <a:rPr lang="en-US" smtClean="0"/>
              <a:t>6/3/2025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E8C7F-63BB-4A87-ADB3-91EADE6D7BBF}" type="slidenum">
              <a:rPr lang="en-US" smtClean="0"/>
              <a:t>‹#›</a:t>
            </a:fld>
            <a:endParaRPr lang="en-US"/>
          </a:p>
        </p:txBody>
      </p:sp>
    </p:spTree>
    <p:extLst>
      <p:ext uri="{BB962C8B-B14F-4D97-AF65-F5344CB8AC3E}">
        <p14:creationId xmlns:p14="http://schemas.microsoft.com/office/powerpoint/2010/main" val="939588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E8C7F-63BB-4A87-ADB3-91EADE6D7BBF}" type="slidenum">
              <a:rPr lang="en-US" smtClean="0"/>
              <a:t>2</a:t>
            </a:fld>
            <a:endParaRPr lang="en-US"/>
          </a:p>
        </p:txBody>
      </p:sp>
    </p:spTree>
    <p:extLst>
      <p:ext uri="{BB962C8B-B14F-4D97-AF65-F5344CB8AC3E}">
        <p14:creationId xmlns:p14="http://schemas.microsoft.com/office/powerpoint/2010/main" val="2072756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67197-C859-3D6A-269A-4C9C8A054F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96E91-9476-B7E4-31B6-AE5099EF3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22AA8-9EB8-0A43-60AB-5BA73A094227}"/>
              </a:ext>
            </a:extLst>
          </p:cNvPr>
          <p:cNvSpPr>
            <a:spLocks noGrp="1"/>
          </p:cNvSpPr>
          <p:nvPr>
            <p:ph type="body" idx="1"/>
          </p:nvPr>
        </p:nvSpPr>
        <p:spPr/>
        <p:txBody>
          <a:bodyPr/>
          <a:lstStyle/>
          <a:p>
            <a:r>
              <a:rPr lang="en-US" dirty="0"/>
              <a:t>Dominique Stuckey Slide: </a:t>
            </a:r>
          </a:p>
          <a:p>
            <a:endParaRPr lang="en-US" dirty="0"/>
          </a:p>
          <a:p>
            <a:r>
              <a:rPr lang="en-US" b="0" dirty="0"/>
              <a:t>Analogy: Just as CPR revives a person in crisis, cultural transformation can revive an organization.</a:t>
            </a:r>
          </a:p>
          <a:p>
            <a:endParaRPr lang="en-US" dirty="0"/>
          </a:p>
        </p:txBody>
      </p:sp>
      <p:sp>
        <p:nvSpPr>
          <p:cNvPr id="4" name="Slide Number Placeholder 3">
            <a:extLst>
              <a:ext uri="{FF2B5EF4-FFF2-40B4-BE49-F238E27FC236}">
                <a16:creationId xmlns:a16="http://schemas.microsoft.com/office/drawing/2014/main" id="{113B6CE4-64FE-A0AF-61E6-695579482394}"/>
              </a:ext>
            </a:extLst>
          </p:cNvPr>
          <p:cNvSpPr>
            <a:spLocks noGrp="1"/>
          </p:cNvSpPr>
          <p:nvPr>
            <p:ph type="sldNum" sz="quarter" idx="5"/>
          </p:nvPr>
        </p:nvSpPr>
        <p:spPr/>
        <p:txBody>
          <a:bodyPr/>
          <a:lstStyle/>
          <a:p>
            <a:fld id="{289E8C7F-63BB-4A87-ADB3-91EADE6D7BBF}" type="slidenum">
              <a:rPr lang="en-US" smtClean="0"/>
              <a:t>11</a:t>
            </a:fld>
            <a:endParaRPr lang="en-US"/>
          </a:p>
        </p:txBody>
      </p:sp>
    </p:spTree>
    <p:extLst>
      <p:ext uri="{BB962C8B-B14F-4D97-AF65-F5344CB8AC3E}">
        <p14:creationId xmlns:p14="http://schemas.microsoft.com/office/powerpoint/2010/main" val="183050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C3867-C655-632A-A83D-5EC60B748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6D412-D63E-4804-EB91-4836B493A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DEF1A-A978-0F12-A791-222B937B2F34}"/>
              </a:ext>
            </a:extLst>
          </p:cNvPr>
          <p:cNvSpPr>
            <a:spLocks noGrp="1"/>
          </p:cNvSpPr>
          <p:nvPr>
            <p:ph type="body" idx="1"/>
          </p:nvPr>
        </p:nvSpPr>
        <p:spPr/>
        <p:txBody>
          <a:bodyPr/>
          <a:lstStyle/>
          <a:p>
            <a:r>
              <a:rPr lang="en-US" dirty="0"/>
              <a:t>Emma Bigler Slide: </a:t>
            </a:r>
          </a:p>
          <a:p>
            <a:r>
              <a:rPr lang="en-US" b="0" dirty="0"/>
              <a:t>When facing a shift in mission, mindset, or momentum, we must address the essential ABCs:</a:t>
            </a:r>
          </a:p>
          <a:p>
            <a:br>
              <a:rPr lang="en-US" b="0" dirty="0"/>
            </a:br>
            <a:r>
              <a:rPr lang="en-US" b="0" dirty="0"/>
              <a:t>Access &amp; Optics, Buy-in &amp; Built Resiliencies, and Clinical Operations.</a:t>
            </a:r>
          </a:p>
          <a:p>
            <a:endParaRPr lang="en-US" b="0"/>
          </a:p>
          <a:p>
            <a:r>
              <a:rPr lang="en-US" b="0"/>
              <a:t>Why the Nurse Manager of Clinical Operation role……. What did nursing bring to operational excellence. </a:t>
            </a:r>
          </a:p>
          <a:p>
            <a:endParaRPr lang="en-US" b="0"/>
          </a:p>
          <a:p>
            <a:endParaRPr lang="en-US" b="0"/>
          </a:p>
        </p:txBody>
      </p:sp>
      <p:sp>
        <p:nvSpPr>
          <p:cNvPr id="4" name="Slide Number Placeholder 3">
            <a:extLst>
              <a:ext uri="{FF2B5EF4-FFF2-40B4-BE49-F238E27FC236}">
                <a16:creationId xmlns:a16="http://schemas.microsoft.com/office/drawing/2014/main" id="{2D5C56C8-4A75-6053-6BAF-57B59AF75714}"/>
              </a:ext>
            </a:extLst>
          </p:cNvPr>
          <p:cNvSpPr>
            <a:spLocks noGrp="1"/>
          </p:cNvSpPr>
          <p:nvPr>
            <p:ph type="sldNum" sz="quarter" idx="5"/>
          </p:nvPr>
        </p:nvSpPr>
        <p:spPr/>
        <p:txBody>
          <a:bodyPr/>
          <a:lstStyle/>
          <a:p>
            <a:fld id="{289E8C7F-63BB-4A87-ADB3-91EADE6D7BBF}" type="slidenum">
              <a:rPr lang="en-US" smtClean="0"/>
              <a:t>12</a:t>
            </a:fld>
            <a:endParaRPr lang="en-US"/>
          </a:p>
        </p:txBody>
      </p:sp>
    </p:spTree>
    <p:extLst>
      <p:ext uri="{BB962C8B-B14F-4D97-AF65-F5344CB8AC3E}">
        <p14:creationId xmlns:p14="http://schemas.microsoft.com/office/powerpoint/2010/main" val="425726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 Bigler Slide: </a:t>
            </a:r>
          </a:p>
          <a:p>
            <a:pPr>
              <a:buNone/>
            </a:pPr>
            <a:r>
              <a:rPr lang="en-US" i="1" dirty="0"/>
              <a:t>"You can’t breathe life into a system if the airway is blocked</a:t>
            </a:r>
            <a:r>
              <a:rPr lang="en-US" i="1"/>
              <a:t>.“</a:t>
            </a:r>
          </a:p>
          <a:p>
            <a:pPr>
              <a:buNone/>
            </a:pPr>
            <a:endParaRPr lang="en-US"/>
          </a:p>
          <a:p>
            <a:pPr>
              <a:buFont typeface="Arial" panose="020B0604020202020204" pitchFamily="34" charset="0"/>
              <a:buChar char="•"/>
            </a:pPr>
            <a:r>
              <a:rPr lang="en-US" b="0" dirty="0"/>
              <a:t>In organizations, access and optics are the </a:t>
            </a:r>
            <a:r>
              <a:rPr lang="en-US" b="0" i="1" dirty="0"/>
              <a:t>airway</a:t>
            </a:r>
            <a:r>
              <a:rPr lang="en-US" b="0" dirty="0"/>
              <a:t> for engagement and inclusion. Without clear pathways and visibility, the mission chokes before it breathes.</a:t>
            </a:r>
          </a:p>
          <a:p>
            <a:pPr>
              <a:buFont typeface="Arial" panose="020B0604020202020204" pitchFamily="34" charset="0"/>
              <a:buChar char="•"/>
            </a:pPr>
            <a:r>
              <a:rPr lang="en-US" b="0" dirty="0"/>
              <a:t>Are communication channels open and accessible?</a:t>
            </a:r>
          </a:p>
          <a:p>
            <a:pPr>
              <a:buFont typeface="Arial" panose="020B0604020202020204" pitchFamily="34" charset="0"/>
              <a:buChar char="•"/>
            </a:pPr>
            <a:r>
              <a:rPr lang="en-US" b="0" dirty="0"/>
              <a:t>Is our mission visible and understandable to everyone, internally and externally?</a:t>
            </a:r>
          </a:p>
          <a:p>
            <a:pPr>
              <a:buFont typeface="Arial" panose="020B0604020202020204" pitchFamily="34" charset="0"/>
              <a:buChar char="•"/>
            </a:pPr>
            <a:r>
              <a:rPr lang="en-US" b="0" dirty="0"/>
              <a:t>Are there barriers (hierarchies, biases, assumptions) blocking engagement?</a:t>
            </a:r>
            <a:endParaRPr lang="en-US" b="0"/>
          </a:p>
          <a:p>
            <a:pPr>
              <a:buFont typeface="Arial" panose="020B0604020202020204" pitchFamily="34" charset="0"/>
              <a:buChar char="•"/>
            </a:pPr>
            <a:r>
              <a:rPr lang="en-US" b="0" dirty="0"/>
              <a:t>Clear the "airway" of miscommunication or closed systems.</a:t>
            </a:r>
          </a:p>
          <a:p>
            <a:pPr>
              <a:buFont typeface="Arial" panose="020B0604020202020204" pitchFamily="34" charset="0"/>
              <a:buChar char="•"/>
            </a:pPr>
            <a:r>
              <a:rPr lang="en-US" b="0" dirty="0"/>
              <a:t>Improve transparency: Share updates, intentions, and decisions regularly.</a:t>
            </a:r>
          </a:p>
          <a:p>
            <a:pPr>
              <a:buFont typeface="Arial" panose="020B0604020202020204" pitchFamily="34" charset="0"/>
              <a:buChar char="•"/>
            </a:pPr>
            <a:r>
              <a:rPr lang="en-US" b="0" dirty="0"/>
              <a:t>Widen access: Ensure equity in who gets to contribute and lead.</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9E8C7F-63BB-4A87-ADB3-91EADE6D7BBF}" type="slidenum">
              <a:rPr lang="en-US" smtClean="0"/>
              <a:t>13</a:t>
            </a:fld>
            <a:endParaRPr lang="en-US"/>
          </a:p>
        </p:txBody>
      </p:sp>
    </p:spTree>
    <p:extLst>
      <p:ext uri="{BB962C8B-B14F-4D97-AF65-F5344CB8AC3E}">
        <p14:creationId xmlns:p14="http://schemas.microsoft.com/office/powerpoint/2010/main" val="1721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 Bigler Slide: </a:t>
            </a:r>
          </a:p>
          <a:p>
            <a:pPr>
              <a:buNone/>
            </a:pPr>
            <a:r>
              <a:rPr lang="en-US" b="0" i="1" dirty="0"/>
              <a:t>“Breathing sustains life….just as buy-in sustains culture.“</a:t>
            </a:r>
          </a:p>
          <a:p>
            <a:pPr>
              <a:buNone/>
            </a:pPr>
            <a:endParaRPr lang="en-US" b="0" i="1"/>
          </a:p>
          <a:p>
            <a:pPr>
              <a:buFont typeface="Arial" panose="020B0604020202020204" pitchFamily="34" charset="0"/>
              <a:buNone/>
            </a:pPr>
            <a:r>
              <a:rPr lang="en-US" b="0" dirty="0"/>
              <a:t>In organizations, buy-in is the breath that keeps cultural shifts alive. Resiliencies are the lungs that keep the system breathing during stress.</a:t>
            </a:r>
            <a:endParaRPr lang="en-US" b="0"/>
          </a:p>
          <a:p>
            <a:pPr>
              <a:buFont typeface="Arial" panose="020B0604020202020204" pitchFamily="34" charset="0"/>
              <a:buChar char="•"/>
            </a:pPr>
            <a:r>
              <a:rPr lang="en-US" b="0" dirty="0"/>
              <a:t>Culture dies without participation. Do people feel part of the change?</a:t>
            </a:r>
          </a:p>
          <a:p>
            <a:pPr>
              <a:buFont typeface="Arial" panose="020B0604020202020204" pitchFamily="34" charset="0"/>
              <a:buChar char="•"/>
            </a:pPr>
            <a:r>
              <a:rPr lang="en-US" b="0" dirty="0"/>
              <a:t>Resilience doesn’t just happen, it must be </a:t>
            </a:r>
            <a:r>
              <a:rPr lang="en-US" b="0" i="1" dirty="0"/>
              <a:t>built</a:t>
            </a:r>
            <a:r>
              <a:rPr lang="en-US" b="0" dirty="0"/>
              <a:t> and </a:t>
            </a:r>
            <a:r>
              <a:rPr lang="en-US" b="0" i="1" dirty="0"/>
              <a:t>trained.</a:t>
            </a:r>
            <a:endParaRPr lang="en-US" b="0" dirty="0"/>
          </a:p>
          <a:p>
            <a:pPr>
              <a:buFont typeface="Arial" panose="020B0604020202020204" pitchFamily="34" charset="0"/>
              <a:buChar char="•"/>
            </a:pPr>
            <a:r>
              <a:rPr lang="en-US" b="0" dirty="0"/>
              <a:t>Buy-in isn’t compliance,  it’s belief and investment.</a:t>
            </a:r>
          </a:p>
          <a:p>
            <a:pPr>
              <a:buFont typeface="Arial" panose="020B0604020202020204" pitchFamily="34" charset="0"/>
              <a:buNone/>
            </a:pPr>
            <a:endParaRPr lang="en-US" b="0"/>
          </a:p>
          <a:p>
            <a:pPr>
              <a:buFont typeface="Arial" panose="020B0604020202020204" pitchFamily="34" charset="0"/>
              <a:buChar char="•"/>
            </a:pPr>
            <a:r>
              <a:rPr lang="en-US" b="0" dirty="0"/>
              <a:t>Engage teams early in the "why" of change.</a:t>
            </a:r>
          </a:p>
          <a:p>
            <a:pPr>
              <a:buFont typeface="Arial" panose="020B0604020202020204" pitchFamily="34" charset="0"/>
              <a:buChar char="•"/>
            </a:pPr>
            <a:r>
              <a:rPr lang="en-US" b="0" dirty="0"/>
              <a:t>Build psychological safety , people are more resilient when they feel safe.</a:t>
            </a:r>
          </a:p>
          <a:p>
            <a:pPr>
              <a:buFont typeface="Arial" panose="020B0604020202020204" pitchFamily="34" charset="0"/>
              <a:buChar char="•"/>
            </a:pPr>
            <a:r>
              <a:rPr lang="en-US" b="0" dirty="0"/>
              <a:t>Offer tools for self-regulation, teamwork, and stress recovery.</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9E8C7F-63BB-4A87-ADB3-91EADE6D7BBF}" type="slidenum">
              <a:rPr lang="en-US" smtClean="0"/>
              <a:t>14</a:t>
            </a:fld>
            <a:endParaRPr lang="en-US"/>
          </a:p>
        </p:txBody>
      </p:sp>
    </p:spTree>
    <p:extLst>
      <p:ext uri="{BB962C8B-B14F-4D97-AF65-F5344CB8AC3E}">
        <p14:creationId xmlns:p14="http://schemas.microsoft.com/office/powerpoint/2010/main" val="3383541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Emma Bigler Slide: </a:t>
            </a:r>
          </a:p>
          <a:p>
            <a:pPr>
              <a:buNone/>
            </a:pPr>
            <a:r>
              <a:rPr lang="en-US" b="0" i="1" dirty="0"/>
              <a:t>"Without clinical alignment, culture can’t reach the front lines.“</a:t>
            </a:r>
          </a:p>
          <a:p>
            <a:pPr>
              <a:buFont typeface="Arial" panose="020B0604020202020204" pitchFamily="34" charset="0"/>
              <a:buNone/>
            </a:pPr>
            <a:endParaRPr lang="en-US" b="0"/>
          </a:p>
          <a:p>
            <a:pPr>
              <a:buFont typeface="Arial" panose="020B0604020202020204" pitchFamily="34" charset="0"/>
              <a:buNone/>
            </a:pPr>
            <a:r>
              <a:rPr lang="en-US" b="0" dirty="0"/>
              <a:t>In organizations, clinical operations are how the mission </a:t>
            </a:r>
            <a:r>
              <a:rPr lang="en-US" b="0"/>
              <a:t>(rules, values, standards) </a:t>
            </a:r>
            <a:r>
              <a:rPr lang="en-US" b="0" dirty="0"/>
              <a:t>moves through the system to touch patients and providers alike.</a:t>
            </a:r>
            <a:endParaRPr lang="en-US" b="0"/>
          </a:p>
          <a:p>
            <a:pPr>
              <a:buFont typeface="Arial" panose="020B0604020202020204" pitchFamily="34" charset="0"/>
              <a:buNone/>
            </a:pPr>
            <a:endParaRPr lang="en-US" b="0"/>
          </a:p>
          <a:p>
            <a:pPr>
              <a:buFont typeface="Arial" panose="020B0604020202020204" pitchFamily="34" charset="0"/>
              <a:buChar char="•"/>
            </a:pPr>
            <a:r>
              <a:rPr lang="en-US" b="0" dirty="0"/>
              <a:t>Clinical operations are not separate from culture;  they are where culture </a:t>
            </a:r>
            <a:r>
              <a:rPr lang="en-US" b="0" i="1" dirty="0"/>
              <a:t>lives or dies</a:t>
            </a:r>
            <a:r>
              <a:rPr lang="en-US" b="0" dirty="0"/>
              <a:t>.</a:t>
            </a:r>
          </a:p>
          <a:p>
            <a:pPr>
              <a:buFont typeface="Arial" panose="020B0604020202020204" pitchFamily="34" charset="0"/>
              <a:buChar char="•"/>
            </a:pPr>
            <a:r>
              <a:rPr lang="en-US" b="0" dirty="0"/>
              <a:t>If the systems don’t reflect the values, the culture won’t survive.</a:t>
            </a:r>
          </a:p>
          <a:p>
            <a:pPr>
              <a:buFont typeface="Arial" panose="020B0604020202020204" pitchFamily="34" charset="0"/>
              <a:buChar char="•"/>
            </a:pPr>
            <a:r>
              <a:rPr lang="en-US" b="0" dirty="0"/>
              <a:t>Circulation must be continuous and responsive.</a:t>
            </a:r>
          </a:p>
          <a:p>
            <a:pPr>
              <a:buFont typeface="Arial" panose="020B0604020202020204" pitchFamily="34" charset="0"/>
              <a:buChar char="•"/>
            </a:pPr>
            <a:endParaRPr lang="en-US" b="0" dirty="0"/>
          </a:p>
          <a:p>
            <a:pPr>
              <a:buFont typeface="Arial" panose="020B0604020202020204" pitchFamily="34" charset="0"/>
              <a:buChar char="•"/>
            </a:pPr>
            <a:r>
              <a:rPr lang="en-US" b="0" dirty="0"/>
              <a:t>Align workflows, policies, and systems with cultural values.</a:t>
            </a:r>
          </a:p>
          <a:p>
            <a:pPr>
              <a:buFont typeface="Arial" panose="020B0604020202020204" pitchFamily="34" charset="0"/>
              <a:buChar char="•"/>
            </a:pPr>
            <a:r>
              <a:rPr lang="en-US" b="0" dirty="0"/>
              <a:t>Measure not just performance but </a:t>
            </a:r>
            <a:r>
              <a:rPr lang="en-US" b="0" i="1" dirty="0"/>
              <a:t>alignment</a:t>
            </a:r>
            <a:r>
              <a:rPr lang="en-US" b="0" dirty="0"/>
              <a:t>.</a:t>
            </a:r>
            <a:r>
              <a:rPr lang="en-US" b="0"/>
              <a:t> </a:t>
            </a:r>
            <a:endParaRPr lang="en-US" b="0" dirty="0"/>
          </a:p>
          <a:p>
            <a:pPr>
              <a:buFont typeface="Arial" panose="020B0604020202020204" pitchFamily="34" charset="0"/>
              <a:buChar char="•"/>
            </a:pPr>
            <a:r>
              <a:rPr lang="en-US" b="0" dirty="0"/>
              <a:t>Encourage cross-functional collaboration to keep systems healthy.</a:t>
            </a:r>
          </a:p>
          <a:p>
            <a:endParaRPr lang="en-US" dirty="0">
              <a:latin typeface="Calibri"/>
              <a:ea typeface="Calibri"/>
              <a:cs typeface="Calibri"/>
            </a:endParaRPr>
          </a:p>
          <a:p>
            <a:r>
              <a:rPr lang="en-US" dirty="0">
                <a:latin typeface="Calibri"/>
                <a:ea typeface="Calibri"/>
                <a:cs typeface="Calibri"/>
              </a:rPr>
              <a:t>-Staff Re-education: Incorporated skills assessment with return demo for current staff during new MA orientation (one week; skills assessments and return demonstration): Began May 2024-current</a:t>
            </a:r>
            <a:endParaRPr lang="en-US" dirty="0"/>
          </a:p>
          <a:p>
            <a:r>
              <a:rPr lang="en-US" dirty="0">
                <a:latin typeface="Calibri"/>
                <a:ea typeface="Calibri"/>
                <a:cs typeface="Calibri"/>
              </a:rPr>
              <a:t>-</a:t>
            </a:r>
            <a:r>
              <a:rPr lang="en-US" dirty="0" err="1">
                <a:latin typeface="Calibri"/>
                <a:ea typeface="Calibri"/>
                <a:cs typeface="Calibri"/>
              </a:rPr>
              <a:t>Multidiscip</a:t>
            </a:r>
            <a:r>
              <a:rPr lang="en-US" dirty="0">
                <a:latin typeface="Calibri"/>
                <a:ea typeface="Calibri"/>
                <a:cs typeface="Calibri"/>
              </a:rPr>
              <a:t>: Quality Meeting with CMO/Compliance/Nursing/CEO (safety events, incident reporting. Policies, SOP.s)</a:t>
            </a:r>
          </a:p>
          <a:p>
            <a:r>
              <a:rPr lang="en-US" dirty="0">
                <a:latin typeface="Calibri"/>
                <a:ea typeface="Calibri"/>
                <a:cs typeface="Calibri"/>
              </a:rPr>
              <a:t>-5/20 Skills fair: 1st annual staff training and education </a:t>
            </a:r>
            <a:endParaRPr lang="en-US" dirty="0"/>
          </a:p>
        </p:txBody>
      </p:sp>
      <p:sp>
        <p:nvSpPr>
          <p:cNvPr id="4" name="Slide Number Placeholder 3"/>
          <p:cNvSpPr>
            <a:spLocks noGrp="1"/>
          </p:cNvSpPr>
          <p:nvPr>
            <p:ph type="sldNum" sz="quarter" idx="5"/>
          </p:nvPr>
        </p:nvSpPr>
        <p:spPr/>
        <p:txBody>
          <a:bodyPr/>
          <a:lstStyle/>
          <a:p>
            <a:fld id="{289E8C7F-63BB-4A87-ADB3-91EADE6D7BBF}" type="slidenum">
              <a:rPr lang="en-US" smtClean="0"/>
              <a:t>15</a:t>
            </a:fld>
            <a:endParaRPr lang="en-US"/>
          </a:p>
        </p:txBody>
      </p:sp>
    </p:spTree>
    <p:extLst>
      <p:ext uri="{BB962C8B-B14F-4D97-AF65-F5344CB8AC3E}">
        <p14:creationId xmlns:p14="http://schemas.microsoft.com/office/powerpoint/2010/main" val="4167830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92B74-021B-BFEA-119B-ABE8C4947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4C95CF-B88E-C739-123A-778B2494FD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9ACED-671A-7853-4F2C-F6236C4151DD}"/>
              </a:ext>
            </a:extLst>
          </p:cNvPr>
          <p:cNvSpPr>
            <a:spLocks noGrp="1"/>
          </p:cNvSpPr>
          <p:nvPr>
            <p:ph type="body" idx="1"/>
          </p:nvPr>
        </p:nvSpPr>
        <p:spPr/>
        <p:txBody>
          <a:bodyPr/>
          <a:lstStyle/>
          <a:p>
            <a:r>
              <a:rPr lang="en-US"/>
              <a:t>Dominique Slide:</a:t>
            </a:r>
          </a:p>
          <a:p>
            <a:endParaRPr lang="en-US"/>
          </a:p>
        </p:txBody>
      </p:sp>
      <p:sp>
        <p:nvSpPr>
          <p:cNvPr id="4" name="Slide Number Placeholder 3">
            <a:extLst>
              <a:ext uri="{FF2B5EF4-FFF2-40B4-BE49-F238E27FC236}">
                <a16:creationId xmlns:a16="http://schemas.microsoft.com/office/drawing/2014/main" id="{7DE31D35-23A5-E09F-DCE9-E0EE6F85B696}"/>
              </a:ext>
            </a:extLst>
          </p:cNvPr>
          <p:cNvSpPr>
            <a:spLocks noGrp="1"/>
          </p:cNvSpPr>
          <p:nvPr>
            <p:ph type="sldNum" sz="quarter" idx="5"/>
          </p:nvPr>
        </p:nvSpPr>
        <p:spPr/>
        <p:txBody>
          <a:bodyPr/>
          <a:lstStyle/>
          <a:p>
            <a:fld id="{289E8C7F-63BB-4A87-ADB3-91EADE6D7BBF}" type="slidenum">
              <a:rPr lang="en-US" smtClean="0"/>
              <a:t>16</a:t>
            </a:fld>
            <a:endParaRPr lang="en-US"/>
          </a:p>
        </p:txBody>
      </p:sp>
    </p:spTree>
    <p:extLst>
      <p:ext uri="{BB962C8B-B14F-4D97-AF65-F5344CB8AC3E}">
        <p14:creationId xmlns:p14="http://schemas.microsoft.com/office/powerpoint/2010/main" val="3685141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Dominique Stuckey Slide: </a:t>
            </a:r>
          </a:p>
          <a:p>
            <a:r>
              <a:rPr lang="en-US" dirty="0">
                <a:latin typeface="Calibri"/>
                <a:ea typeface="Calibri"/>
                <a:cs typeface="Calibri"/>
              </a:rPr>
              <a:t>It was so timely for our Clinical Ops Nurse Manager to provide observations from her perspective ….(chat time EB started) </a:t>
            </a:r>
            <a:endParaRPr lang="en-US" dirty="0"/>
          </a:p>
          <a:p>
            <a:r>
              <a:rPr lang="en-US" dirty="0">
                <a:latin typeface="Calibri"/>
                <a:ea typeface="Calibri"/>
                <a:cs typeface="Calibri"/>
              </a:rPr>
              <a:t>Dominique: 5 ?? Connect to overall goal VOJ gave me </a:t>
            </a:r>
            <a:endParaRPr lang="en-US" dirty="0"/>
          </a:p>
          <a:p>
            <a:r>
              <a:rPr lang="en-US" dirty="0">
                <a:latin typeface="Calibri"/>
                <a:ea typeface="Calibri"/>
                <a:cs typeface="Calibri"/>
              </a:rPr>
              <a:t>Multidisciplinary approach to our MA-CLP committee (executive sponsor, nursing leadership, clinical management) </a:t>
            </a:r>
            <a:endParaRPr lang="en-US" dirty="0"/>
          </a:p>
          <a:p>
            <a:r>
              <a:rPr lang="en-US" dirty="0">
                <a:latin typeface="Calibri"/>
                <a:ea typeface="Calibri"/>
                <a:cs typeface="Calibri"/>
              </a:rPr>
              <a:t>Staff appreciation: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9E8C7F-63BB-4A87-ADB3-91EADE6D7BBF}" type="slidenum">
              <a:rPr lang="en-US" smtClean="0"/>
              <a:t>17</a:t>
            </a:fld>
            <a:endParaRPr lang="en-US"/>
          </a:p>
        </p:txBody>
      </p:sp>
    </p:spTree>
    <p:extLst>
      <p:ext uri="{BB962C8B-B14F-4D97-AF65-F5344CB8AC3E}">
        <p14:creationId xmlns:p14="http://schemas.microsoft.com/office/powerpoint/2010/main" val="32793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CBFF-4889-0157-3F5A-2BA9C60DB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0BAB7-9036-F06C-A4CD-A8F5F499C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04A65-8E00-B198-6B07-CB3E748F41F0}"/>
              </a:ext>
            </a:extLst>
          </p:cNvPr>
          <p:cNvSpPr>
            <a:spLocks noGrp="1"/>
          </p:cNvSpPr>
          <p:nvPr>
            <p:ph type="body" idx="1"/>
          </p:nvPr>
        </p:nvSpPr>
        <p:spPr/>
        <p:txBody>
          <a:bodyPr/>
          <a:lstStyle/>
          <a:p>
            <a:r>
              <a:rPr lang="en-US"/>
              <a:t>VOJ Slide: </a:t>
            </a:r>
          </a:p>
        </p:txBody>
      </p:sp>
      <p:sp>
        <p:nvSpPr>
          <p:cNvPr id="4" name="Slide Number Placeholder 3">
            <a:extLst>
              <a:ext uri="{FF2B5EF4-FFF2-40B4-BE49-F238E27FC236}">
                <a16:creationId xmlns:a16="http://schemas.microsoft.com/office/drawing/2014/main" id="{BD0ADCBC-0017-ACBF-B999-0684FC205E5D}"/>
              </a:ext>
            </a:extLst>
          </p:cNvPr>
          <p:cNvSpPr>
            <a:spLocks noGrp="1"/>
          </p:cNvSpPr>
          <p:nvPr>
            <p:ph type="sldNum" sz="quarter" idx="5"/>
          </p:nvPr>
        </p:nvSpPr>
        <p:spPr/>
        <p:txBody>
          <a:bodyPr/>
          <a:lstStyle/>
          <a:p>
            <a:fld id="{289E8C7F-63BB-4A87-ADB3-91EADE6D7BBF}" type="slidenum">
              <a:rPr lang="en-US" smtClean="0"/>
              <a:t>18</a:t>
            </a:fld>
            <a:endParaRPr lang="en-US"/>
          </a:p>
        </p:txBody>
      </p:sp>
    </p:spTree>
    <p:extLst>
      <p:ext uri="{BB962C8B-B14F-4D97-AF65-F5344CB8AC3E}">
        <p14:creationId xmlns:p14="http://schemas.microsoft.com/office/powerpoint/2010/main" val="413285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9A72-A7C4-0B73-1D2F-737E34ACA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BB926-16DE-90D0-AD3A-84118E092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0440A-00A1-F67E-AA9C-266EAA48FB6A}"/>
              </a:ext>
            </a:extLst>
          </p:cNvPr>
          <p:cNvSpPr>
            <a:spLocks noGrp="1"/>
          </p:cNvSpPr>
          <p:nvPr>
            <p:ph type="body" idx="1"/>
          </p:nvPr>
        </p:nvSpPr>
        <p:spPr/>
        <p:txBody>
          <a:bodyPr/>
          <a:lstStyle/>
          <a:p>
            <a:r>
              <a:rPr lang="en-US"/>
              <a:t>Vincent or Dom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 </a:t>
            </a:r>
            <a:r>
              <a:rPr lang="en-US"/>
              <a:t>I will also add slides about our patient experience scores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Customer service, service recovery </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B682E684-4E0C-9C12-0829-02613C2F3E4B}"/>
              </a:ext>
            </a:extLst>
          </p:cNvPr>
          <p:cNvSpPr>
            <a:spLocks noGrp="1"/>
          </p:cNvSpPr>
          <p:nvPr>
            <p:ph type="sldNum" sz="quarter" idx="5"/>
          </p:nvPr>
        </p:nvSpPr>
        <p:spPr/>
        <p:txBody>
          <a:bodyPr/>
          <a:lstStyle/>
          <a:p>
            <a:fld id="{289E8C7F-63BB-4A87-ADB3-91EADE6D7BBF}" type="slidenum">
              <a:rPr lang="en-US" smtClean="0"/>
              <a:t>19</a:t>
            </a:fld>
            <a:endParaRPr lang="en-US"/>
          </a:p>
        </p:txBody>
      </p:sp>
    </p:spTree>
    <p:extLst>
      <p:ext uri="{BB962C8B-B14F-4D97-AF65-F5344CB8AC3E}">
        <p14:creationId xmlns:p14="http://schemas.microsoft.com/office/powerpoint/2010/main" val="374437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1A643-31C8-661C-1AF5-C46094CD6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1B36D1-C2F8-8194-3947-BACE8C097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05D88-FF52-7747-C5F5-8FEA02112515}"/>
              </a:ext>
            </a:extLst>
          </p:cNvPr>
          <p:cNvSpPr>
            <a:spLocks noGrp="1"/>
          </p:cNvSpPr>
          <p:nvPr>
            <p:ph type="body" idx="1"/>
          </p:nvPr>
        </p:nvSpPr>
        <p:spPr/>
        <p:txBody>
          <a:bodyPr/>
          <a:lstStyle/>
          <a:p>
            <a:r>
              <a:rPr lang="en-US" dirty="0">
                <a:latin typeface="Calibri"/>
                <a:ea typeface="Calibri"/>
                <a:cs typeface="Calibri"/>
              </a:rPr>
              <a:t>Vincent Orange Jr. Slide: </a:t>
            </a:r>
          </a:p>
          <a:p>
            <a:r>
              <a:rPr lang="en-US" dirty="0"/>
              <a:t>-Buy-in is critical to improving staff engagement and improving overall operations </a:t>
            </a:r>
          </a:p>
          <a:p>
            <a:r>
              <a:rPr lang="en-US" dirty="0"/>
              <a:t>-not all staff will align with the culture shift and that's okay. Our role is to lay the foundation according to the mission/values of our organization. </a:t>
            </a:r>
          </a:p>
        </p:txBody>
      </p:sp>
      <p:sp>
        <p:nvSpPr>
          <p:cNvPr id="4" name="Slide Number Placeholder 3">
            <a:extLst>
              <a:ext uri="{FF2B5EF4-FFF2-40B4-BE49-F238E27FC236}">
                <a16:creationId xmlns:a16="http://schemas.microsoft.com/office/drawing/2014/main" id="{07697BE1-F805-A2A2-239F-F1129150A457}"/>
              </a:ext>
            </a:extLst>
          </p:cNvPr>
          <p:cNvSpPr>
            <a:spLocks noGrp="1"/>
          </p:cNvSpPr>
          <p:nvPr>
            <p:ph type="sldNum" sz="quarter" idx="5"/>
          </p:nvPr>
        </p:nvSpPr>
        <p:spPr/>
        <p:txBody>
          <a:bodyPr/>
          <a:lstStyle/>
          <a:p>
            <a:fld id="{289E8C7F-63BB-4A87-ADB3-91EADE6D7BBF}" type="slidenum">
              <a:rPr lang="en-US" smtClean="0"/>
              <a:t>20</a:t>
            </a:fld>
            <a:endParaRPr lang="en-US"/>
          </a:p>
        </p:txBody>
      </p:sp>
    </p:spTree>
    <p:extLst>
      <p:ext uri="{BB962C8B-B14F-4D97-AF65-F5344CB8AC3E}">
        <p14:creationId xmlns:p14="http://schemas.microsoft.com/office/powerpoint/2010/main" val="1290655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FE044-742B-65D9-DF99-5C6C8A8AD3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D74A2-D2DA-452A-8B4E-3D1FDF59EC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F6C12-1407-6AAF-52CB-4FD9EDF02A8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Vincent Orange Jr.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4C978773-69D3-783D-E7DD-E198F744CEB9}"/>
              </a:ext>
            </a:extLst>
          </p:cNvPr>
          <p:cNvSpPr>
            <a:spLocks noGrp="1"/>
          </p:cNvSpPr>
          <p:nvPr>
            <p:ph type="sldNum" sz="quarter" idx="5"/>
          </p:nvPr>
        </p:nvSpPr>
        <p:spPr/>
        <p:txBody>
          <a:bodyPr/>
          <a:lstStyle/>
          <a:p>
            <a:fld id="{289E8C7F-63BB-4A87-ADB3-91EADE6D7BBF}" type="slidenum">
              <a:rPr lang="en-US" smtClean="0"/>
              <a:t>3</a:t>
            </a:fld>
            <a:endParaRPr lang="en-US"/>
          </a:p>
        </p:txBody>
      </p:sp>
    </p:spTree>
    <p:extLst>
      <p:ext uri="{BB962C8B-B14F-4D97-AF65-F5344CB8AC3E}">
        <p14:creationId xmlns:p14="http://schemas.microsoft.com/office/powerpoint/2010/main" val="2733150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A8E01-446D-7A44-47C3-E2483DE1C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5B1DF3-1C3F-C1D9-D8B4-0C6961C70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ADB3A-C9F1-A2C5-EE78-7A15FAB91A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Vincent Orange Jr. Slide: </a:t>
            </a:r>
          </a:p>
          <a:p>
            <a:endParaRPr lang="en-US"/>
          </a:p>
        </p:txBody>
      </p:sp>
      <p:sp>
        <p:nvSpPr>
          <p:cNvPr id="4" name="Slide Number Placeholder 3">
            <a:extLst>
              <a:ext uri="{FF2B5EF4-FFF2-40B4-BE49-F238E27FC236}">
                <a16:creationId xmlns:a16="http://schemas.microsoft.com/office/drawing/2014/main" id="{69AFDBE5-2131-3966-4246-9E2A5819A01F}"/>
              </a:ext>
            </a:extLst>
          </p:cNvPr>
          <p:cNvSpPr>
            <a:spLocks noGrp="1"/>
          </p:cNvSpPr>
          <p:nvPr>
            <p:ph type="sldNum" sz="quarter" idx="5"/>
          </p:nvPr>
        </p:nvSpPr>
        <p:spPr/>
        <p:txBody>
          <a:bodyPr/>
          <a:lstStyle/>
          <a:p>
            <a:fld id="{289E8C7F-63BB-4A87-ADB3-91EADE6D7BBF}" type="slidenum">
              <a:rPr lang="en-US" smtClean="0"/>
              <a:t>21</a:t>
            </a:fld>
            <a:endParaRPr lang="en-US"/>
          </a:p>
        </p:txBody>
      </p:sp>
    </p:spTree>
    <p:extLst>
      <p:ext uri="{BB962C8B-B14F-4D97-AF65-F5344CB8AC3E}">
        <p14:creationId xmlns:p14="http://schemas.microsoft.com/office/powerpoint/2010/main" val="7285433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Vincent Orange Jr. Slide: </a:t>
            </a:r>
          </a:p>
          <a:p>
            <a:endParaRPr lang="en-US" dirty="0"/>
          </a:p>
        </p:txBody>
      </p:sp>
      <p:sp>
        <p:nvSpPr>
          <p:cNvPr id="4" name="Slide Number Placeholder 3"/>
          <p:cNvSpPr>
            <a:spLocks noGrp="1"/>
          </p:cNvSpPr>
          <p:nvPr>
            <p:ph type="sldNum" sz="quarter" idx="5"/>
          </p:nvPr>
        </p:nvSpPr>
        <p:spPr/>
        <p:txBody>
          <a:bodyPr/>
          <a:lstStyle/>
          <a:p>
            <a:fld id="{289E8C7F-63BB-4A87-ADB3-91EADE6D7BBF}" type="slidenum">
              <a:rPr lang="en-US" smtClean="0"/>
              <a:t>22</a:t>
            </a:fld>
            <a:endParaRPr lang="en-US"/>
          </a:p>
        </p:txBody>
      </p:sp>
    </p:spTree>
    <p:extLst>
      <p:ext uri="{BB962C8B-B14F-4D97-AF65-F5344CB8AC3E}">
        <p14:creationId xmlns:p14="http://schemas.microsoft.com/office/powerpoint/2010/main" val="531204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Vincent Orange Jr. Slide: </a:t>
            </a:r>
          </a:p>
          <a:p>
            <a:r>
              <a:rPr lang="en-US">
                <a:latin typeface="Calibri"/>
                <a:ea typeface="Calibri"/>
                <a:cs typeface="Calibri"/>
              </a:rPr>
              <a:t>Adventist relationship </a:t>
            </a:r>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9E8C7F-63BB-4A87-ADB3-91EADE6D7BBF}" type="slidenum">
              <a:rPr lang="en-US" smtClean="0"/>
              <a:t>4</a:t>
            </a:fld>
            <a:endParaRPr lang="en-US"/>
          </a:p>
        </p:txBody>
      </p:sp>
    </p:spTree>
    <p:extLst>
      <p:ext uri="{BB962C8B-B14F-4D97-AF65-F5344CB8AC3E}">
        <p14:creationId xmlns:p14="http://schemas.microsoft.com/office/powerpoint/2010/main" val="4155927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Vincent Orange Jr. Slide: </a:t>
            </a:r>
          </a:p>
          <a:p>
            <a:r>
              <a:rPr lang="en-US">
                <a:latin typeface="Calibri"/>
                <a:ea typeface="Calibri"/>
                <a:cs typeface="Calibri"/>
              </a:rPr>
              <a:t>Re-writing positions, advocating for roles, pipeline creation. </a:t>
            </a:r>
          </a:p>
          <a:p>
            <a:endParaRPr lang="en-US">
              <a:latin typeface="Calibri"/>
              <a:ea typeface="Calibri"/>
              <a:cs typeface="Calibri"/>
            </a:endParaRPr>
          </a:p>
          <a:p>
            <a:r>
              <a:rPr lang="en-US" dirty="0"/>
              <a:t>The formation of a new command structure and ambulatory care clinical ops roles facilitated a strong communication, oversight, and reinnervation of the operational infrastructure for the practice. Jan 2024, HUFPP onboarded the first MSN, RN to lead clinical development and close learning gaps across the ambulatory care center. </a:t>
            </a:r>
          </a:p>
          <a:p>
            <a:endParaRPr lang="en-US" dirty="0"/>
          </a:p>
          <a:p>
            <a:r>
              <a:rPr lang="en-US"/>
              <a:t>Emma &amp; Dom: Retention &amp; Pipeline w/ Fotis &amp; Clinical Ladder. (Add roles &amp; points in timeline. )</a:t>
            </a:r>
          </a:p>
          <a:p>
            <a:endParaRPr lang="en-US"/>
          </a:p>
          <a:p>
            <a:r>
              <a:rPr lang="en-US" dirty="0"/>
              <a:t>June 2024 all clinic facing staff were AHA CPR/AED certified. </a:t>
            </a:r>
          </a:p>
        </p:txBody>
      </p:sp>
      <p:sp>
        <p:nvSpPr>
          <p:cNvPr id="4" name="Slide Number Placeholder 3"/>
          <p:cNvSpPr>
            <a:spLocks noGrp="1"/>
          </p:cNvSpPr>
          <p:nvPr>
            <p:ph type="sldNum" sz="quarter" idx="5"/>
          </p:nvPr>
        </p:nvSpPr>
        <p:spPr/>
        <p:txBody>
          <a:bodyPr/>
          <a:lstStyle/>
          <a:p>
            <a:fld id="{289E8C7F-63BB-4A87-ADB3-91EADE6D7BBF}" type="slidenum">
              <a:rPr lang="en-US" smtClean="0"/>
              <a:t>5</a:t>
            </a:fld>
            <a:endParaRPr lang="en-US"/>
          </a:p>
        </p:txBody>
      </p:sp>
    </p:spTree>
    <p:extLst>
      <p:ext uri="{BB962C8B-B14F-4D97-AF65-F5344CB8AC3E}">
        <p14:creationId xmlns:p14="http://schemas.microsoft.com/office/powerpoint/2010/main" val="330226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Vincent Orange Jr. Slide: </a:t>
            </a:r>
          </a:p>
          <a:p>
            <a:r>
              <a:rPr lang="en-US" dirty="0">
                <a:latin typeface="Calibri"/>
                <a:ea typeface="Calibri"/>
                <a:cs typeface="Calibri"/>
              </a:rPr>
              <a:t>? Staff Certifications (CMA, RMA): provide data on the increase since 2024 (supports engagement, and buy-in to the MA-CLP; </a:t>
            </a:r>
            <a:endParaRPr lang="en-US" dirty="0"/>
          </a:p>
          <a:p>
            <a:r>
              <a:rPr lang="en-US" dirty="0">
                <a:latin typeface="Calibri"/>
                <a:ea typeface="Calibri"/>
                <a:cs typeface="Calibri"/>
              </a:rPr>
              <a:t>? Rapid Response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slide #5 please add pipeline of talent and wages are an inherited challenge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References = evidence happening throughout global systems </a:t>
            </a:r>
          </a:p>
        </p:txBody>
      </p:sp>
      <p:sp>
        <p:nvSpPr>
          <p:cNvPr id="4" name="Slide Number Placeholder 3"/>
          <p:cNvSpPr>
            <a:spLocks noGrp="1"/>
          </p:cNvSpPr>
          <p:nvPr>
            <p:ph type="sldNum" sz="quarter" idx="5"/>
          </p:nvPr>
        </p:nvSpPr>
        <p:spPr/>
        <p:txBody>
          <a:bodyPr/>
          <a:lstStyle/>
          <a:p>
            <a:fld id="{289E8C7F-63BB-4A87-ADB3-91EADE6D7BBF}" type="slidenum">
              <a:rPr lang="en-US" smtClean="0"/>
              <a:t>6</a:t>
            </a:fld>
            <a:endParaRPr lang="en-US"/>
          </a:p>
        </p:txBody>
      </p:sp>
    </p:spTree>
    <p:extLst>
      <p:ext uri="{BB962C8B-B14F-4D97-AF65-F5344CB8AC3E}">
        <p14:creationId xmlns:p14="http://schemas.microsoft.com/office/powerpoint/2010/main" val="116058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a:ea typeface="Calibri"/>
                <a:cs typeface="Calibri"/>
              </a:rPr>
              <a:t>Vincent Orange Jr. Slide: </a:t>
            </a:r>
          </a:p>
          <a:p>
            <a:r>
              <a:rPr lang="en-US" dirty="0">
                <a:latin typeface="Calibri"/>
                <a:ea typeface="Calibri"/>
                <a:cs typeface="Calibri"/>
              </a:rPr>
              <a:t> ::: your vision </a:t>
            </a:r>
          </a:p>
          <a:p>
            <a:endParaRPr lang="en-US" dirty="0">
              <a:latin typeface="Calibri"/>
              <a:ea typeface="Calibri"/>
              <a:cs typeface="Calibri"/>
            </a:endParaRPr>
          </a:p>
          <a:p>
            <a:r>
              <a:rPr lang="en-US" dirty="0">
                <a:latin typeface="Calibri"/>
                <a:ea typeface="Calibri"/>
                <a:cs typeface="Calibri"/>
              </a:rPr>
              <a:t>This shows L to R less desirable leadership to more desirable. Though we were in top-down to start were using shared governance now which is bottom-up and statistically more effective. </a:t>
            </a:r>
          </a:p>
        </p:txBody>
      </p:sp>
      <p:sp>
        <p:nvSpPr>
          <p:cNvPr id="4" name="Slide Number Placeholder 3"/>
          <p:cNvSpPr>
            <a:spLocks noGrp="1"/>
          </p:cNvSpPr>
          <p:nvPr>
            <p:ph type="sldNum" sz="quarter" idx="5"/>
          </p:nvPr>
        </p:nvSpPr>
        <p:spPr/>
        <p:txBody>
          <a:bodyPr/>
          <a:lstStyle/>
          <a:p>
            <a:fld id="{289E8C7F-63BB-4A87-ADB3-91EADE6D7BBF}" type="slidenum">
              <a:rPr lang="en-US" smtClean="0"/>
              <a:t>7</a:t>
            </a:fld>
            <a:endParaRPr lang="en-US"/>
          </a:p>
        </p:txBody>
      </p:sp>
    </p:spTree>
    <p:extLst>
      <p:ext uri="{BB962C8B-B14F-4D97-AF65-F5344CB8AC3E}">
        <p14:creationId xmlns:p14="http://schemas.microsoft.com/office/powerpoint/2010/main" val="2981509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Dominique Slide:</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289E8C7F-63BB-4A87-ADB3-91EADE6D7BBF}" type="slidenum">
              <a:rPr lang="en-US" smtClean="0"/>
              <a:t>8</a:t>
            </a:fld>
            <a:endParaRPr lang="en-US"/>
          </a:p>
        </p:txBody>
      </p:sp>
    </p:spTree>
    <p:extLst>
      <p:ext uri="{BB962C8B-B14F-4D97-AF65-F5344CB8AC3E}">
        <p14:creationId xmlns:p14="http://schemas.microsoft.com/office/powerpoint/2010/main" val="1561092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Dominique Stuckey Slide: </a:t>
            </a:r>
          </a:p>
          <a:p>
            <a:endParaRPr lang="en-US" dirty="0"/>
          </a:p>
          <a:p>
            <a:r>
              <a:rPr lang="en-US" dirty="0"/>
              <a:t>ABC’s: This is based on a true story …this is actual scene faced as the nurse leader upon arrival. </a:t>
            </a:r>
          </a:p>
        </p:txBody>
      </p:sp>
      <p:sp>
        <p:nvSpPr>
          <p:cNvPr id="4" name="Slide Number Placeholder 3"/>
          <p:cNvSpPr>
            <a:spLocks noGrp="1"/>
          </p:cNvSpPr>
          <p:nvPr>
            <p:ph type="sldNum" sz="quarter" idx="5"/>
          </p:nvPr>
        </p:nvSpPr>
        <p:spPr/>
        <p:txBody>
          <a:bodyPr/>
          <a:lstStyle/>
          <a:p>
            <a:fld id="{289E8C7F-63BB-4A87-ADB3-91EADE6D7BBF}" type="slidenum">
              <a:rPr lang="en-US" smtClean="0"/>
              <a:t>9</a:t>
            </a:fld>
            <a:endParaRPr lang="en-US"/>
          </a:p>
        </p:txBody>
      </p:sp>
    </p:spTree>
    <p:extLst>
      <p:ext uri="{BB962C8B-B14F-4D97-AF65-F5344CB8AC3E}">
        <p14:creationId xmlns:p14="http://schemas.microsoft.com/office/powerpoint/2010/main" val="2776915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Dominique Stuckey Slide: </a:t>
            </a:r>
          </a:p>
        </p:txBody>
      </p:sp>
      <p:sp>
        <p:nvSpPr>
          <p:cNvPr id="4" name="Slide Number Placeholder 3"/>
          <p:cNvSpPr>
            <a:spLocks noGrp="1"/>
          </p:cNvSpPr>
          <p:nvPr>
            <p:ph type="sldNum" sz="quarter" idx="5"/>
          </p:nvPr>
        </p:nvSpPr>
        <p:spPr/>
        <p:txBody>
          <a:bodyPr/>
          <a:lstStyle/>
          <a:p>
            <a:fld id="{289E8C7F-63BB-4A87-ADB3-91EADE6D7BBF}" type="slidenum">
              <a:rPr lang="en-US" smtClean="0"/>
              <a:t>10</a:t>
            </a:fld>
            <a:endParaRPr lang="en-US"/>
          </a:p>
        </p:txBody>
      </p:sp>
    </p:spTree>
    <p:extLst>
      <p:ext uri="{BB962C8B-B14F-4D97-AF65-F5344CB8AC3E}">
        <p14:creationId xmlns:p14="http://schemas.microsoft.com/office/powerpoint/2010/main" val="2208704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set Slide - Use this first!">
    <p:spTree>
      <p:nvGrpSpPr>
        <p:cNvPr id="1" name=""/>
        <p:cNvGrpSpPr/>
        <p:nvPr/>
      </p:nvGrpSpPr>
      <p:grpSpPr>
        <a:xfrm>
          <a:off x="0" y="0"/>
          <a:ext cx="0" cy="0"/>
          <a:chOff x="0" y="0"/>
          <a:chExt cx="0" cy="0"/>
        </a:xfrm>
      </p:grpSpPr>
      <p:sp>
        <p:nvSpPr>
          <p:cNvPr id="5" name="Footer Placeholder 17">
            <a:extLst>
              <a:ext uri="{FF2B5EF4-FFF2-40B4-BE49-F238E27FC236}">
                <a16:creationId xmlns:a16="http://schemas.microsoft.com/office/drawing/2014/main" id="{1E18AEC4-D240-8BAB-9420-84BD54D0E3A5}"/>
              </a:ext>
            </a:extLst>
          </p:cNvPr>
          <p:cNvSpPr txBox="1">
            <a:spLocks/>
          </p:cNvSpPr>
          <p:nvPr userDrawn="1"/>
        </p:nvSpPr>
        <p:spPr>
          <a:xfrm>
            <a:off x="1182486" y="9483816"/>
            <a:ext cx="5100468" cy="547688"/>
          </a:xfrm>
          <a:prstGeom prst="rect">
            <a:avLst/>
          </a:prstGeom>
        </p:spPr>
        <p:txBody>
          <a:bodyPr vert="horz" lIns="182880" tIns="91440" rIns="182880" bIns="9144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rPr>
              <a:t>©2024 MGMA. All rights reserved.</a:t>
            </a:r>
          </a:p>
        </p:txBody>
      </p:sp>
      <p:sp>
        <p:nvSpPr>
          <p:cNvPr id="6" name="Slide Number Placeholder 15">
            <a:extLst>
              <a:ext uri="{FF2B5EF4-FFF2-40B4-BE49-F238E27FC236}">
                <a16:creationId xmlns:a16="http://schemas.microsoft.com/office/drawing/2014/main" id="{0C366E13-2E82-3059-0116-69ABCF7AE8E2}"/>
              </a:ext>
            </a:extLst>
          </p:cNvPr>
          <p:cNvSpPr txBox="1">
            <a:spLocks/>
          </p:cNvSpPr>
          <p:nvPr userDrawn="1"/>
        </p:nvSpPr>
        <p:spPr>
          <a:xfrm>
            <a:off x="553200" y="9483816"/>
            <a:ext cx="676248" cy="547688"/>
          </a:xfrm>
          <a:prstGeom prst="rect">
            <a:avLst/>
          </a:prstGeom>
        </p:spPr>
        <p:txBody>
          <a:bodyPr vert="horz" lIns="182880" tIns="91440" rIns="182880" bIns="9144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sz="1200" b="0" i="0" smtClean="0">
                <a:solidFill>
                  <a:schemeClr val="bg2"/>
                </a:solidFill>
                <a:latin typeface="Verdana" panose="020B0604030504040204" pitchFamily="34" charset="0"/>
                <a:ea typeface="Verdana" panose="020B0604030504040204" pitchFamily="34" charset="0"/>
                <a:cs typeface="Verdana" panose="020B0604030504040204" pitchFamily="34" charset="0"/>
              </a:rPr>
              <a:pPr algn="l"/>
              <a:t>‹#›</a:t>
            </a:fld>
            <a:endPar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itle 6">
            <a:extLst>
              <a:ext uri="{FF2B5EF4-FFF2-40B4-BE49-F238E27FC236}">
                <a16:creationId xmlns:a16="http://schemas.microsoft.com/office/drawing/2014/main" id="{B25F7D20-A184-1663-2C73-F27164EBA4F6}"/>
              </a:ext>
            </a:extLst>
          </p:cNvPr>
          <p:cNvSpPr>
            <a:spLocks noGrp="1"/>
          </p:cNvSpPr>
          <p:nvPr>
            <p:ph type="title"/>
          </p:nvPr>
        </p:nvSpPr>
        <p:spPr>
          <a:xfrm>
            <a:off x="553199" y="1926159"/>
            <a:ext cx="17031858" cy="1076378"/>
          </a:xfrm>
          <a:prstGeom prst="rect">
            <a:avLst/>
          </a:prstGeom>
        </p:spPr>
        <p:txBody>
          <a:bodyPr/>
          <a:lstStyle>
            <a:lvl1pPr>
              <a:defRPr sz="560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806672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716555" y="3177349"/>
            <a:ext cx="16868502" cy="5474874"/>
          </a:xfrm>
          <a:prstGeom prst="rect">
            <a:avLst/>
          </a:prstGeom>
        </p:spPr>
        <p:txBody>
          <a:bodyPr/>
          <a:lstStyle>
            <a:lvl1pPr>
              <a:buClr>
                <a:schemeClr val="tx2"/>
              </a:buClr>
              <a:buSzPct val="110000"/>
              <a:defRPr sz="3200" b="0" i="0">
                <a:latin typeface="Verdana" panose="020B0604030504040204" pitchFamily="34" charset="0"/>
                <a:cs typeface="Verdana" panose="020B0604030504040204" pitchFamily="34" charset="0"/>
              </a:defRPr>
            </a:lvl1pPr>
            <a:lvl2pPr marL="1028700" indent="-342900">
              <a:buClr>
                <a:schemeClr val="tx2"/>
              </a:buClr>
              <a:buSzPct val="90000"/>
              <a:buFont typeface="Courier New" panose="02070309020205020404" pitchFamily="49" charset="0"/>
              <a:buChar char="o"/>
              <a:defRPr sz="2800" b="0" i="0">
                <a:latin typeface="Verdana" panose="020B0604030504040204" pitchFamily="34" charset="0"/>
                <a:cs typeface="Verdana" panose="020B0604030504040204" pitchFamily="34" charset="0"/>
              </a:defRPr>
            </a:lvl2pPr>
            <a:lvl3pPr marL="1714500" indent="-342900">
              <a:buClr>
                <a:schemeClr val="tx2"/>
              </a:buClr>
              <a:buSzPct val="90000"/>
              <a:buFont typeface="Courier New" panose="02070309020205020404" pitchFamily="49" charset="0"/>
              <a:buChar char="o"/>
              <a:defRPr sz="2400" b="0" i="0">
                <a:latin typeface="Verdana" panose="020B0604030504040204" pitchFamily="34" charset="0"/>
                <a:cs typeface="Verdana" panose="020B0604030504040204" pitchFamily="34" charset="0"/>
              </a:defRPr>
            </a:lvl3pPr>
            <a:lvl4pPr marL="2400300" indent="-342900">
              <a:buClr>
                <a:schemeClr val="tx2"/>
              </a:buClr>
              <a:buSzPct val="90000"/>
              <a:buFont typeface="Courier New" panose="02070309020205020404" pitchFamily="49" charset="0"/>
              <a:buChar char="o"/>
              <a:defRPr sz="2100" b="0" i="0">
                <a:latin typeface="Verdana" panose="020B0604030504040204" pitchFamily="34" charset="0"/>
                <a:cs typeface="Verdana" panose="020B0604030504040204" pitchFamily="34" charset="0"/>
              </a:defRPr>
            </a:lvl4pPr>
            <a:lvl5pPr marL="3086100" indent="-342900">
              <a:buClr>
                <a:schemeClr val="tx2"/>
              </a:buClr>
              <a:buSzPct val="90000"/>
              <a:buFont typeface="Courier New" panose="02070309020205020404" pitchFamily="49" charset="0"/>
              <a:buChar char="o"/>
              <a:defRPr sz="1800" b="0" i="0">
                <a:latin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7">
            <a:extLst>
              <a:ext uri="{FF2B5EF4-FFF2-40B4-BE49-F238E27FC236}">
                <a16:creationId xmlns:a16="http://schemas.microsoft.com/office/drawing/2014/main" id="{C9FD8AD9-A822-2098-5566-0280BBC2F7B7}"/>
              </a:ext>
            </a:extLst>
          </p:cNvPr>
          <p:cNvSpPr txBox="1">
            <a:spLocks/>
          </p:cNvSpPr>
          <p:nvPr userDrawn="1"/>
        </p:nvSpPr>
        <p:spPr>
          <a:xfrm>
            <a:off x="1182486" y="9483816"/>
            <a:ext cx="5100468" cy="547688"/>
          </a:xfrm>
          <a:prstGeom prst="rect">
            <a:avLst/>
          </a:prstGeom>
        </p:spPr>
        <p:txBody>
          <a:bodyPr vert="horz" lIns="182880" tIns="91440" rIns="182880" bIns="9144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rPr>
              <a:t>©2024 MGMA. All rights reserved.</a:t>
            </a:r>
          </a:p>
        </p:txBody>
      </p:sp>
      <p:sp>
        <p:nvSpPr>
          <p:cNvPr id="9" name="Slide Number Placeholder 15">
            <a:extLst>
              <a:ext uri="{FF2B5EF4-FFF2-40B4-BE49-F238E27FC236}">
                <a16:creationId xmlns:a16="http://schemas.microsoft.com/office/drawing/2014/main" id="{7E3FA6CE-B732-41AC-D410-869DB8FE657B}"/>
              </a:ext>
            </a:extLst>
          </p:cNvPr>
          <p:cNvSpPr txBox="1">
            <a:spLocks/>
          </p:cNvSpPr>
          <p:nvPr userDrawn="1"/>
        </p:nvSpPr>
        <p:spPr>
          <a:xfrm>
            <a:off x="553200" y="9483816"/>
            <a:ext cx="676248" cy="547688"/>
          </a:xfrm>
          <a:prstGeom prst="rect">
            <a:avLst/>
          </a:prstGeom>
        </p:spPr>
        <p:txBody>
          <a:bodyPr vert="horz" lIns="182880" tIns="91440" rIns="182880" bIns="9144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sz="1200" b="0" i="0" smtClean="0">
                <a:solidFill>
                  <a:schemeClr val="bg2"/>
                </a:solidFill>
                <a:latin typeface="Verdana" panose="020B0604030504040204" pitchFamily="34" charset="0"/>
                <a:ea typeface="Verdana" panose="020B0604030504040204" pitchFamily="34" charset="0"/>
                <a:cs typeface="Verdana" panose="020B0604030504040204" pitchFamily="34" charset="0"/>
              </a:rPr>
              <a:pPr algn="l"/>
              <a:t>‹#›</a:t>
            </a:fld>
            <a:endPar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itle 6">
            <a:extLst>
              <a:ext uri="{FF2B5EF4-FFF2-40B4-BE49-F238E27FC236}">
                <a16:creationId xmlns:a16="http://schemas.microsoft.com/office/drawing/2014/main" id="{AC7AAFA5-54C7-E317-CA73-DB3934752E5A}"/>
              </a:ext>
            </a:extLst>
          </p:cNvPr>
          <p:cNvSpPr>
            <a:spLocks noGrp="1"/>
          </p:cNvSpPr>
          <p:nvPr>
            <p:ph type="title"/>
          </p:nvPr>
        </p:nvSpPr>
        <p:spPr>
          <a:xfrm>
            <a:off x="553199" y="1926159"/>
            <a:ext cx="17031858" cy="1076378"/>
          </a:xfrm>
          <a:prstGeom prst="rect">
            <a:avLst/>
          </a:prstGeom>
        </p:spPr>
        <p:txBody>
          <a:bodyPr/>
          <a:lstStyle>
            <a:lvl1pPr>
              <a:defRPr sz="560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21627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Reset Slide - Use this firs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661D45-831A-6F25-272F-3D65A5E47A2F}"/>
              </a:ext>
            </a:extLst>
          </p:cNvPr>
          <p:cNvSpPr>
            <a:spLocks noGrp="1"/>
          </p:cNvSpPr>
          <p:nvPr>
            <p:ph sz="quarter" idx="10"/>
          </p:nvPr>
        </p:nvSpPr>
        <p:spPr>
          <a:xfrm>
            <a:off x="768350" y="3258030"/>
            <a:ext cx="8099024" cy="5378824"/>
          </a:xfrm>
          <a:prstGeom prst="rect">
            <a:avLst/>
          </a:prstGeom>
        </p:spPr>
        <p:txBody>
          <a:bodyPr/>
          <a:lstStyle>
            <a:lvl1pPr>
              <a:buClr>
                <a:schemeClr val="tx2"/>
              </a:buClr>
              <a:buSzPct val="110000"/>
              <a:defRPr sz="3200" b="0" i="0">
                <a:latin typeface="Verdana" panose="020B0604030504040204" pitchFamily="34" charset="0"/>
              </a:defRPr>
            </a:lvl1pPr>
            <a:lvl2pPr marL="1028700" indent="-342900">
              <a:buClr>
                <a:schemeClr val="tx2"/>
              </a:buClr>
              <a:buSzPct val="90000"/>
              <a:buFont typeface="Courier New" panose="02070309020205020404" pitchFamily="49" charset="0"/>
              <a:buChar char="o"/>
              <a:defRPr sz="2800" b="0" i="0">
                <a:latin typeface="Verdana" panose="020B0604030504040204" pitchFamily="34" charset="0"/>
              </a:defRPr>
            </a:lvl2pPr>
            <a:lvl3pPr marL="1714500" indent="-342900">
              <a:buClr>
                <a:schemeClr val="tx2"/>
              </a:buClr>
              <a:buSzPct val="90000"/>
              <a:buFont typeface="Courier New" panose="02070309020205020404" pitchFamily="49" charset="0"/>
              <a:buChar char="o"/>
              <a:defRPr sz="2400" b="0" i="0">
                <a:latin typeface="Verdana" panose="020B0604030504040204" pitchFamily="34" charset="0"/>
              </a:defRPr>
            </a:lvl3pPr>
            <a:lvl4pPr marL="2400300" indent="-342900">
              <a:buClr>
                <a:schemeClr val="tx2"/>
              </a:buClr>
              <a:buSzPct val="90000"/>
              <a:buFont typeface="Courier New" panose="02070309020205020404" pitchFamily="49" charset="0"/>
              <a:buChar char="o"/>
              <a:defRPr sz="2100" b="0" i="0">
                <a:latin typeface="Verdana" panose="020B0604030504040204" pitchFamily="34" charset="0"/>
              </a:defRPr>
            </a:lvl4pPr>
            <a:lvl5pPr marL="3086100" indent="-342900">
              <a:buClr>
                <a:schemeClr val="tx2"/>
              </a:buClr>
              <a:buSzPct val="90000"/>
              <a:buFont typeface="Courier New" panose="02070309020205020404" pitchFamily="49" charset="0"/>
              <a:buChar char="o"/>
              <a:defRPr sz="1800" b="0" i="0">
                <a:latin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52896D24-A38B-D89C-9E60-678B79A4037E}"/>
              </a:ext>
            </a:extLst>
          </p:cNvPr>
          <p:cNvSpPr>
            <a:spLocks noGrp="1"/>
          </p:cNvSpPr>
          <p:nvPr>
            <p:ph sz="quarter" idx="11"/>
          </p:nvPr>
        </p:nvSpPr>
        <p:spPr>
          <a:xfrm>
            <a:off x="9589622" y="3258030"/>
            <a:ext cx="8099024" cy="5378824"/>
          </a:xfrm>
          <a:prstGeom prst="rect">
            <a:avLst/>
          </a:prstGeom>
        </p:spPr>
        <p:txBody>
          <a:bodyPr/>
          <a:lstStyle>
            <a:lvl1pPr>
              <a:buClr>
                <a:schemeClr val="tx2"/>
              </a:buClr>
              <a:buSzPct val="110000"/>
              <a:defRPr sz="3200" b="0" i="0">
                <a:latin typeface="Verdana" panose="020B0604030504040204" pitchFamily="34" charset="0"/>
              </a:defRPr>
            </a:lvl1pPr>
            <a:lvl2pPr marL="1028700" indent="-342900">
              <a:buClr>
                <a:schemeClr val="tx2"/>
              </a:buClr>
              <a:buSzPct val="90000"/>
              <a:buFont typeface="Courier New" panose="02070309020205020404" pitchFamily="49" charset="0"/>
              <a:buChar char="o"/>
              <a:defRPr sz="2800" b="0" i="0">
                <a:latin typeface="Verdana" panose="020B0604030504040204" pitchFamily="34" charset="0"/>
              </a:defRPr>
            </a:lvl2pPr>
            <a:lvl3pPr marL="1714500" indent="-342900">
              <a:buClr>
                <a:schemeClr val="tx2"/>
              </a:buClr>
              <a:buSzPct val="90000"/>
              <a:buFont typeface="Courier New" panose="02070309020205020404" pitchFamily="49" charset="0"/>
              <a:buChar char="o"/>
              <a:defRPr sz="2400" b="0" i="0">
                <a:latin typeface="Verdana" panose="020B0604030504040204" pitchFamily="34" charset="0"/>
              </a:defRPr>
            </a:lvl3pPr>
            <a:lvl4pPr marL="2400300" indent="-342900">
              <a:buClr>
                <a:schemeClr val="tx2"/>
              </a:buClr>
              <a:buSzPct val="90000"/>
              <a:buFont typeface="Courier New" panose="02070309020205020404" pitchFamily="49" charset="0"/>
              <a:buChar char="o"/>
              <a:defRPr sz="2100" b="0" i="0">
                <a:latin typeface="Verdana" panose="020B0604030504040204" pitchFamily="34" charset="0"/>
              </a:defRPr>
            </a:lvl4pPr>
            <a:lvl5pPr marL="3086100" indent="-342900">
              <a:buClr>
                <a:schemeClr val="tx2"/>
              </a:buClr>
              <a:buSzPct val="90000"/>
              <a:buFont typeface="Courier New" panose="02070309020205020404" pitchFamily="49" charset="0"/>
              <a:buChar char="o"/>
              <a:defRPr sz="1800" b="0" i="0">
                <a:latin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7">
            <a:extLst>
              <a:ext uri="{FF2B5EF4-FFF2-40B4-BE49-F238E27FC236}">
                <a16:creationId xmlns:a16="http://schemas.microsoft.com/office/drawing/2014/main" id="{45157413-1010-675A-9284-422214A7ED53}"/>
              </a:ext>
            </a:extLst>
          </p:cNvPr>
          <p:cNvSpPr txBox="1">
            <a:spLocks/>
          </p:cNvSpPr>
          <p:nvPr userDrawn="1"/>
        </p:nvSpPr>
        <p:spPr>
          <a:xfrm>
            <a:off x="1182486" y="9483816"/>
            <a:ext cx="5100468" cy="547688"/>
          </a:xfrm>
          <a:prstGeom prst="rect">
            <a:avLst/>
          </a:prstGeom>
        </p:spPr>
        <p:txBody>
          <a:bodyPr vert="horz" lIns="182880" tIns="91440" rIns="182880" bIns="91440" rtlCol="0" anchor="ctr"/>
          <a:lstStyle>
            <a:defPPr>
              <a:defRPr lang="en-US"/>
            </a:defPPr>
            <a:lvl1pPr marL="0" marR="0" indent="0" algn="l" defTabSz="685800" rtl="0" eaLnBrk="1" fontAlgn="auto" latinLnBrk="0" hangingPunct="1">
              <a:lnSpc>
                <a:spcPct val="100000"/>
              </a:lnSpc>
              <a:spcBef>
                <a:spcPts val="0"/>
              </a:spcBef>
              <a:spcAft>
                <a:spcPts val="0"/>
              </a:spcAft>
              <a:buClrTx/>
              <a:buSzTx/>
              <a:buFontTx/>
              <a:buNone/>
              <a:tabLst/>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rPr>
              <a:t>©2024 MGMA. All rights reserved.</a:t>
            </a:r>
          </a:p>
        </p:txBody>
      </p:sp>
      <p:sp>
        <p:nvSpPr>
          <p:cNvPr id="10" name="Slide Number Placeholder 15">
            <a:extLst>
              <a:ext uri="{FF2B5EF4-FFF2-40B4-BE49-F238E27FC236}">
                <a16:creationId xmlns:a16="http://schemas.microsoft.com/office/drawing/2014/main" id="{A371F0F8-B81A-79B7-37F5-9BCC1B546FC7}"/>
              </a:ext>
            </a:extLst>
          </p:cNvPr>
          <p:cNvSpPr txBox="1">
            <a:spLocks/>
          </p:cNvSpPr>
          <p:nvPr userDrawn="1"/>
        </p:nvSpPr>
        <p:spPr>
          <a:xfrm>
            <a:off x="553200" y="9483816"/>
            <a:ext cx="676248" cy="547688"/>
          </a:xfrm>
          <a:prstGeom prst="rect">
            <a:avLst/>
          </a:prstGeom>
        </p:spPr>
        <p:txBody>
          <a:bodyPr vert="horz" lIns="182880" tIns="91440" rIns="182880" bIns="91440" rtlCol="0" anchor="ctr"/>
          <a:lstStyle>
            <a:defPPr>
              <a:defRPr lang="en-US"/>
            </a:defPPr>
            <a:lvl1pPr marL="0" algn="ctr" defTabSz="685800" rtl="0" eaLnBrk="1" latinLnBrk="0" hangingPunct="1">
              <a:defRPr sz="600" kern="1200">
                <a:solidFill>
                  <a:schemeClr val="tx2">
                    <a:lumMod val="60000"/>
                    <a:lumOff val="40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7846A9F-D5C5-0F4A-B5A1-0DEEE6F9761B}" type="slidenum">
              <a:rPr lang="en-US" sz="1200" b="0" i="0" smtClean="0">
                <a:solidFill>
                  <a:schemeClr val="bg2"/>
                </a:solidFill>
                <a:latin typeface="Verdana" panose="020B0604030504040204" pitchFamily="34" charset="0"/>
                <a:ea typeface="Verdana" panose="020B0604030504040204" pitchFamily="34" charset="0"/>
                <a:cs typeface="Verdana" panose="020B0604030504040204" pitchFamily="34" charset="0"/>
              </a:rPr>
              <a:pPr algn="l"/>
              <a:t>‹#›</a:t>
            </a:fld>
            <a:endParaRPr lang="en-US" sz="1200" b="0" i="0"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6">
            <a:extLst>
              <a:ext uri="{FF2B5EF4-FFF2-40B4-BE49-F238E27FC236}">
                <a16:creationId xmlns:a16="http://schemas.microsoft.com/office/drawing/2014/main" id="{5C9D52D2-8CEC-AEB1-EFDD-E311662E406C}"/>
              </a:ext>
            </a:extLst>
          </p:cNvPr>
          <p:cNvSpPr>
            <a:spLocks noGrp="1"/>
          </p:cNvSpPr>
          <p:nvPr>
            <p:ph type="title"/>
          </p:nvPr>
        </p:nvSpPr>
        <p:spPr>
          <a:xfrm>
            <a:off x="553199" y="1926159"/>
            <a:ext cx="17031858" cy="1076378"/>
          </a:xfrm>
          <a:prstGeom prst="rect">
            <a:avLst/>
          </a:prstGeom>
        </p:spPr>
        <p:txBody>
          <a:bodyPr/>
          <a:lstStyle>
            <a:lvl1pPr>
              <a:defRPr sz="5600" b="0" i="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276502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en and white background with text&#10;&#10;Description automatically generated">
            <a:extLst>
              <a:ext uri="{FF2B5EF4-FFF2-40B4-BE49-F238E27FC236}">
                <a16:creationId xmlns:a16="http://schemas.microsoft.com/office/drawing/2014/main" id="{1B477EC6-1798-134F-762C-8DD54037618B}"/>
              </a:ext>
            </a:extLst>
          </p:cNvPr>
          <p:cNvPicPr>
            <a:picLocks noChangeAspect="1"/>
          </p:cNvPicPr>
          <p:nvPr userDrawn="1"/>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6616756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18" Type="http://schemas.openxmlformats.org/officeDocument/2006/relationships/image" Target="../media/image61.svg"/><Relationship Id="rId26" Type="http://schemas.openxmlformats.org/officeDocument/2006/relationships/image" Target="../media/image69.sv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svg"/><Relationship Id="rId17" Type="http://schemas.openxmlformats.org/officeDocument/2006/relationships/image" Target="../media/image60.png"/><Relationship Id="rId25" Type="http://schemas.openxmlformats.org/officeDocument/2006/relationships/image" Target="../media/image68.png"/><Relationship Id="rId2" Type="http://schemas.openxmlformats.org/officeDocument/2006/relationships/notesSlide" Target="../notesSlides/notesSlide9.xml"/><Relationship Id="rId16" Type="http://schemas.openxmlformats.org/officeDocument/2006/relationships/image" Target="../media/image59.svg"/><Relationship Id="rId20" Type="http://schemas.openxmlformats.org/officeDocument/2006/relationships/image" Target="../media/image63.svg"/><Relationship Id="rId29"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24" Type="http://schemas.openxmlformats.org/officeDocument/2006/relationships/image" Target="../media/image67.sv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28" Type="http://schemas.openxmlformats.org/officeDocument/2006/relationships/image" Target="../media/image71.png"/><Relationship Id="rId10" Type="http://schemas.openxmlformats.org/officeDocument/2006/relationships/image" Target="../media/image53.svg"/><Relationship Id="rId19" Type="http://schemas.openxmlformats.org/officeDocument/2006/relationships/image" Target="../media/image62.png"/><Relationship Id="rId31" Type="http://schemas.openxmlformats.org/officeDocument/2006/relationships/image" Target="../media/image74.svg"/><Relationship Id="rId4" Type="http://schemas.openxmlformats.org/officeDocument/2006/relationships/image" Target="../media/image47.svg"/><Relationship Id="rId9" Type="http://schemas.openxmlformats.org/officeDocument/2006/relationships/image" Target="../media/image52.png"/><Relationship Id="rId14" Type="http://schemas.openxmlformats.org/officeDocument/2006/relationships/image" Target="../media/image57.svg"/><Relationship Id="rId22" Type="http://schemas.openxmlformats.org/officeDocument/2006/relationships/image" Target="../media/image65.svg"/><Relationship Id="rId27" Type="http://schemas.openxmlformats.org/officeDocument/2006/relationships/image" Target="../media/image70.png"/><Relationship Id="rId30"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81.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4.xml"/><Relationship Id="rId11" Type="http://schemas.openxmlformats.org/officeDocument/2006/relationships/image" Target="../media/image80.png"/><Relationship Id="rId5" Type="http://schemas.openxmlformats.org/officeDocument/2006/relationships/diagramQuickStyle" Target="../diagrams/quickStyle4.xml"/><Relationship Id="rId10" Type="http://schemas.openxmlformats.org/officeDocument/2006/relationships/image" Target="../media/image79.png"/><Relationship Id="rId4" Type="http://schemas.openxmlformats.org/officeDocument/2006/relationships/diagramLayout" Target="../diagrams/layout4.xml"/><Relationship Id="rId9" Type="http://schemas.openxmlformats.org/officeDocument/2006/relationships/image" Target="../media/image78.sv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86.png"/><Relationship Id="rId17" Type="http://schemas.openxmlformats.org/officeDocument/2006/relationships/image" Target="../media/image91.svg"/><Relationship Id="rId2" Type="http://schemas.openxmlformats.org/officeDocument/2006/relationships/notesSlide" Target="../notesSlides/notesSlide14.xml"/><Relationship Id="rId16"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diagramColors" Target="../diagrams/colors6.xml"/><Relationship Id="rId11" Type="http://schemas.openxmlformats.org/officeDocument/2006/relationships/image" Target="../media/image85.svg"/><Relationship Id="rId5" Type="http://schemas.openxmlformats.org/officeDocument/2006/relationships/diagramQuickStyle" Target="../diagrams/quickStyle6.xml"/><Relationship Id="rId15" Type="http://schemas.openxmlformats.org/officeDocument/2006/relationships/image" Target="../media/image89.svg"/><Relationship Id="rId10" Type="http://schemas.openxmlformats.org/officeDocument/2006/relationships/image" Target="../media/image84.png"/><Relationship Id="rId4" Type="http://schemas.openxmlformats.org/officeDocument/2006/relationships/diagramLayout" Target="../diagrams/layout6.xml"/><Relationship Id="rId9" Type="http://schemas.openxmlformats.org/officeDocument/2006/relationships/image" Target="../media/image83.svg"/><Relationship Id="rId14" Type="http://schemas.openxmlformats.org/officeDocument/2006/relationships/image" Target="../media/image88.png"/></Relationships>
</file>

<file path=ppt/slides/_rels/slide1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7.xml"/><Relationship Id="rId11" Type="http://schemas.openxmlformats.org/officeDocument/2006/relationships/image" Target="../media/image95.svg"/><Relationship Id="rId5" Type="http://schemas.openxmlformats.org/officeDocument/2006/relationships/diagramQuickStyle" Target="../diagrams/quickStyle7.xml"/><Relationship Id="rId10" Type="http://schemas.openxmlformats.org/officeDocument/2006/relationships/image" Target="../media/image94.png"/><Relationship Id="rId4" Type="http://schemas.openxmlformats.org/officeDocument/2006/relationships/diagramLayout" Target="../diagrams/layout7.xml"/><Relationship Id="rId9" Type="http://schemas.openxmlformats.org/officeDocument/2006/relationships/image" Target="../media/image93.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10.svg"/></Relationships>
</file>

<file path=ppt/slides/_rels/slide2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13.png"/><Relationship Id="rId4" Type="http://schemas.openxmlformats.org/officeDocument/2006/relationships/image" Target="../media/image112.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openxmlformats.org/officeDocument/2006/relationships/image" Target="../media/image18.png"/><Relationship Id="rId5" Type="http://schemas.openxmlformats.org/officeDocument/2006/relationships/diagramQuickStyle" Target="../diagrams/quickStyle2.xml"/><Relationship Id="rId10" Type="http://schemas.openxmlformats.org/officeDocument/2006/relationships/image" Target="../media/image17.png"/><Relationship Id="rId4" Type="http://schemas.openxmlformats.org/officeDocument/2006/relationships/diagramLayout" Target="../diagrams/layout2.xml"/><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6.svg"/><Relationship Id="rId4" Type="http://schemas.openxmlformats.org/officeDocument/2006/relationships/diagramLayout" Target="../diagrams/layout3.xm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414469-0072-FCFE-73FA-539CFF36FC1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Rectangle 1">
            <a:extLst>
              <a:ext uri="{FF2B5EF4-FFF2-40B4-BE49-F238E27FC236}">
                <a16:creationId xmlns:a16="http://schemas.microsoft.com/office/drawing/2014/main" id="{960D98C5-19E4-4090-F0A9-5045BF7D4DC1}"/>
              </a:ext>
            </a:extLst>
          </p:cNvPr>
          <p:cNvSpPr/>
          <p:nvPr/>
        </p:nvSpPr>
        <p:spPr>
          <a:xfrm>
            <a:off x="0" y="8648700"/>
            <a:ext cx="18255916" cy="1638300"/>
          </a:xfrm>
          <a:prstGeom prst="rect">
            <a:avLst/>
          </a:prstGeom>
          <a:solidFill>
            <a:schemeClr val="tx2">
              <a:lumMod val="75000"/>
            </a:schemeClr>
          </a:solidFill>
          <a:ln>
            <a:solidFill>
              <a:schemeClr val="accent1">
                <a:lumMod val="50000"/>
              </a:schemeClr>
            </a:solidFill>
          </a:ln>
        </p:spPr>
        <p:style>
          <a:lnRef idx="2">
            <a:schemeClr val="accent3"/>
          </a:lnRef>
          <a:fillRef idx="1">
            <a:schemeClr val="lt1"/>
          </a:fillRef>
          <a:effectRef idx="0">
            <a:schemeClr val="accent3"/>
          </a:effectRef>
          <a:fontRef idx="minor">
            <a:schemeClr val="dk1"/>
          </a:fontRef>
        </p:style>
        <p:txBody>
          <a:bodyPr rtlCol="0" anchor="ctr"/>
          <a:lstStyle/>
          <a:p>
            <a:endParaRPr lang="en-US" dirty="0"/>
          </a:p>
        </p:txBody>
      </p:sp>
      <p:sp>
        <p:nvSpPr>
          <p:cNvPr id="5" name="Oval 4">
            <a:extLst>
              <a:ext uri="{FF2B5EF4-FFF2-40B4-BE49-F238E27FC236}">
                <a16:creationId xmlns:a16="http://schemas.microsoft.com/office/drawing/2014/main" id="{14114676-39FB-E236-31AB-E4C61C8968D8}"/>
              </a:ext>
            </a:extLst>
          </p:cNvPr>
          <p:cNvSpPr/>
          <p:nvPr/>
        </p:nvSpPr>
        <p:spPr>
          <a:xfrm>
            <a:off x="533400" y="6591300"/>
            <a:ext cx="8458200" cy="3200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mj-lt"/>
              </a:rPr>
              <a:t>Human Resources Clinical Operations Session </a:t>
            </a:r>
          </a:p>
        </p:txBody>
      </p:sp>
    </p:spTree>
    <p:extLst>
      <p:ext uri="{BB962C8B-B14F-4D97-AF65-F5344CB8AC3E}">
        <p14:creationId xmlns:p14="http://schemas.microsoft.com/office/powerpoint/2010/main" val="1430888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852307FF-6E6A-2603-D8CF-B9DFB647BD63}"/>
              </a:ext>
            </a:extLst>
          </p:cNvPr>
          <p:cNvSpPr/>
          <p:nvPr/>
        </p:nvSpPr>
        <p:spPr>
          <a:xfrm>
            <a:off x="6660127" y="351504"/>
            <a:ext cx="10744200" cy="6096000"/>
          </a:xfrm>
          <a:prstGeom prst="cloudCallout">
            <a:avLst>
              <a:gd name="adj1" fmla="val -65994"/>
              <a:gd name="adj2" fmla="val 3975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descr="Confused person with solid fill">
            <a:extLst>
              <a:ext uri="{FF2B5EF4-FFF2-40B4-BE49-F238E27FC236}">
                <a16:creationId xmlns:a16="http://schemas.microsoft.com/office/drawing/2014/main" id="{6C552082-A288-5C6E-2729-2D12FE3DCD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4627" y="4762500"/>
            <a:ext cx="5257800" cy="5257800"/>
          </a:xfrm>
          <a:prstGeom prst="rect">
            <a:avLst/>
          </a:prstGeom>
        </p:spPr>
      </p:pic>
      <p:sp>
        <p:nvSpPr>
          <p:cNvPr id="5" name="Rectangle: Rounded Corners 4">
            <a:extLst>
              <a:ext uri="{FF2B5EF4-FFF2-40B4-BE49-F238E27FC236}">
                <a16:creationId xmlns:a16="http://schemas.microsoft.com/office/drawing/2014/main" id="{EE6673C4-D82E-451B-5D3D-F56C1141D0C6}"/>
              </a:ext>
            </a:extLst>
          </p:cNvPr>
          <p:cNvSpPr/>
          <p:nvPr/>
        </p:nvSpPr>
        <p:spPr>
          <a:xfrm>
            <a:off x="304800" y="266700"/>
            <a:ext cx="5410200" cy="17526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solidFill>
                  <a:srgbClr val="92D050"/>
                </a:solidFill>
              </a:rPr>
              <a:t>What do I do now? </a:t>
            </a:r>
          </a:p>
        </p:txBody>
      </p:sp>
      <p:sp>
        <p:nvSpPr>
          <p:cNvPr id="6" name="Flowchart: Connector 5">
            <a:extLst>
              <a:ext uri="{FF2B5EF4-FFF2-40B4-BE49-F238E27FC236}">
                <a16:creationId xmlns:a16="http://schemas.microsoft.com/office/drawing/2014/main" id="{3F9F413E-8A17-0B6E-2A93-DA337503CAB5}"/>
              </a:ext>
            </a:extLst>
          </p:cNvPr>
          <p:cNvSpPr/>
          <p:nvPr/>
        </p:nvSpPr>
        <p:spPr>
          <a:xfrm>
            <a:off x="8229600" y="1333500"/>
            <a:ext cx="2667000" cy="2286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Run away? </a:t>
            </a:r>
          </a:p>
        </p:txBody>
      </p:sp>
      <p:sp>
        <p:nvSpPr>
          <p:cNvPr id="7" name="Flowchart: Connector 6">
            <a:extLst>
              <a:ext uri="{FF2B5EF4-FFF2-40B4-BE49-F238E27FC236}">
                <a16:creationId xmlns:a16="http://schemas.microsoft.com/office/drawing/2014/main" id="{6B4237D9-A84D-7018-DDA8-05C5EDDFAEB9}"/>
              </a:ext>
            </a:extLst>
          </p:cNvPr>
          <p:cNvSpPr/>
          <p:nvPr/>
        </p:nvSpPr>
        <p:spPr>
          <a:xfrm>
            <a:off x="11277600" y="740492"/>
            <a:ext cx="2667000" cy="2286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Fire everyone? </a:t>
            </a:r>
          </a:p>
        </p:txBody>
      </p:sp>
      <p:sp>
        <p:nvSpPr>
          <p:cNvPr id="8" name="Flowchart: Connector 7">
            <a:extLst>
              <a:ext uri="{FF2B5EF4-FFF2-40B4-BE49-F238E27FC236}">
                <a16:creationId xmlns:a16="http://schemas.microsoft.com/office/drawing/2014/main" id="{2CDC9698-7226-ED4B-BD43-93AE15AE7E09}"/>
              </a:ext>
            </a:extLst>
          </p:cNvPr>
          <p:cNvSpPr/>
          <p:nvPr/>
        </p:nvSpPr>
        <p:spPr>
          <a:xfrm>
            <a:off x="13689576" y="2300748"/>
            <a:ext cx="2667000" cy="22860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Throw money at these problems? </a:t>
            </a:r>
          </a:p>
        </p:txBody>
      </p:sp>
      <p:sp>
        <p:nvSpPr>
          <p:cNvPr id="9" name="&quot;Not Allowed&quot; Symbol 8">
            <a:extLst>
              <a:ext uri="{FF2B5EF4-FFF2-40B4-BE49-F238E27FC236}">
                <a16:creationId xmlns:a16="http://schemas.microsoft.com/office/drawing/2014/main" id="{ED5DD291-63BA-9003-3427-4F6CDFDE0217}"/>
              </a:ext>
            </a:extLst>
          </p:cNvPr>
          <p:cNvSpPr/>
          <p:nvPr/>
        </p:nvSpPr>
        <p:spPr>
          <a:xfrm>
            <a:off x="13880076" y="2376948"/>
            <a:ext cx="2286000" cy="2133600"/>
          </a:xfrm>
          <a:prstGeom prst="noSmoking">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Connector 9">
            <a:extLst>
              <a:ext uri="{FF2B5EF4-FFF2-40B4-BE49-F238E27FC236}">
                <a16:creationId xmlns:a16="http://schemas.microsoft.com/office/drawing/2014/main" id="{CA177C2A-F4FB-035F-017B-7D29AA60D25C}"/>
              </a:ext>
            </a:extLst>
          </p:cNvPr>
          <p:cNvSpPr/>
          <p:nvPr/>
        </p:nvSpPr>
        <p:spPr>
          <a:xfrm>
            <a:off x="10287000" y="3443748"/>
            <a:ext cx="2590800" cy="236220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Ignore &amp; hope things get better? </a:t>
            </a:r>
          </a:p>
        </p:txBody>
      </p:sp>
      <p:pic>
        <p:nvPicPr>
          <p:cNvPr id="12" name="Graphic 11" descr="Warning outline">
            <a:extLst>
              <a:ext uri="{FF2B5EF4-FFF2-40B4-BE49-F238E27FC236}">
                <a16:creationId xmlns:a16="http://schemas.microsoft.com/office/drawing/2014/main" id="{FDCCDEC4-D789-732A-698B-684CD430DA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40169">
            <a:off x="3755618" y="1935419"/>
            <a:ext cx="2182146" cy="2182146"/>
          </a:xfrm>
          <a:prstGeom prst="rect">
            <a:avLst/>
          </a:prstGeom>
        </p:spPr>
      </p:pic>
      <p:pic>
        <p:nvPicPr>
          <p:cNvPr id="14" name="Graphic 13" descr="Angry face with solid fill with solid fill">
            <a:extLst>
              <a:ext uri="{FF2B5EF4-FFF2-40B4-BE49-F238E27FC236}">
                <a16:creationId xmlns:a16="http://schemas.microsoft.com/office/drawing/2014/main" id="{D45CD19E-3D8D-FD1B-F426-463B2FCBC0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3110" y="8116530"/>
            <a:ext cx="1547351" cy="1547351"/>
          </a:xfrm>
          <a:prstGeom prst="rect">
            <a:avLst/>
          </a:prstGeom>
        </p:spPr>
      </p:pic>
      <p:pic>
        <p:nvPicPr>
          <p:cNvPr id="16" name="Graphic 15" descr="Angry face outline with solid fill">
            <a:extLst>
              <a:ext uri="{FF2B5EF4-FFF2-40B4-BE49-F238E27FC236}">
                <a16:creationId xmlns:a16="http://schemas.microsoft.com/office/drawing/2014/main" id="{D421B919-6E6E-86A7-D6CC-97BA9D6104E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30729" y="5805948"/>
            <a:ext cx="1970137" cy="1970137"/>
          </a:xfrm>
          <a:prstGeom prst="rect">
            <a:avLst/>
          </a:prstGeom>
        </p:spPr>
      </p:pic>
      <p:pic>
        <p:nvPicPr>
          <p:cNvPr id="18" name="Graphic 17" descr="Angry face outline outline">
            <a:extLst>
              <a:ext uri="{FF2B5EF4-FFF2-40B4-BE49-F238E27FC236}">
                <a16:creationId xmlns:a16="http://schemas.microsoft.com/office/drawing/2014/main" id="{6966C586-7F6B-C27E-4F3D-C87A491FEF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110087" y="7535811"/>
            <a:ext cx="1721874" cy="1721874"/>
          </a:xfrm>
          <a:prstGeom prst="rect">
            <a:avLst/>
          </a:prstGeom>
        </p:spPr>
      </p:pic>
      <p:pic>
        <p:nvPicPr>
          <p:cNvPr id="20" name="Graphic 19" descr="Ambulance with solid fill">
            <a:extLst>
              <a:ext uri="{FF2B5EF4-FFF2-40B4-BE49-F238E27FC236}">
                <a16:creationId xmlns:a16="http://schemas.microsoft.com/office/drawing/2014/main" id="{E8F7C550-61D4-1B93-CE4A-1E1A25A53B9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964994" y="6934200"/>
            <a:ext cx="914400" cy="914400"/>
          </a:xfrm>
          <a:prstGeom prst="rect">
            <a:avLst/>
          </a:prstGeom>
        </p:spPr>
      </p:pic>
      <p:pic>
        <p:nvPicPr>
          <p:cNvPr id="22" name="Graphic 21" descr="Ambulance outline">
            <a:extLst>
              <a:ext uri="{FF2B5EF4-FFF2-40B4-BE49-F238E27FC236}">
                <a16:creationId xmlns:a16="http://schemas.microsoft.com/office/drawing/2014/main" id="{9DBEA256-E395-BC82-69A4-550A7D91AAE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1389" y="5306347"/>
            <a:ext cx="914400" cy="914400"/>
          </a:xfrm>
          <a:prstGeom prst="rect">
            <a:avLst/>
          </a:prstGeom>
        </p:spPr>
      </p:pic>
      <p:pic>
        <p:nvPicPr>
          <p:cNvPr id="24" name="Graphic 23" descr="Bio-hazard outline">
            <a:extLst>
              <a:ext uri="{FF2B5EF4-FFF2-40B4-BE49-F238E27FC236}">
                <a16:creationId xmlns:a16="http://schemas.microsoft.com/office/drawing/2014/main" id="{876B27E5-60D0-FE9B-2BFD-A4DC03B8627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14632" y="8025580"/>
            <a:ext cx="1638301" cy="1638301"/>
          </a:xfrm>
          <a:prstGeom prst="rect">
            <a:avLst/>
          </a:prstGeom>
        </p:spPr>
      </p:pic>
      <p:pic>
        <p:nvPicPr>
          <p:cNvPr id="26" name="Graphic 25" descr="Comet with solid fill">
            <a:extLst>
              <a:ext uri="{FF2B5EF4-FFF2-40B4-BE49-F238E27FC236}">
                <a16:creationId xmlns:a16="http://schemas.microsoft.com/office/drawing/2014/main" id="{C0C106B4-FD50-A0C6-59FF-16688C6570B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812414" y="4208206"/>
            <a:ext cx="914400" cy="914400"/>
          </a:xfrm>
          <a:prstGeom prst="rect">
            <a:avLst/>
          </a:prstGeom>
        </p:spPr>
      </p:pic>
      <p:pic>
        <p:nvPicPr>
          <p:cNvPr id="28" name="Graphic 27" descr="Downstairs with solid fill">
            <a:extLst>
              <a:ext uri="{FF2B5EF4-FFF2-40B4-BE49-F238E27FC236}">
                <a16:creationId xmlns:a16="http://schemas.microsoft.com/office/drawing/2014/main" id="{385AA037-CBC6-E5B3-CB41-3418ECC015D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5429273" y="6592796"/>
            <a:ext cx="2235611" cy="2235611"/>
          </a:xfrm>
          <a:prstGeom prst="rect">
            <a:avLst/>
          </a:prstGeom>
        </p:spPr>
      </p:pic>
      <p:pic>
        <p:nvPicPr>
          <p:cNvPr id="30" name="Graphic 29" descr="Explosion outline">
            <a:extLst>
              <a:ext uri="{FF2B5EF4-FFF2-40B4-BE49-F238E27FC236}">
                <a16:creationId xmlns:a16="http://schemas.microsoft.com/office/drawing/2014/main" id="{883B5F2F-428E-F03C-83E7-DD6162970C7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79942" y="8088875"/>
            <a:ext cx="1970137" cy="1970137"/>
          </a:xfrm>
          <a:prstGeom prst="rect">
            <a:avLst/>
          </a:prstGeom>
        </p:spPr>
      </p:pic>
      <p:pic>
        <p:nvPicPr>
          <p:cNvPr id="32" name="Graphic 31" descr="Germ with solid fill">
            <a:extLst>
              <a:ext uri="{FF2B5EF4-FFF2-40B4-BE49-F238E27FC236}">
                <a16:creationId xmlns:a16="http://schemas.microsoft.com/office/drawing/2014/main" id="{3D58E813-E870-49CC-B089-C4D27E730B7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29241" y="2263878"/>
            <a:ext cx="2182146" cy="2182146"/>
          </a:xfrm>
          <a:prstGeom prst="rect">
            <a:avLst/>
          </a:prstGeom>
        </p:spPr>
      </p:pic>
      <p:pic>
        <p:nvPicPr>
          <p:cNvPr id="33" name="Picture 32">
            <a:extLst>
              <a:ext uri="{FF2B5EF4-FFF2-40B4-BE49-F238E27FC236}">
                <a16:creationId xmlns:a16="http://schemas.microsoft.com/office/drawing/2014/main" id="{931F1EC7-2780-C847-2F4B-B8F14436A70F}"/>
              </a:ext>
            </a:extLst>
          </p:cNvPr>
          <p:cNvPicPr>
            <a:picLocks noChangeAspect="1"/>
          </p:cNvPicPr>
          <p:nvPr/>
        </p:nvPicPr>
        <p:blipFill>
          <a:blip r:embed="rId27"/>
          <a:stretch>
            <a:fillRect/>
          </a:stretch>
        </p:blipFill>
        <p:spPr>
          <a:xfrm>
            <a:off x="17001205" y="175137"/>
            <a:ext cx="914479" cy="914479"/>
          </a:xfrm>
          <a:prstGeom prst="rect">
            <a:avLst/>
          </a:prstGeom>
        </p:spPr>
      </p:pic>
      <p:pic>
        <p:nvPicPr>
          <p:cNvPr id="34" name="Picture 33">
            <a:extLst>
              <a:ext uri="{FF2B5EF4-FFF2-40B4-BE49-F238E27FC236}">
                <a16:creationId xmlns:a16="http://schemas.microsoft.com/office/drawing/2014/main" id="{BA45F17C-19A1-D91B-E3A3-0842F1DE1A90}"/>
              </a:ext>
            </a:extLst>
          </p:cNvPr>
          <p:cNvPicPr>
            <a:picLocks noChangeAspect="1"/>
          </p:cNvPicPr>
          <p:nvPr/>
        </p:nvPicPr>
        <p:blipFill>
          <a:blip r:embed="rId27"/>
          <a:stretch>
            <a:fillRect/>
          </a:stretch>
        </p:blipFill>
        <p:spPr>
          <a:xfrm>
            <a:off x="11446554" y="9105821"/>
            <a:ext cx="914479" cy="914479"/>
          </a:xfrm>
          <a:prstGeom prst="rect">
            <a:avLst/>
          </a:prstGeom>
        </p:spPr>
      </p:pic>
      <p:sp>
        <p:nvSpPr>
          <p:cNvPr id="35" name="Rectangle: Rounded Corners 34">
            <a:extLst>
              <a:ext uri="{FF2B5EF4-FFF2-40B4-BE49-F238E27FC236}">
                <a16:creationId xmlns:a16="http://schemas.microsoft.com/office/drawing/2014/main" id="{F34C1E9C-5B2E-6763-0E2A-9C3008857AF5}"/>
              </a:ext>
            </a:extLst>
          </p:cNvPr>
          <p:cNvSpPr/>
          <p:nvPr/>
        </p:nvSpPr>
        <p:spPr>
          <a:xfrm>
            <a:off x="2919228" y="6090777"/>
            <a:ext cx="914400" cy="71345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75000"/>
                  </a:schemeClr>
                </a:solidFill>
              </a:rPr>
              <a:t>YOU</a:t>
            </a:r>
          </a:p>
        </p:txBody>
      </p:sp>
      <p:sp>
        <p:nvSpPr>
          <p:cNvPr id="36" name="Rectangle: Rounded Corners 35">
            <a:extLst>
              <a:ext uri="{FF2B5EF4-FFF2-40B4-BE49-F238E27FC236}">
                <a16:creationId xmlns:a16="http://schemas.microsoft.com/office/drawing/2014/main" id="{53993939-2EA5-A198-711A-18804E03AF0E}"/>
              </a:ext>
            </a:extLst>
          </p:cNvPr>
          <p:cNvSpPr/>
          <p:nvPr/>
        </p:nvSpPr>
        <p:spPr>
          <a:xfrm>
            <a:off x="296435" y="0"/>
            <a:ext cx="17858759" cy="101118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Woman with solid fill">
            <a:extLst>
              <a:ext uri="{FF2B5EF4-FFF2-40B4-BE49-F238E27FC236}">
                <a16:creationId xmlns:a16="http://schemas.microsoft.com/office/drawing/2014/main" id="{326224AA-CC45-2B49-B78F-AF90723F877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28469" y="4439267"/>
            <a:ext cx="5847733" cy="5847733"/>
          </a:xfrm>
          <a:prstGeom prst="rect">
            <a:avLst/>
          </a:prstGeom>
        </p:spPr>
      </p:pic>
      <p:sp>
        <p:nvSpPr>
          <p:cNvPr id="39" name="Thought Bubble: Cloud 38">
            <a:extLst>
              <a:ext uri="{FF2B5EF4-FFF2-40B4-BE49-F238E27FC236}">
                <a16:creationId xmlns:a16="http://schemas.microsoft.com/office/drawing/2014/main" id="{27978914-9964-E6D4-6DF0-2129094415AF}"/>
              </a:ext>
            </a:extLst>
          </p:cNvPr>
          <p:cNvSpPr/>
          <p:nvPr/>
        </p:nvSpPr>
        <p:spPr>
          <a:xfrm>
            <a:off x="7434828" y="998758"/>
            <a:ext cx="9093813" cy="5143775"/>
          </a:xfrm>
          <a:prstGeom prst="cloudCallout">
            <a:avLst>
              <a:gd name="adj1" fmla="val -63979"/>
              <a:gd name="adj2" fmla="val 4949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Revert to your </a:t>
            </a:r>
            <a:r>
              <a:rPr lang="en-US" sz="13800" b="1" dirty="0"/>
              <a:t>ABC</a:t>
            </a:r>
            <a:r>
              <a:rPr lang="en-US" sz="7200" b="1" dirty="0"/>
              <a:t>’s……. </a:t>
            </a:r>
          </a:p>
        </p:txBody>
      </p:sp>
      <p:pic>
        <p:nvPicPr>
          <p:cNvPr id="41" name="Graphic 40" descr="Windy outline">
            <a:extLst>
              <a:ext uri="{FF2B5EF4-FFF2-40B4-BE49-F238E27FC236}">
                <a16:creationId xmlns:a16="http://schemas.microsoft.com/office/drawing/2014/main" id="{3539F1C1-5A48-ED51-5BA3-2F0DE3FE612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4320624" y="4727816"/>
            <a:ext cx="914400" cy="914400"/>
          </a:xfrm>
          <a:prstGeom prst="rect">
            <a:avLst/>
          </a:prstGeom>
        </p:spPr>
      </p:pic>
    </p:spTree>
    <p:extLst>
      <p:ext uri="{BB962C8B-B14F-4D97-AF65-F5344CB8AC3E}">
        <p14:creationId xmlns:p14="http://schemas.microsoft.com/office/powerpoint/2010/main" val="148834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p:cTn id="38" dur="1000" fill="hold"/>
                                        <p:tgtEl>
                                          <p:spTgt spid="36"/>
                                        </p:tgtEl>
                                        <p:attrNameLst>
                                          <p:attrName>ppt_w</p:attrName>
                                        </p:attrNameLst>
                                      </p:cBhvr>
                                      <p:tavLst>
                                        <p:tav tm="0">
                                          <p:val>
                                            <p:fltVal val="0"/>
                                          </p:val>
                                        </p:tav>
                                        <p:tav tm="100000">
                                          <p:val>
                                            <p:strVal val="#ppt_w"/>
                                          </p:val>
                                        </p:tav>
                                      </p:tavLst>
                                    </p:anim>
                                    <p:anim calcmode="lin" valueType="num">
                                      <p:cBhvr>
                                        <p:cTn id="39" dur="1000" fill="hold"/>
                                        <p:tgtEl>
                                          <p:spTgt spid="36"/>
                                        </p:tgtEl>
                                        <p:attrNameLst>
                                          <p:attrName>ppt_h</p:attrName>
                                        </p:attrNameLst>
                                      </p:cBhvr>
                                      <p:tavLst>
                                        <p:tav tm="0">
                                          <p:val>
                                            <p:fltVal val="0"/>
                                          </p:val>
                                        </p:tav>
                                        <p:tav tm="100000">
                                          <p:val>
                                            <p:strVal val="#ppt_h"/>
                                          </p:val>
                                        </p:tav>
                                      </p:tavLst>
                                    </p:anim>
                                    <p:anim calcmode="lin" valueType="num">
                                      <p:cBhvr>
                                        <p:cTn id="40" dur="1000" fill="hold"/>
                                        <p:tgtEl>
                                          <p:spTgt spid="36"/>
                                        </p:tgtEl>
                                        <p:attrNameLst>
                                          <p:attrName>style.rotation</p:attrName>
                                        </p:attrNameLst>
                                      </p:cBhvr>
                                      <p:tavLst>
                                        <p:tav tm="0">
                                          <p:val>
                                            <p:fltVal val="90"/>
                                          </p:val>
                                        </p:tav>
                                        <p:tav tm="100000">
                                          <p:val>
                                            <p:fltVal val="0"/>
                                          </p:val>
                                        </p:tav>
                                      </p:tavLst>
                                    </p:anim>
                                    <p:animEffect transition="in" filter="fade">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barn(inVertical)">
                                      <p:cBhvr>
                                        <p:cTn id="5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36"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99D37BC-423A-BD11-4DDB-B49F14ADAC0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58129837-7030-92A8-DF92-9F3549EF5A85}"/>
              </a:ext>
            </a:extLst>
          </p:cNvPr>
          <p:cNvSpPr txBox="1"/>
          <p:nvPr/>
        </p:nvSpPr>
        <p:spPr>
          <a:xfrm>
            <a:off x="-685800" y="-1028700"/>
            <a:ext cx="5029200" cy="5386090"/>
          </a:xfrm>
          <a:prstGeom prst="rect">
            <a:avLst/>
          </a:prstGeom>
          <a:noFill/>
        </p:spPr>
        <p:txBody>
          <a:bodyPr wrap="square" rtlCol="0">
            <a:spAutoFit/>
          </a:bodyPr>
          <a:lstStyle/>
          <a:p>
            <a:pPr algn="ctr"/>
            <a:r>
              <a:rPr lang="en-US" sz="34400" b="1" dirty="0"/>
              <a:t>A</a:t>
            </a:r>
          </a:p>
        </p:txBody>
      </p:sp>
      <p:sp>
        <p:nvSpPr>
          <p:cNvPr id="19" name="TextBox 18">
            <a:extLst>
              <a:ext uri="{FF2B5EF4-FFF2-40B4-BE49-F238E27FC236}">
                <a16:creationId xmlns:a16="http://schemas.microsoft.com/office/drawing/2014/main" id="{279FCEAA-3958-3456-09C8-21CE347BA621}"/>
              </a:ext>
            </a:extLst>
          </p:cNvPr>
          <p:cNvSpPr txBox="1"/>
          <p:nvPr/>
        </p:nvSpPr>
        <p:spPr>
          <a:xfrm>
            <a:off x="2438400" y="2516245"/>
            <a:ext cx="5029200"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400" b="1" dirty="0">
                <a:solidFill>
                  <a:prstClr val="black"/>
                </a:solidFill>
                <a:latin typeface="Calibri"/>
              </a:rPr>
              <a:t>B</a:t>
            </a:r>
            <a:endParaRPr kumimoji="0" lang="en-US" sz="3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BFB47476-D1D1-B4E4-1070-3B1A8AEB9D94}"/>
              </a:ext>
            </a:extLst>
          </p:cNvPr>
          <p:cNvSpPr txBox="1"/>
          <p:nvPr/>
        </p:nvSpPr>
        <p:spPr>
          <a:xfrm>
            <a:off x="6088062" y="5913780"/>
            <a:ext cx="4495800"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400" b="1" dirty="0">
                <a:solidFill>
                  <a:prstClr val="black"/>
                </a:solidFill>
                <a:latin typeface="Calibri"/>
              </a:rPr>
              <a:t>C</a:t>
            </a:r>
            <a:endParaRPr kumimoji="0" lang="en-US" sz="3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D64EC4E5-8E05-1C87-A319-E470D6C82462}"/>
              </a:ext>
            </a:extLst>
          </p:cNvPr>
          <p:cNvSpPr/>
          <p:nvPr/>
        </p:nvSpPr>
        <p:spPr>
          <a:xfrm>
            <a:off x="2819400" y="1130603"/>
            <a:ext cx="4267200"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accent2">
                    <a:lumMod val="75000"/>
                  </a:schemeClr>
                </a:solidFill>
                <a:effectLst>
                  <a:outerShdw dist="38100" dir="2700000" algn="bl" rotWithShape="0">
                    <a:schemeClr val="accent5"/>
                  </a:outerShdw>
                </a:effectLst>
              </a:rPr>
              <a:t>Airway</a:t>
            </a:r>
          </a:p>
        </p:txBody>
      </p:sp>
      <p:sp>
        <p:nvSpPr>
          <p:cNvPr id="27" name="TextBox 26">
            <a:extLst>
              <a:ext uri="{FF2B5EF4-FFF2-40B4-BE49-F238E27FC236}">
                <a16:creationId xmlns:a16="http://schemas.microsoft.com/office/drawing/2014/main" id="{39C05015-450C-E278-8C8B-0C7BB13DB3FE}"/>
              </a:ext>
            </a:extLst>
          </p:cNvPr>
          <p:cNvSpPr txBox="1"/>
          <p:nvPr/>
        </p:nvSpPr>
        <p:spPr>
          <a:xfrm>
            <a:off x="6126162" y="4504801"/>
            <a:ext cx="51816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dirty="0">
                <a:ln w="13462">
                  <a:solidFill>
                    <a:prstClr val="white"/>
                  </a:solidFill>
                  <a:prstDash val="solid"/>
                </a:ln>
                <a:solidFill>
                  <a:srgbClr val="0070C0"/>
                </a:solidFill>
                <a:effectLst>
                  <a:outerShdw dist="38100" dir="2700000" algn="bl" rotWithShape="0">
                    <a:srgbClr val="4BACC6"/>
                  </a:outerShdw>
                </a:effectLst>
                <a:latin typeface="Calibri"/>
              </a:rPr>
              <a:t>Breathing</a:t>
            </a:r>
            <a:r>
              <a:rPr lang="en-US" sz="9600" b="1" dirty="0">
                <a:ln w="13462">
                  <a:solidFill>
                    <a:prstClr val="white"/>
                  </a:solidFill>
                  <a:prstDash val="solid"/>
                </a:ln>
                <a:solidFill>
                  <a:prstClr val="black">
                    <a:lumMod val="85000"/>
                    <a:lumOff val="15000"/>
                  </a:prstClr>
                </a:solidFill>
                <a:effectLst>
                  <a:outerShdw dist="38100" dir="2700000" algn="bl" rotWithShape="0">
                    <a:srgbClr val="4BACC6"/>
                  </a:outerShdw>
                </a:effectLst>
                <a:latin typeface="Calibri"/>
              </a:rPr>
              <a:t> </a:t>
            </a:r>
            <a:endParaRPr kumimoji="0" lang="en-US" sz="9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endParaRPr>
          </a:p>
        </p:txBody>
      </p:sp>
      <p:sp>
        <p:nvSpPr>
          <p:cNvPr id="29" name="TextBox 28">
            <a:extLst>
              <a:ext uri="{FF2B5EF4-FFF2-40B4-BE49-F238E27FC236}">
                <a16:creationId xmlns:a16="http://schemas.microsoft.com/office/drawing/2014/main" id="{6A8537DB-1F8E-FF78-D62C-19FD1D88355B}"/>
              </a:ext>
            </a:extLst>
          </p:cNvPr>
          <p:cNvSpPr txBox="1"/>
          <p:nvPr/>
        </p:nvSpPr>
        <p:spPr>
          <a:xfrm>
            <a:off x="9601200" y="7902335"/>
            <a:ext cx="6172200" cy="1569660"/>
          </a:xfrm>
          <a:prstGeom prst="rect">
            <a:avLst/>
          </a:prstGeom>
          <a:noFill/>
        </p:spPr>
        <p:txBody>
          <a:bodyPr wrap="square" rtlCol="0">
            <a:spAutoFit/>
          </a:bodyPr>
          <a:lstStyle/>
          <a:p>
            <a:r>
              <a:rPr kumimoji="0" lang="en-US" sz="9600" b="1" i="0" u="none" strike="noStrike" kern="1200" cap="none" spc="0" normalizeH="0" baseline="0" noProof="0" dirty="0">
                <a:ln w="13462">
                  <a:solidFill>
                    <a:prstClr val="white"/>
                  </a:solidFill>
                  <a:prstDash val="solid"/>
                </a:ln>
                <a:solidFill>
                  <a:schemeClr val="accent6">
                    <a:lumMod val="50000"/>
                  </a:schemeClr>
                </a:solidFill>
                <a:effectLst>
                  <a:outerShdw dist="38100" dir="2700000" algn="bl" rotWithShape="0">
                    <a:srgbClr val="4BACC6"/>
                  </a:outerShdw>
                </a:effectLst>
                <a:uLnTx/>
                <a:uFillTx/>
                <a:latin typeface="Calibri"/>
                <a:ea typeface="+mn-ea"/>
                <a:cs typeface="+mn-cs"/>
              </a:rPr>
              <a:t>Circulation</a:t>
            </a:r>
            <a:r>
              <a:rPr kumimoji="0" lang="en-US" sz="9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BACC6"/>
                  </a:outerShdw>
                </a:effectLst>
                <a:uLnTx/>
                <a:uFillTx/>
                <a:latin typeface="Calibri"/>
                <a:ea typeface="+mn-ea"/>
                <a:cs typeface="+mn-cs"/>
              </a:rPr>
              <a:t> </a:t>
            </a:r>
            <a:endParaRPr lang="en-US" dirty="0"/>
          </a:p>
        </p:txBody>
      </p:sp>
      <p:sp>
        <p:nvSpPr>
          <p:cNvPr id="31" name="Rectangle: Rounded Corners 30">
            <a:extLst>
              <a:ext uri="{FF2B5EF4-FFF2-40B4-BE49-F238E27FC236}">
                <a16:creationId xmlns:a16="http://schemas.microsoft.com/office/drawing/2014/main" id="{4FF456DA-B6F7-FF00-F4FE-F1853E8295E8}"/>
              </a:ext>
            </a:extLst>
          </p:cNvPr>
          <p:cNvSpPr/>
          <p:nvPr/>
        </p:nvSpPr>
        <p:spPr>
          <a:xfrm>
            <a:off x="7467600" y="1205851"/>
            <a:ext cx="6375234" cy="141916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What is the airway of a clinic? </a:t>
            </a:r>
          </a:p>
        </p:txBody>
      </p:sp>
      <p:sp>
        <p:nvSpPr>
          <p:cNvPr id="36" name="Rectangle: Rounded Corners 35">
            <a:extLst>
              <a:ext uri="{FF2B5EF4-FFF2-40B4-BE49-F238E27FC236}">
                <a16:creationId xmlns:a16="http://schemas.microsoft.com/office/drawing/2014/main" id="{165BCD55-5E72-7043-AA7F-318B282E74FE}"/>
              </a:ext>
            </a:extLst>
          </p:cNvPr>
          <p:cNvSpPr/>
          <p:nvPr/>
        </p:nvSpPr>
        <p:spPr>
          <a:xfrm>
            <a:off x="12192000" y="4686300"/>
            <a:ext cx="5562600" cy="12274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How does the clinic breath? </a:t>
            </a:r>
          </a:p>
        </p:txBody>
      </p:sp>
      <p:pic>
        <p:nvPicPr>
          <p:cNvPr id="39" name="Picture 38" descr="Doctor thumbs up">
            <a:extLst>
              <a:ext uri="{FF2B5EF4-FFF2-40B4-BE49-F238E27FC236}">
                <a16:creationId xmlns:a16="http://schemas.microsoft.com/office/drawing/2014/main" id="{063F299A-E1F1-0581-4100-BF12AEB14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43" y="3848100"/>
            <a:ext cx="2285918" cy="6162498"/>
          </a:xfrm>
          <a:prstGeom prst="rect">
            <a:avLst/>
          </a:prstGeom>
        </p:spPr>
      </p:pic>
      <p:sp>
        <p:nvSpPr>
          <p:cNvPr id="37" name="Rectangle: Rounded Corners 36">
            <a:extLst>
              <a:ext uri="{FF2B5EF4-FFF2-40B4-BE49-F238E27FC236}">
                <a16:creationId xmlns:a16="http://schemas.microsoft.com/office/drawing/2014/main" id="{31347CD9-EE30-B05E-4279-19B078D8E481}"/>
              </a:ext>
            </a:extLst>
          </p:cNvPr>
          <p:cNvSpPr/>
          <p:nvPr/>
        </p:nvSpPr>
        <p:spPr>
          <a:xfrm>
            <a:off x="762000" y="8159998"/>
            <a:ext cx="6172200" cy="15770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What is the flow and circulation of a clinic? </a:t>
            </a:r>
          </a:p>
        </p:txBody>
      </p:sp>
    </p:spTree>
    <p:extLst>
      <p:ext uri="{BB962C8B-B14F-4D97-AF65-F5344CB8AC3E}">
        <p14:creationId xmlns:p14="http://schemas.microsoft.com/office/powerpoint/2010/main" val="312382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circle(in)">
                                      <p:cBhvr>
                                        <p:cTn id="13" dur="20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style.rotation</p:attrName>
                                        </p:attrNameLst>
                                      </p:cBhvr>
                                      <p:tavLst>
                                        <p:tav tm="0">
                                          <p:val>
                                            <p:fltVal val="90"/>
                                          </p:val>
                                        </p:tav>
                                        <p:tav tm="100000">
                                          <p:val>
                                            <p:fltVal val="0"/>
                                          </p:val>
                                        </p:tav>
                                      </p:tavLst>
                                    </p:anim>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heel(1)">
                                      <p:cBhvr>
                                        <p:cTn id="31" dur="20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2000"/>
                                        <p:tgtEl>
                                          <p:spTgt spid="37"/>
                                        </p:tgtEl>
                                      </p:cBhvr>
                                    </p:animEffect>
                                    <p:anim calcmode="lin" valueType="num">
                                      <p:cBhvr>
                                        <p:cTn id="37" dur="2000" fill="hold"/>
                                        <p:tgtEl>
                                          <p:spTgt spid="37"/>
                                        </p:tgtEl>
                                        <p:attrNameLst>
                                          <p:attrName>ppt_w</p:attrName>
                                        </p:attrNameLst>
                                      </p:cBhvr>
                                      <p:tavLst>
                                        <p:tav tm="0" fmla="#ppt_w*sin(2.5*pi*$)">
                                          <p:val>
                                            <p:fltVal val="0"/>
                                          </p:val>
                                        </p:tav>
                                        <p:tav tm="100000">
                                          <p:val>
                                            <p:fltVal val="1"/>
                                          </p:val>
                                        </p:tav>
                                      </p:tavLst>
                                    </p:anim>
                                    <p:anim calcmode="lin" valueType="num">
                                      <p:cBhvr>
                                        <p:cTn id="38" dur="2000" fill="hold"/>
                                        <p:tgtEl>
                                          <p:spTgt spid="3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1"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8936FB4-BA45-A03A-3F3C-C35A14BB5030}"/>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4219BAEE-2F82-25E9-423B-813007F7A15F}"/>
              </a:ext>
            </a:extLst>
          </p:cNvPr>
          <p:cNvSpPr txBox="1"/>
          <p:nvPr/>
        </p:nvSpPr>
        <p:spPr>
          <a:xfrm>
            <a:off x="-872035" y="-1028700"/>
            <a:ext cx="5029200" cy="5386090"/>
          </a:xfrm>
          <a:prstGeom prst="rect">
            <a:avLst/>
          </a:prstGeom>
          <a:noFill/>
        </p:spPr>
        <p:txBody>
          <a:bodyPr wrap="square" rtlCol="0">
            <a:spAutoFit/>
          </a:bodyPr>
          <a:lstStyle/>
          <a:p>
            <a:pPr algn="ctr"/>
            <a:r>
              <a:rPr lang="en-US" sz="34400" b="1" dirty="0"/>
              <a:t>A</a:t>
            </a:r>
          </a:p>
        </p:txBody>
      </p:sp>
      <p:sp>
        <p:nvSpPr>
          <p:cNvPr id="19" name="TextBox 18">
            <a:extLst>
              <a:ext uri="{FF2B5EF4-FFF2-40B4-BE49-F238E27FC236}">
                <a16:creationId xmlns:a16="http://schemas.microsoft.com/office/drawing/2014/main" id="{63C8EB49-9AA8-0AD0-4342-F5BA7318EEED}"/>
              </a:ext>
            </a:extLst>
          </p:cNvPr>
          <p:cNvSpPr txBox="1"/>
          <p:nvPr/>
        </p:nvSpPr>
        <p:spPr>
          <a:xfrm>
            <a:off x="1707991" y="2663420"/>
            <a:ext cx="5029200"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400" b="1" dirty="0">
                <a:solidFill>
                  <a:prstClr val="black"/>
                </a:solidFill>
                <a:latin typeface="Calibri"/>
              </a:rPr>
              <a:t>B</a:t>
            </a:r>
            <a:endParaRPr kumimoji="0" lang="en-US" sz="3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6CD681-FD11-5742-354A-F677961DDB24}"/>
              </a:ext>
            </a:extLst>
          </p:cNvPr>
          <p:cNvSpPr txBox="1"/>
          <p:nvPr/>
        </p:nvSpPr>
        <p:spPr>
          <a:xfrm>
            <a:off x="4214570" y="5676900"/>
            <a:ext cx="4495800" cy="5386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4400" b="1" dirty="0">
                <a:solidFill>
                  <a:prstClr val="black"/>
                </a:solidFill>
                <a:latin typeface="Calibri"/>
              </a:rPr>
              <a:t>C</a:t>
            </a:r>
            <a:endParaRPr kumimoji="0" lang="en-US" sz="3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0A165F8-F176-C159-1A05-DBAAC551C9E7}"/>
              </a:ext>
            </a:extLst>
          </p:cNvPr>
          <p:cNvSpPr/>
          <p:nvPr/>
        </p:nvSpPr>
        <p:spPr>
          <a:xfrm>
            <a:off x="2658470" y="1246280"/>
            <a:ext cx="15629530" cy="1569660"/>
          </a:xfrm>
          <a:prstGeom prst="rect">
            <a:avLst/>
          </a:prstGeom>
          <a:noFill/>
        </p:spPr>
        <p:txBody>
          <a:bodyPr wrap="square" lIns="91440" tIns="45720" rIns="91440" bIns="45720">
            <a:spAutoFit/>
          </a:bodyPr>
          <a:lstStyle/>
          <a:p>
            <a:pPr algn="ctr"/>
            <a:r>
              <a:rPr lang="en-US" sz="9600" b="1" cap="none" spc="0" dirty="0">
                <a:ln w="13462">
                  <a:solidFill>
                    <a:schemeClr val="bg1"/>
                  </a:solidFill>
                  <a:prstDash val="solid"/>
                </a:ln>
                <a:solidFill>
                  <a:schemeClr val="accent2">
                    <a:lumMod val="75000"/>
                  </a:schemeClr>
                </a:solidFill>
                <a:effectLst>
                  <a:outerShdw dist="38100" dir="2700000" algn="bl" rotWithShape="0">
                    <a:schemeClr val="accent5"/>
                  </a:outerShdw>
                </a:effectLst>
              </a:rPr>
              <a:t>Access &amp; Optics </a:t>
            </a:r>
            <a:r>
              <a:rPr lang="en-US" sz="2400" b="1" dirty="0">
                <a:ln w="13462">
                  <a:solidFill>
                    <a:schemeClr val="bg1"/>
                  </a:solidFill>
                  <a:prstDash val="solid"/>
                </a:ln>
              </a:rPr>
              <a:t>(</a:t>
            </a:r>
            <a:r>
              <a:rPr lang="en-US" sz="2400" b="1" dirty="0" err="1">
                <a:ln w="13462">
                  <a:solidFill>
                    <a:schemeClr val="bg1"/>
                  </a:solidFill>
                  <a:prstDash val="solid"/>
                </a:ln>
              </a:rPr>
              <a:t>Bilezikian</a:t>
            </a:r>
            <a:r>
              <a:rPr lang="en-US" sz="2400" b="1" dirty="0">
                <a:ln w="13462">
                  <a:solidFill>
                    <a:schemeClr val="bg1"/>
                  </a:solidFill>
                  <a:prstDash val="solid"/>
                </a:ln>
              </a:rPr>
              <a:t> et al., 2023 ; Hester et al., 2021)</a:t>
            </a:r>
            <a:r>
              <a:rPr lang="en-US" sz="9600" b="1" cap="none" spc="0" dirty="0">
                <a:ln w="13462">
                  <a:solidFill>
                    <a:schemeClr val="bg1"/>
                  </a:solidFill>
                  <a:prstDash val="solid"/>
                </a:ln>
              </a:rPr>
              <a:t> </a:t>
            </a:r>
          </a:p>
        </p:txBody>
      </p:sp>
      <p:sp>
        <p:nvSpPr>
          <p:cNvPr id="27" name="TextBox 26">
            <a:extLst>
              <a:ext uri="{FF2B5EF4-FFF2-40B4-BE49-F238E27FC236}">
                <a16:creationId xmlns:a16="http://schemas.microsoft.com/office/drawing/2014/main" id="{BF6CF333-74F5-2952-FC02-5678AE1664B8}"/>
              </a:ext>
            </a:extLst>
          </p:cNvPr>
          <p:cNvSpPr txBox="1"/>
          <p:nvPr/>
        </p:nvSpPr>
        <p:spPr>
          <a:xfrm>
            <a:off x="4953000" y="4457581"/>
            <a:ext cx="12801600" cy="1692771"/>
          </a:xfrm>
          <a:prstGeom prst="rect">
            <a:avLst/>
          </a:prstGeom>
          <a:noFill/>
        </p:spPr>
        <p:txBody>
          <a:bodyPr wrap="square" lIns="91440" tIns="45720" rIns="91440" bIns="45720" rtlCol="0" anchor="t">
            <a:spAutoFit/>
          </a:bodyPr>
          <a:lstStyle/>
          <a:p>
            <a:pPr lvl="0" algn="ctr">
              <a:defRPr/>
            </a:pPr>
            <a:r>
              <a:rPr lang="en-US" sz="8000" b="1" dirty="0">
                <a:ln w="13462">
                  <a:solidFill>
                    <a:prstClr val="white"/>
                  </a:solidFill>
                  <a:prstDash val="solid"/>
                </a:ln>
                <a:solidFill>
                  <a:srgbClr val="0070C0"/>
                </a:solidFill>
                <a:effectLst>
                  <a:outerShdw dist="38100" dir="2700000" algn="bl" rotWithShape="0">
                    <a:srgbClr val="4BACC6"/>
                  </a:outerShdw>
                </a:effectLst>
              </a:rPr>
              <a:t>Buy-In </a:t>
            </a:r>
            <a:r>
              <a:rPr lang="en-US" sz="8000" b="1" dirty="0">
                <a:ln w="13462">
                  <a:solidFill>
                    <a:prstClr val="white"/>
                  </a:solidFill>
                  <a:prstDash val="solid"/>
                </a:ln>
                <a:solidFill>
                  <a:srgbClr val="0070C0"/>
                </a:solidFill>
                <a:effectLst>
                  <a:outerShdw dist="38100" dir="2700000" algn="bl" rotWithShape="0">
                    <a:srgbClr val="4BACC6"/>
                  </a:outerShdw>
                </a:effectLst>
                <a:latin typeface="Calibri"/>
              </a:rPr>
              <a:t>built Resiliencies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n w="13462">
                  <a:solidFill>
                    <a:prstClr val="white"/>
                  </a:solidFill>
                  <a:prstDash val="solid"/>
                </a:ln>
                <a:solidFill>
                  <a:srgbClr val="002060"/>
                </a:solidFill>
                <a:effectLst>
                  <a:outerShdw dist="38100" dir="2700000" algn="bl" rotWithShape="0">
                    <a:srgbClr val="4BACC6"/>
                  </a:outerShdw>
                </a:effectLst>
                <a:latin typeface="Calibri"/>
              </a:rPr>
              <a:t>(MGMA, 2025; Coplan et al., 2022)</a:t>
            </a:r>
            <a:endParaRPr kumimoji="0" lang="en-US" sz="9600" b="1" i="0" u="none" strike="noStrike" kern="1200" cap="none" spc="0" normalizeH="0" baseline="0" noProof="0" dirty="0">
              <a:ln w="13462">
                <a:solidFill>
                  <a:prstClr val="white"/>
                </a:solidFill>
                <a:prstDash val="solid"/>
              </a:ln>
              <a:solidFill>
                <a:srgbClr val="002060"/>
              </a:solidFill>
              <a:effectLst>
                <a:outerShdw dist="38100" dir="2700000" algn="bl" rotWithShape="0">
                  <a:srgbClr val="4BACC6"/>
                </a:outerShdw>
              </a:effectLst>
              <a:uLnTx/>
              <a:uFillTx/>
              <a:latin typeface="Calibri"/>
            </a:endParaRPr>
          </a:p>
        </p:txBody>
      </p:sp>
      <p:sp>
        <p:nvSpPr>
          <p:cNvPr id="29" name="TextBox 28">
            <a:extLst>
              <a:ext uri="{FF2B5EF4-FFF2-40B4-BE49-F238E27FC236}">
                <a16:creationId xmlns:a16="http://schemas.microsoft.com/office/drawing/2014/main" id="{6547BB81-3AFB-21FB-B8B5-8F63E9CB3DEB}"/>
              </a:ext>
            </a:extLst>
          </p:cNvPr>
          <p:cNvSpPr txBox="1"/>
          <p:nvPr/>
        </p:nvSpPr>
        <p:spPr>
          <a:xfrm>
            <a:off x="8710370" y="7240012"/>
            <a:ext cx="10134600" cy="3046988"/>
          </a:xfrm>
          <a:prstGeom prst="rect">
            <a:avLst/>
          </a:prstGeom>
          <a:noFill/>
        </p:spPr>
        <p:txBody>
          <a:bodyPr wrap="square" rtlCol="0">
            <a:spAutoFit/>
          </a:bodyPr>
          <a:lstStyle/>
          <a:p>
            <a:r>
              <a:rPr lang="en-US" sz="9600" b="1" dirty="0">
                <a:ln w="13462">
                  <a:solidFill>
                    <a:prstClr val="white"/>
                  </a:solidFill>
                  <a:prstDash val="solid"/>
                </a:ln>
                <a:solidFill>
                  <a:schemeClr val="accent6">
                    <a:lumMod val="50000"/>
                  </a:schemeClr>
                </a:solidFill>
                <a:effectLst>
                  <a:outerShdw dist="38100" dir="2700000" algn="bl" rotWithShape="0">
                    <a:srgbClr val="4BACC6"/>
                  </a:outerShdw>
                </a:effectLst>
                <a:latin typeface="Calibri"/>
              </a:rPr>
              <a:t>Clinical </a:t>
            </a:r>
          </a:p>
          <a:p>
            <a:r>
              <a:rPr lang="en-US" sz="9600" b="1" dirty="0">
                <a:ln w="13462">
                  <a:solidFill>
                    <a:prstClr val="white"/>
                  </a:solidFill>
                  <a:prstDash val="solid"/>
                </a:ln>
                <a:solidFill>
                  <a:schemeClr val="accent6">
                    <a:lumMod val="50000"/>
                  </a:schemeClr>
                </a:solidFill>
                <a:effectLst>
                  <a:outerShdw dist="38100" dir="2700000" algn="bl" rotWithShape="0">
                    <a:srgbClr val="4BACC6"/>
                  </a:outerShdw>
                </a:effectLst>
                <a:latin typeface="Calibri"/>
              </a:rPr>
              <a:t>Operations </a:t>
            </a:r>
            <a:r>
              <a:rPr lang="en-US" sz="2400" b="1" dirty="0">
                <a:ln w="13462">
                  <a:solidFill>
                    <a:prstClr val="white"/>
                  </a:solidFill>
                  <a:prstDash val="solid"/>
                </a:ln>
                <a:solidFill>
                  <a:prstClr val="black"/>
                </a:solidFill>
              </a:rPr>
              <a:t>(Larkin  et al., 2025)</a:t>
            </a:r>
            <a:r>
              <a:rPr lang="en-US" sz="9600" b="1" dirty="0">
                <a:ln w="13462">
                  <a:solidFill>
                    <a:prstClr val="white"/>
                  </a:solidFill>
                  <a:prstDash val="solid"/>
                </a:ln>
                <a:solidFill>
                  <a:schemeClr val="accent6">
                    <a:lumMod val="50000"/>
                  </a:schemeClr>
                </a:solidFill>
                <a:effectLst>
                  <a:outerShdw dist="38100" dir="2700000" algn="bl" rotWithShape="0">
                    <a:srgbClr val="4BACC6"/>
                  </a:outerShdw>
                </a:effectLst>
                <a:latin typeface="Calibri"/>
              </a:rPr>
              <a:t> </a:t>
            </a:r>
            <a:endParaRPr lang="en-US" dirty="0"/>
          </a:p>
        </p:txBody>
      </p:sp>
      <p:pic>
        <p:nvPicPr>
          <p:cNvPr id="3" name="Picture 2" descr="Businessman taking notes">
            <a:extLst>
              <a:ext uri="{FF2B5EF4-FFF2-40B4-BE49-F238E27FC236}">
                <a16:creationId xmlns:a16="http://schemas.microsoft.com/office/drawing/2014/main" id="{44DDD5F4-D2CC-5C53-05A8-ED0CD448E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859" y="4198495"/>
            <a:ext cx="2211634" cy="6057900"/>
          </a:xfrm>
          <a:prstGeom prst="rect">
            <a:avLst/>
          </a:prstGeom>
        </p:spPr>
      </p:pic>
    </p:spTree>
    <p:extLst>
      <p:ext uri="{BB962C8B-B14F-4D97-AF65-F5344CB8AC3E}">
        <p14:creationId xmlns:p14="http://schemas.microsoft.com/office/powerpoint/2010/main" val="114448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B1D5-88FC-3573-49FD-11C8ADB3FDD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B773018-35F4-4B76-DF0D-B323EFA2F91C}"/>
              </a:ext>
            </a:extLst>
          </p:cNvPr>
          <p:cNvSpPr/>
          <p:nvPr/>
        </p:nvSpPr>
        <p:spPr>
          <a:xfrm>
            <a:off x="380999" y="419100"/>
            <a:ext cx="9601201" cy="132344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225A0C93-6172-0E58-7A95-F047C684684C}"/>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28783C-B04B-8662-EBF3-B7BCBB3A6643}"/>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3165D5-D42B-68E8-AD9E-B810F630C50A}"/>
              </a:ext>
            </a:extLst>
          </p:cNvPr>
          <p:cNvSpPr/>
          <p:nvPr/>
        </p:nvSpPr>
        <p:spPr>
          <a:xfrm>
            <a:off x="449129" y="419101"/>
            <a:ext cx="9650399" cy="1323439"/>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Access &amp; Optics</a:t>
            </a:r>
          </a:p>
        </p:txBody>
      </p:sp>
      <p:graphicFrame>
        <p:nvGraphicFramePr>
          <p:cNvPr id="2" name="Diagram 1">
            <a:extLst>
              <a:ext uri="{FF2B5EF4-FFF2-40B4-BE49-F238E27FC236}">
                <a16:creationId xmlns:a16="http://schemas.microsoft.com/office/drawing/2014/main" id="{2E96ACDD-3722-4A48-2D9D-B2B2C91A6E5A}"/>
              </a:ext>
            </a:extLst>
          </p:cNvPr>
          <p:cNvGraphicFramePr/>
          <p:nvPr>
            <p:extLst>
              <p:ext uri="{D42A27DB-BD31-4B8C-83A1-F6EECF244321}">
                <p14:modId xmlns:p14="http://schemas.microsoft.com/office/powerpoint/2010/main" val="300802232"/>
              </p:ext>
            </p:extLst>
          </p:nvPr>
        </p:nvGraphicFramePr>
        <p:xfrm>
          <a:off x="2352171" y="1943100"/>
          <a:ext cx="14478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Door Open with solid fill">
            <a:extLst>
              <a:ext uri="{FF2B5EF4-FFF2-40B4-BE49-F238E27FC236}">
                <a16:creationId xmlns:a16="http://schemas.microsoft.com/office/drawing/2014/main" id="{6C6ABABF-B6EA-9837-885F-0F351621B3B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8600" y="3266540"/>
            <a:ext cx="5634361" cy="5634361"/>
          </a:xfrm>
          <a:prstGeom prst="rect">
            <a:avLst/>
          </a:prstGeom>
        </p:spPr>
      </p:pic>
      <p:pic>
        <p:nvPicPr>
          <p:cNvPr id="10" name="Picture 9" descr="Customer service man explaining smiling">
            <a:extLst>
              <a:ext uri="{FF2B5EF4-FFF2-40B4-BE49-F238E27FC236}">
                <a16:creationId xmlns:a16="http://schemas.microsoft.com/office/drawing/2014/main" id="{F1275417-09F3-C881-109B-D8EFD1DDF6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285796">
            <a:off x="13101470" y="3408876"/>
            <a:ext cx="5668719" cy="5806881"/>
          </a:xfrm>
          <a:prstGeom prst="rect">
            <a:avLst/>
          </a:prstGeom>
        </p:spPr>
      </p:pic>
      <p:pic>
        <p:nvPicPr>
          <p:cNvPr id="12" name="Graphic 11" descr="Telephone with solid fill">
            <a:extLst>
              <a:ext uri="{FF2B5EF4-FFF2-40B4-BE49-F238E27FC236}">
                <a16:creationId xmlns:a16="http://schemas.microsoft.com/office/drawing/2014/main" id="{86839C01-B6A0-0040-FF41-EF1C1441E0B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65546" y="-323850"/>
            <a:ext cx="4102100" cy="4102100"/>
          </a:xfrm>
          <a:prstGeom prst="rect">
            <a:avLst/>
          </a:prstGeom>
        </p:spPr>
      </p:pic>
    </p:spTree>
    <p:extLst>
      <p:ext uri="{BB962C8B-B14F-4D97-AF65-F5344CB8AC3E}">
        <p14:creationId xmlns:p14="http://schemas.microsoft.com/office/powerpoint/2010/main" val="3663341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0EBF5-83E5-4CE6-1D81-C67C74DCBAB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80C910C-BFC3-E5AD-E819-3F0892D29BC2}"/>
              </a:ext>
            </a:extLst>
          </p:cNvPr>
          <p:cNvSpPr/>
          <p:nvPr/>
        </p:nvSpPr>
        <p:spPr>
          <a:xfrm>
            <a:off x="380999" y="419100"/>
            <a:ext cx="6553201" cy="132344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C1CACF4B-C375-5266-0A1C-F2541E444567}"/>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9AF2A1-291C-6140-9D68-A9E3AD3442E8}"/>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AA3392-5FCB-0300-FA6E-B9B05E53298E}"/>
              </a:ext>
            </a:extLst>
          </p:cNvPr>
          <p:cNvSpPr/>
          <p:nvPr/>
        </p:nvSpPr>
        <p:spPr>
          <a:xfrm>
            <a:off x="1447800" y="405063"/>
            <a:ext cx="4148893" cy="1323439"/>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Buy-In</a:t>
            </a:r>
          </a:p>
        </p:txBody>
      </p:sp>
      <p:graphicFrame>
        <p:nvGraphicFramePr>
          <p:cNvPr id="2" name="Diagram 1">
            <a:extLst>
              <a:ext uri="{FF2B5EF4-FFF2-40B4-BE49-F238E27FC236}">
                <a16:creationId xmlns:a16="http://schemas.microsoft.com/office/drawing/2014/main" id="{CC441D86-B195-6859-B6F3-7A9978F4E62B}"/>
              </a:ext>
            </a:extLst>
          </p:cNvPr>
          <p:cNvGraphicFramePr/>
          <p:nvPr>
            <p:extLst>
              <p:ext uri="{D42A27DB-BD31-4B8C-83A1-F6EECF244321}">
                <p14:modId xmlns:p14="http://schemas.microsoft.com/office/powerpoint/2010/main" val="3161968610"/>
              </p:ext>
            </p:extLst>
          </p:nvPr>
        </p:nvGraphicFramePr>
        <p:xfrm>
          <a:off x="762000" y="313544"/>
          <a:ext cx="17526000" cy="952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hought Bubble: Cloud 5">
            <a:extLst>
              <a:ext uri="{FF2B5EF4-FFF2-40B4-BE49-F238E27FC236}">
                <a16:creationId xmlns:a16="http://schemas.microsoft.com/office/drawing/2014/main" id="{6E9F225C-137D-62BD-2139-4CAC6DBF67AA}"/>
              </a:ext>
            </a:extLst>
          </p:cNvPr>
          <p:cNvSpPr/>
          <p:nvPr/>
        </p:nvSpPr>
        <p:spPr>
          <a:xfrm>
            <a:off x="11898443" y="543606"/>
            <a:ext cx="3886200" cy="2397868"/>
          </a:xfrm>
          <a:prstGeom prst="cloudCallout">
            <a:avLst>
              <a:gd name="adj1" fmla="val -35166"/>
              <a:gd name="adj2" fmla="val 6577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Display Dependability </a:t>
            </a:r>
          </a:p>
        </p:txBody>
      </p:sp>
      <p:sp>
        <p:nvSpPr>
          <p:cNvPr id="8" name="Thought Bubble: Cloud 7">
            <a:extLst>
              <a:ext uri="{FF2B5EF4-FFF2-40B4-BE49-F238E27FC236}">
                <a16:creationId xmlns:a16="http://schemas.microsoft.com/office/drawing/2014/main" id="{2719E760-8B05-7E40-9A05-8E49F0B0E50F}"/>
              </a:ext>
            </a:extLst>
          </p:cNvPr>
          <p:cNvSpPr/>
          <p:nvPr/>
        </p:nvSpPr>
        <p:spPr>
          <a:xfrm>
            <a:off x="1811312" y="2104244"/>
            <a:ext cx="3810000" cy="2471339"/>
          </a:xfrm>
          <a:prstGeom prst="cloudCallout">
            <a:avLst>
              <a:gd name="adj1" fmla="val 76591"/>
              <a:gd name="adj2" fmla="val 3851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Model Accountability </a:t>
            </a:r>
          </a:p>
        </p:txBody>
      </p:sp>
      <p:sp>
        <p:nvSpPr>
          <p:cNvPr id="9" name="Thought Bubble: Cloud 8">
            <a:extLst>
              <a:ext uri="{FF2B5EF4-FFF2-40B4-BE49-F238E27FC236}">
                <a16:creationId xmlns:a16="http://schemas.microsoft.com/office/drawing/2014/main" id="{C12E2D70-7444-7D07-E241-7922545549B1}"/>
              </a:ext>
            </a:extLst>
          </p:cNvPr>
          <p:cNvSpPr/>
          <p:nvPr/>
        </p:nvSpPr>
        <p:spPr>
          <a:xfrm>
            <a:off x="14100125" y="4575583"/>
            <a:ext cx="3886200" cy="2767559"/>
          </a:xfrm>
          <a:prstGeom prst="cloudCallout">
            <a:avLst>
              <a:gd name="adj1" fmla="val -64035"/>
              <a:gd name="adj2" fmla="val 61438"/>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Celebrate &amp; Enjoy  </a:t>
            </a:r>
          </a:p>
        </p:txBody>
      </p:sp>
      <p:sp>
        <p:nvSpPr>
          <p:cNvPr id="10" name="Thought Bubble: Cloud 9">
            <a:extLst>
              <a:ext uri="{FF2B5EF4-FFF2-40B4-BE49-F238E27FC236}">
                <a16:creationId xmlns:a16="http://schemas.microsoft.com/office/drawing/2014/main" id="{73516539-96B7-0C8D-22DA-2D8F8C5ABC47}"/>
              </a:ext>
            </a:extLst>
          </p:cNvPr>
          <p:cNvSpPr/>
          <p:nvPr/>
        </p:nvSpPr>
        <p:spPr>
          <a:xfrm>
            <a:off x="780738" y="5876144"/>
            <a:ext cx="3810000" cy="2590800"/>
          </a:xfrm>
          <a:prstGeom prst="cloudCallout">
            <a:avLst>
              <a:gd name="adj1" fmla="val 55495"/>
              <a:gd name="adj2" fmla="val 58450"/>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dirty="0"/>
              <a:t>Be Authentic </a:t>
            </a:r>
          </a:p>
        </p:txBody>
      </p:sp>
    </p:spTree>
    <p:extLst>
      <p:ext uri="{BB962C8B-B14F-4D97-AF65-F5344CB8AC3E}">
        <p14:creationId xmlns:p14="http://schemas.microsoft.com/office/powerpoint/2010/main" val="270455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1CA21-998B-7C07-55B5-60F975486FE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2F8A4FA-602C-745F-474B-3C548167CE62}"/>
              </a:ext>
            </a:extLst>
          </p:cNvPr>
          <p:cNvSpPr/>
          <p:nvPr/>
        </p:nvSpPr>
        <p:spPr>
          <a:xfrm>
            <a:off x="433091" y="218539"/>
            <a:ext cx="10996910" cy="1375445"/>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3FFDEAA9-CC38-27DD-C906-C5C5DFE0B362}"/>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270936B-BC9D-63BD-5542-23EE7307345C}"/>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DC3F05F-BCD4-1414-1C2B-3EBD5B43EF5E}"/>
              </a:ext>
            </a:extLst>
          </p:cNvPr>
          <p:cNvSpPr/>
          <p:nvPr/>
        </p:nvSpPr>
        <p:spPr>
          <a:xfrm>
            <a:off x="914400" y="270546"/>
            <a:ext cx="10347705" cy="1323439"/>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Clinic Operations </a:t>
            </a:r>
          </a:p>
        </p:txBody>
      </p:sp>
      <p:graphicFrame>
        <p:nvGraphicFramePr>
          <p:cNvPr id="2" name="Diagram 1">
            <a:extLst>
              <a:ext uri="{FF2B5EF4-FFF2-40B4-BE49-F238E27FC236}">
                <a16:creationId xmlns:a16="http://schemas.microsoft.com/office/drawing/2014/main" id="{6ECC8C81-42D3-5A0D-8FF6-F82DFA537255}"/>
              </a:ext>
            </a:extLst>
          </p:cNvPr>
          <p:cNvGraphicFramePr/>
          <p:nvPr>
            <p:extLst>
              <p:ext uri="{D42A27DB-BD31-4B8C-83A1-F6EECF244321}">
                <p14:modId xmlns:p14="http://schemas.microsoft.com/office/powerpoint/2010/main" val="1680640116"/>
              </p:ext>
            </p:extLst>
          </p:nvPr>
        </p:nvGraphicFramePr>
        <p:xfrm>
          <a:off x="-990600" y="1864646"/>
          <a:ext cx="16306800" cy="6828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Graphic 7" descr="Stethoscope with solid fill">
            <a:extLst>
              <a:ext uri="{FF2B5EF4-FFF2-40B4-BE49-F238E27FC236}">
                <a16:creationId xmlns:a16="http://schemas.microsoft.com/office/drawing/2014/main" id="{62F54467-5648-9D1D-0E71-00D26EA711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470546">
            <a:off x="597537" y="4532581"/>
            <a:ext cx="1221839" cy="1221839"/>
          </a:xfrm>
          <a:prstGeom prst="rect">
            <a:avLst/>
          </a:prstGeom>
        </p:spPr>
      </p:pic>
      <p:pic>
        <p:nvPicPr>
          <p:cNvPr id="10" name="Graphic 9" descr="Group of people with solid fill">
            <a:extLst>
              <a:ext uri="{FF2B5EF4-FFF2-40B4-BE49-F238E27FC236}">
                <a16:creationId xmlns:a16="http://schemas.microsoft.com/office/drawing/2014/main" id="{F21BCD5C-52AC-36B0-B44D-9A519785F9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61574" y="3774919"/>
            <a:ext cx="3350787" cy="3350787"/>
          </a:xfrm>
          <a:prstGeom prst="rect">
            <a:avLst/>
          </a:prstGeom>
        </p:spPr>
      </p:pic>
      <p:pic>
        <p:nvPicPr>
          <p:cNvPr id="12" name="Graphic 11" descr="Gavel with solid fill">
            <a:extLst>
              <a:ext uri="{FF2B5EF4-FFF2-40B4-BE49-F238E27FC236}">
                <a16:creationId xmlns:a16="http://schemas.microsoft.com/office/drawing/2014/main" id="{78A58424-0DB3-AC82-BBA1-51C8B9334B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86800" y="2164514"/>
            <a:ext cx="914400" cy="914400"/>
          </a:xfrm>
          <a:prstGeom prst="rect">
            <a:avLst/>
          </a:prstGeom>
        </p:spPr>
      </p:pic>
      <p:pic>
        <p:nvPicPr>
          <p:cNvPr id="14" name="Graphic 13" descr="Settings with solid fill">
            <a:extLst>
              <a:ext uri="{FF2B5EF4-FFF2-40B4-BE49-F238E27FC236}">
                <a16:creationId xmlns:a16="http://schemas.microsoft.com/office/drawing/2014/main" id="{D79FEEB4-F94F-3360-18EF-6F4380C91F6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2954000" y="4567390"/>
            <a:ext cx="914400" cy="914400"/>
          </a:xfrm>
          <a:prstGeom prst="rect">
            <a:avLst/>
          </a:prstGeom>
        </p:spPr>
      </p:pic>
      <p:pic>
        <p:nvPicPr>
          <p:cNvPr id="16" name="Graphic 15" descr="Classroom with solid fill">
            <a:extLst>
              <a:ext uri="{FF2B5EF4-FFF2-40B4-BE49-F238E27FC236}">
                <a16:creationId xmlns:a16="http://schemas.microsoft.com/office/drawing/2014/main" id="{60612E2F-F723-8206-48E5-57BBCA13551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534400" y="7208087"/>
            <a:ext cx="914400" cy="914400"/>
          </a:xfrm>
          <a:prstGeom prst="rect">
            <a:avLst/>
          </a:prstGeom>
        </p:spPr>
      </p:pic>
      <p:sp>
        <p:nvSpPr>
          <p:cNvPr id="17" name="Equals 16">
            <a:extLst>
              <a:ext uri="{FF2B5EF4-FFF2-40B4-BE49-F238E27FC236}">
                <a16:creationId xmlns:a16="http://schemas.microsoft.com/office/drawing/2014/main" id="{E529A655-5F29-750A-83BA-B853189C8239}"/>
              </a:ext>
            </a:extLst>
          </p:cNvPr>
          <p:cNvSpPr/>
          <p:nvPr/>
        </p:nvSpPr>
        <p:spPr>
          <a:xfrm>
            <a:off x="14374318" y="4966922"/>
            <a:ext cx="914400" cy="9144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9" name="Callout: Line 8">
            <a:extLst>
              <a:ext uri="{FF2B5EF4-FFF2-40B4-BE49-F238E27FC236}">
                <a16:creationId xmlns:a16="http://schemas.microsoft.com/office/drawing/2014/main" id="{E30879BE-6D74-EF36-6CDF-DA086C23D3BC}"/>
              </a:ext>
            </a:extLst>
          </p:cNvPr>
          <p:cNvSpPr/>
          <p:nvPr/>
        </p:nvSpPr>
        <p:spPr>
          <a:xfrm>
            <a:off x="11551756" y="1799358"/>
            <a:ext cx="2449995" cy="1644712"/>
          </a:xfrm>
          <a:prstGeom prst="borderCallout1">
            <a:avLst>
              <a:gd name="adj1" fmla="val 53313"/>
              <a:gd name="adj2" fmla="val 1112"/>
              <a:gd name="adj3" fmla="val 158183"/>
              <a:gd name="adj4" fmla="val -141131"/>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Monthly Leadership + HR Meeting  </a:t>
            </a:r>
          </a:p>
        </p:txBody>
      </p:sp>
      <p:sp>
        <p:nvSpPr>
          <p:cNvPr id="11" name="Callout: Line 10">
            <a:extLst>
              <a:ext uri="{FF2B5EF4-FFF2-40B4-BE49-F238E27FC236}">
                <a16:creationId xmlns:a16="http://schemas.microsoft.com/office/drawing/2014/main" id="{F65FA91F-027F-65DC-FE68-A179AC5BD871}"/>
              </a:ext>
            </a:extLst>
          </p:cNvPr>
          <p:cNvSpPr/>
          <p:nvPr/>
        </p:nvSpPr>
        <p:spPr>
          <a:xfrm>
            <a:off x="10628243" y="6778486"/>
            <a:ext cx="2782957" cy="1544476"/>
          </a:xfrm>
          <a:prstGeom prst="borderCallout1">
            <a:avLst>
              <a:gd name="adj1" fmla="val -46889"/>
              <a:gd name="adj2" fmla="val -99762"/>
              <a:gd name="adj3" fmla="val 526"/>
              <a:gd name="adj4" fmla="val -1190"/>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Compliance &amp; HR insights integrated into workflows &amp; policy work. </a:t>
            </a:r>
          </a:p>
        </p:txBody>
      </p:sp>
    </p:spTree>
    <p:extLst>
      <p:ext uri="{BB962C8B-B14F-4D97-AF65-F5344CB8AC3E}">
        <p14:creationId xmlns:p14="http://schemas.microsoft.com/office/powerpoint/2010/main" val="161057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93045-5221-3A22-F6F1-CEE9FBA392F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F7ACDFF-02CD-8932-2E0F-F90F2F75BE84}"/>
              </a:ext>
            </a:extLst>
          </p:cNvPr>
          <p:cNvSpPr/>
          <p:nvPr/>
        </p:nvSpPr>
        <p:spPr>
          <a:xfrm>
            <a:off x="266699" y="218539"/>
            <a:ext cx="17762602" cy="13716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5" name="Rectangle 4">
            <a:extLst>
              <a:ext uri="{FF2B5EF4-FFF2-40B4-BE49-F238E27FC236}">
                <a16:creationId xmlns:a16="http://schemas.microsoft.com/office/drawing/2014/main" id="{0454D314-E5DF-379F-255E-F2EFFE430BAD}"/>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97E6F9-A28A-289B-CCD7-245CBC7FD3F7}"/>
              </a:ext>
            </a:extLst>
          </p:cNvPr>
          <p:cNvSpPr/>
          <p:nvPr/>
        </p:nvSpPr>
        <p:spPr>
          <a:xfrm>
            <a:off x="266699" y="387304"/>
            <a:ext cx="18205626" cy="1015663"/>
          </a:xfrm>
          <a:prstGeom prst="rect">
            <a:avLst/>
          </a:prstGeom>
          <a:noFill/>
        </p:spPr>
        <p:txBody>
          <a:bodyPr wrap="none" lIns="91440" tIns="45720" rIns="91440" bIns="45720">
            <a:spAutoFit/>
          </a:bodyPr>
          <a:lstStyle/>
          <a:p>
            <a:pPr algn="ctr"/>
            <a:r>
              <a:rPr lang="en-US" sz="6000" b="1" cap="none" spc="0">
                <a:ln w="6600">
                  <a:solidFill>
                    <a:schemeClr val="accent2"/>
                  </a:solidFill>
                  <a:prstDash val="solid"/>
                </a:ln>
                <a:solidFill>
                  <a:srgbClr val="002060"/>
                </a:solidFill>
                <a:effectLst>
                  <a:outerShdw dist="38100" dir="2700000" algn="tl" rotWithShape="0">
                    <a:schemeClr val="accent2"/>
                  </a:outerShdw>
                </a:effectLst>
              </a:rPr>
              <a:t>Human Resources       Clinical Operations </a:t>
            </a:r>
          </a:p>
        </p:txBody>
      </p:sp>
      <p:graphicFrame>
        <p:nvGraphicFramePr>
          <p:cNvPr id="6" name="Diagram 5">
            <a:extLst>
              <a:ext uri="{FF2B5EF4-FFF2-40B4-BE49-F238E27FC236}">
                <a16:creationId xmlns:a16="http://schemas.microsoft.com/office/drawing/2014/main" id="{11D0E9C9-A6C8-CA10-6945-FACA721654AB}"/>
              </a:ext>
            </a:extLst>
          </p:cNvPr>
          <p:cNvGraphicFramePr/>
          <p:nvPr>
            <p:extLst>
              <p:ext uri="{D42A27DB-BD31-4B8C-83A1-F6EECF244321}">
                <p14:modId xmlns:p14="http://schemas.microsoft.com/office/powerpoint/2010/main" val="2092546588"/>
              </p:ext>
            </p:extLst>
          </p:nvPr>
        </p:nvGraphicFramePr>
        <p:xfrm>
          <a:off x="1808921" y="2231458"/>
          <a:ext cx="14764581" cy="75546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Group of people outline">
            <a:extLst>
              <a:ext uri="{FF2B5EF4-FFF2-40B4-BE49-F238E27FC236}">
                <a16:creationId xmlns:a16="http://schemas.microsoft.com/office/drawing/2014/main" id="{52FB6745-A304-EAD2-F0F9-DE2548EC19E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258700" y="2723199"/>
            <a:ext cx="4881171" cy="4881171"/>
          </a:xfrm>
          <a:prstGeom prst="rect">
            <a:avLst/>
          </a:prstGeom>
        </p:spPr>
      </p:pic>
      <p:pic>
        <p:nvPicPr>
          <p:cNvPr id="15" name="Graphic 14" descr="Connected with solid fill">
            <a:extLst>
              <a:ext uri="{FF2B5EF4-FFF2-40B4-BE49-F238E27FC236}">
                <a16:creationId xmlns:a16="http://schemas.microsoft.com/office/drawing/2014/main" id="{856237FF-319F-F64E-1E39-E36753F544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10910" y="1929366"/>
            <a:ext cx="6287435" cy="6287435"/>
          </a:xfrm>
          <a:prstGeom prst="rect">
            <a:avLst/>
          </a:prstGeom>
        </p:spPr>
      </p:pic>
      <p:sp>
        <p:nvSpPr>
          <p:cNvPr id="18" name="Rectangle 17">
            <a:extLst>
              <a:ext uri="{FF2B5EF4-FFF2-40B4-BE49-F238E27FC236}">
                <a16:creationId xmlns:a16="http://schemas.microsoft.com/office/drawing/2014/main" id="{4767C5D4-3AA7-2EFF-7B41-59090419F2CA}"/>
              </a:ext>
            </a:extLst>
          </p:cNvPr>
          <p:cNvSpPr/>
          <p:nvPr/>
        </p:nvSpPr>
        <p:spPr>
          <a:xfrm>
            <a:off x="668493" y="8030879"/>
            <a:ext cx="4002897" cy="6244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t>People</a:t>
            </a:r>
            <a:r>
              <a:rPr lang="en-US"/>
              <a:t> </a:t>
            </a:r>
          </a:p>
        </p:txBody>
      </p:sp>
      <p:sp>
        <p:nvSpPr>
          <p:cNvPr id="19" name="Rectangle 18">
            <a:extLst>
              <a:ext uri="{FF2B5EF4-FFF2-40B4-BE49-F238E27FC236}">
                <a16:creationId xmlns:a16="http://schemas.microsoft.com/office/drawing/2014/main" id="{8131EE10-2D32-23F6-3CBC-3F1AB1AD2A4D}"/>
              </a:ext>
            </a:extLst>
          </p:cNvPr>
          <p:cNvSpPr/>
          <p:nvPr/>
        </p:nvSpPr>
        <p:spPr>
          <a:xfrm>
            <a:off x="13817320" y="8022446"/>
            <a:ext cx="3918603" cy="6413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t>Process </a:t>
            </a:r>
          </a:p>
        </p:txBody>
      </p:sp>
      <p:pic>
        <p:nvPicPr>
          <p:cNvPr id="21" name="Graphic 20" descr="Handshake outline">
            <a:extLst>
              <a:ext uri="{FF2B5EF4-FFF2-40B4-BE49-F238E27FC236}">
                <a16:creationId xmlns:a16="http://schemas.microsoft.com/office/drawing/2014/main" id="{CBD82D58-84FC-F3AA-6EA9-6F93F89CF89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77469" y="529972"/>
            <a:ext cx="1133061" cy="1133061"/>
          </a:xfrm>
          <a:prstGeom prst="rect">
            <a:avLst/>
          </a:prstGeom>
        </p:spPr>
      </p:pic>
    </p:spTree>
    <p:extLst>
      <p:ext uri="{BB962C8B-B14F-4D97-AF65-F5344CB8AC3E}">
        <p14:creationId xmlns:p14="http://schemas.microsoft.com/office/powerpoint/2010/main" val="2295763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5829E-180C-C214-8B9F-BD304FF7E1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00A2D5F-9020-C547-F3CE-9BD5EF2AECDD}"/>
              </a:ext>
            </a:extLst>
          </p:cNvPr>
          <p:cNvSpPr/>
          <p:nvPr/>
        </p:nvSpPr>
        <p:spPr>
          <a:xfrm>
            <a:off x="190499" y="153769"/>
            <a:ext cx="11315701" cy="178199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04BE902A-4129-6128-070D-A8C20655ED8A}"/>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FDE52BF-6E5B-AE7E-E4AC-5D5DDF19BB64}"/>
              </a:ext>
            </a:extLst>
          </p:cNvPr>
          <p:cNvSpPr/>
          <p:nvPr/>
        </p:nvSpPr>
        <p:spPr>
          <a:xfrm>
            <a:off x="457200" y="8761631"/>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9A84672-B2E8-914D-4418-D12C014A7659}"/>
              </a:ext>
            </a:extLst>
          </p:cNvPr>
          <p:cNvSpPr/>
          <p:nvPr/>
        </p:nvSpPr>
        <p:spPr>
          <a:xfrm>
            <a:off x="2293879" y="1092487"/>
            <a:ext cx="9237548" cy="769441"/>
          </a:xfrm>
          <a:prstGeom prst="rect">
            <a:avLst/>
          </a:prstGeom>
          <a:noFill/>
        </p:spPr>
        <p:txBody>
          <a:bodyPr wrap="square" lIns="91440" tIns="45720" rIns="91440" bIns="45720">
            <a:spAutoFit/>
          </a:bodyPr>
          <a:lstStyle/>
          <a:p>
            <a:pPr algn="ctr"/>
            <a:r>
              <a:rPr lang="en-US" sz="4400" b="1" i="1" cap="none" spc="0" dirty="0">
                <a:ln w="13462">
                  <a:solidFill>
                    <a:schemeClr val="bg1"/>
                  </a:solidFill>
                  <a:prstDash val="solid"/>
                </a:ln>
                <a:solidFill>
                  <a:srgbClr val="6CAB27"/>
                </a:solidFill>
                <a:effectLst>
                  <a:outerShdw dist="38100" dir="2700000" algn="bl" rotWithShape="0">
                    <a:schemeClr val="accent5"/>
                  </a:outerShdw>
                </a:effectLst>
              </a:rPr>
              <a:t>Socializing &amp; Standardizing</a:t>
            </a:r>
          </a:p>
        </p:txBody>
      </p:sp>
      <p:sp>
        <p:nvSpPr>
          <p:cNvPr id="7" name="Rectangle 6">
            <a:extLst>
              <a:ext uri="{FF2B5EF4-FFF2-40B4-BE49-F238E27FC236}">
                <a16:creationId xmlns:a16="http://schemas.microsoft.com/office/drawing/2014/main" id="{A07B7905-1A0E-870E-EDEC-552FF90AA551}"/>
              </a:ext>
            </a:extLst>
          </p:cNvPr>
          <p:cNvSpPr/>
          <p:nvPr/>
        </p:nvSpPr>
        <p:spPr>
          <a:xfrm>
            <a:off x="207705" y="18596"/>
            <a:ext cx="5562741" cy="1323439"/>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Solutions</a:t>
            </a:r>
          </a:p>
        </p:txBody>
      </p:sp>
      <p:graphicFrame>
        <p:nvGraphicFramePr>
          <p:cNvPr id="2" name="Diagram 1">
            <a:extLst>
              <a:ext uri="{FF2B5EF4-FFF2-40B4-BE49-F238E27FC236}">
                <a16:creationId xmlns:a16="http://schemas.microsoft.com/office/drawing/2014/main" id="{33AEE30F-55E6-4B41-5C52-853B990A2C06}"/>
              </a:ext>
            </a:extLst>
          </p:cNvPr>
          <p:cNvGraphicFramePr/>
          <p:nvPr>
            <p:extLst>
              <p:ext uri="{D42A27DB-BD31-4B8C-83A1-F6EECF244321}">
                <p14:modId xmlns:p14="http://schemas.microsoft.com/office/powerpoint/2010/main" val="1424995830"/>
              </p:ext>
            </p:extLst>
          </p:nvPr>
        </p:nvGraphicFramePr>
        <p:xfrm>
          <a:off x="723900" y="2096670"/>
          <a:ext cx="17106900" cy="6746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6577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a:extLst>
            <a:ext uri="{FF2B5EF4-FFF2-40B4-BE49-F238E27FC236}">
              <a16:creationId xmlns:a16="http://schemas.microsoft.com/office/drawing/2014/main" id="{0C0B8EE0-4253-03DA-3A90-A8E169272FE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F554B5C-C786-29C6-9D75-27FF316BB5BB}"/>
              </a:ext>
            </a:extLst>
          </p:cNvPr>
          <p:cNvSpPr/>
          <p:nvPr/>
        </p:nvSpPr>
        <p:spPr>
          <a:xfrm>
            <a:off x="135908" y="153769"/>
            <a:ext cx="8066396" cy="1468285"/>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E13FCA36-4BD8-2345-B8EA-0070A13F5493}"/>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858952-3804-B6F4-CC7A-3628B15B5B00}"/>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EA92A9-1C7F-2807-B805-EB6B2A72F2AC}"/>
              </a:ext>
            </a:extLst>
          </p:cNvPr>
          <p:cNvSpPr/>
          <p:nvPr/>
        </p:nvSpPr>
        <p:spPr>
          <a:xfrm>
            <a:off x="135908" y="153769"/>
            <a:ext cx="8292656" cy="1323439"/>
          </a:xfrm>
          <a:prstGeom prst="rect">
            <a:avLst/>
          </a:prstGeom>
          <a:noFill/>
        </p:spPr>
        <p:txBody>
          <a:bodyPr wrap="none" lIns="91440" tIns="45720" rIns="91440" bIns="45720">
            <a:spAutoFit/>
          </a:bodyPr>
          <a:lstStyle/>
          <a:p>
            <a:pPr algn="ctr"/>
            <a:r>
              <a:rPr lang="en-US" sz="8000" b="1" cap="none" spc="0">
                <a:ln w="6600">
                  <a:solidFill>
                    <a:schemeClr val="accent2"/>
                  </a:solidFill>
                  <a:prstDash val="solid"/>
                </a:ln>
                <a:solidFill>
                  <a:srgbClr val="002060"/>
                </a:solidFill>
                <a:effectLst>
                  <a:outerShdw dist="38100" dir="2700000" algn="tl" rotWithShape="0">
                    <a:schemeClr val="accent2"/>
                  </a:outerShdw>
                </a:effectLst>
              </a:rPr>
              <a:t>Current State </a:t>
            </a:r>
          </a:p>
        </p:txBody>
      </p:sp>
      <p:pic>
        <p:nvPicPr>
          <p:cNvPr id="17" name="Picture 16" descr="Casual woman cheering two hands">
            <a:extLst>
              <a:ext uri="{FF2B5EF4-FFF2-40B4-BE49-F238E27FC236}">
                <a16:creationId xmlns:a16="http://schemas.microsoft.com/office/drawing/2014/main" id="{586AD6DF-DCDF-D9C3-5ADE-4F45BBC34C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56698" y="993443"/>
            <a:ext cx="3321787" cy="7921957"/>
          </a:xfrm>
          <a:prstGeom prst="rect">
            <a:avLst/>
          </a:prstGeom>
        </p:spPr>
      </p:pic>
      <p:pic>
        <p:nvPicPr>
          <p:cNvPr id="18" name="Picture 17">
            <a:extLst>
              <a:ext uri="{FF2B5EF4-FFF2-40B4-BE49-F238E27FC236}">
                <a16:creationId xmlns:a16="http://schemas.microsoft.com/office/drawing/2014/main" id="{71AB763B-A7BF-9A3E-4CAD-5DFA8AECC36A}"/>
              </a:ext>
            </a:extLst>
          </p:cNvPr>
          <p:cNvPicPr>
            <a:picLocks noChangeAspect="1"/>
          </p:cNvPicPr>
          <p:nvPr/>
        </p:nvPicPr>
        <p:blipFill>
          <a:blip r:embed="rId4"/>
          <a:stretch>
            <a:fillRect/>
          </a:stretch>
        </p:blipFill>
        <p:spPr>
          <a:xfrm>
            <a:off x="398541" y="2039680"/>
            <a:ext cx="2759274" cy="7561520"/>
          </a:xfrm>
          <a:prstGeom prst="rect">
            <a:avLst/>
          </a:prstGeom>
        </p:spPr>
      </p:pic>
      <p:pic>
        <p:nvPicPr>
          <p:cNvPr id="2" name="Picture 1" descr="A graph of a patient visit&#10;&#10;AI-generated content may be incorrect.">
            <a:extLst>
              <a:ext uri="{FF2B5EF4-FFF2-40B4-BE49-F238E27FC236}">
                <a16:creationId xmlns:a16="http://schemas.microsoft.com/office/drawing/2014/main" id="{11CE6704-4B36-AA4C-F5D4-4D035DA88BB0}"/>
              </a:ext>
            </a:extLst>
          </p:cNvPr>
          <p:cNvPicPr>
            <a:picLocks noChangeAspect="1"/>
          </p:cNvPicPr>
          <p:nvPr/>
        </p:nvPicPr>
        <p:blipFill>
          <a:blip r:embed="rId5"/>
          <a:stretch>
            <a:fillRect/>
          </a:stretch>
        </p:blipFill>
        <p:spPr>
          <a:xfrm>
            <a:off x="3829551" y="1933575"/>
            <a:ext cx="9696450" cy="69913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464653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1396-1902-B7E0-0E4B-FDCA0AE2AEA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EED6C1B-4CEC-77EF-9303-094A2D5B994B}"/>
              </a:ext>
            </a:extLst>
          </p:cNvPr>
          <p:cNvSpPr/>
          <p:nvPr/>
        </p:nvSpPr>
        <p:spPr>
          <a:xfrm>
            <a:off x="190499" y="153769"/>
            <a:ext cx="11315701" cy="1524001"/>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F1822723-4599-55E5-AB34-96FA3C518455}"/>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9B50DE-7C90-5920-7D23-5EF94CC206B5}"/>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17033B-128B-D8FF-8329-CF93DFCDC833}"/>
              </a:ext>
            </a:extLst>
          </p:cNvPr>
          <p:cNvSpPr/>
          <p:nvPr/>
        </p:nvSpPr>
        <p:spPr>
          <a:xfrm>
            <a:off x="362500" y="217269"/>
            <a:ext cx="11368818" cy="1323439"/>
          </a:xfrm>
          <a:prstGeom prst="rect">
            <a:avLst/>
          </a:prstGeom>
          <a:noFill/>
        </p:spPr>
        <p:txBody>
          <a:bodyPr wrap="none" lIns="91440" tIns="45720" rIns="91440" bIns="45720">
            <a:spAutoFit/>
          </a:bodyPr>
          <a:lstStyle/>
          <a:p>
            <a:pPr algn="ctr"/>
            <a:r>
              <a:rPr lang="en-US" sz="8000" b="1" cap="none" spc="0">
                <a:ln w="6600">
                  <a:solidFill>
                    <a:schemeClr val="accent2"/>
                  </a:solidFill>
                  <a:prstDash val="solid"/>
                </a:ln>
                <a:solidFill>
                  <a:srgbClr val="002060"/>
                </a:solidFill>
                <a:effectLst>
                  <a:outerShdw dist="38100" dir="2700000" algn="tl" rotWithShape="0">
                    <a:schemeClr val="accent2"/>
                  </a:outerShdw>
                </a:effectLst>
              </a:rPr>
              <a:t>Patient Experience </a:t>
            </a:r>
          </a:p>
        </p:txBody>
      </p:sp>
      <p:pic>
        <p:nvPicPr>
          <p:cNvPr id="2" name="Picture 1">
            <a:extLst>
              <a:ext uri="{FF2B5EF4-FFF2-40B4-BE49-F238E27FC236}">
                <a16:creationId xmlns:a16="http://schemas.microsoft.com/office/drawing/2014/main" id="{DE66AE2D-6577-2858-034A-0BED9A42B2A1}"/>
              </a:ext>
            </a:extLst>
          </p:cNvPr>
          <p:cNvPicPr>
            <a:picLocks noChangeAspect="1"/>
          </p:cNvPicPr>
          <p:nvPr/>
        </p:nvPicPr>
        <p:blipFill>
          <a:blip r:embed="rId3"/>
          <a:stretch>
            <a:fillRect/>
          </a:stretch>
        </p:blipFill>
        <p:spPr>
          <a:xfrm>
            <a:off x="3999346" y="1910216"/>
            <a:ext cx="8883555" cy="8054068"/>
          </a:xfrm>
          <a:prstGeom prst="rect">
            <a:avLst/>
          </a:prstGeom>
          <a:ln w="76200">
            <a:solidFill>
              <a:schemeClr val="tx2">
                <a:lumMod val="50000"/>
              </a:schemeClr>
            </a:solidFill>
          </a:ln>
        </p:spPr>
      </p:pic>
      <p:pic>
        <p:nvPicPr>
          <p:cNvPr id="10" name="Picture 9" descr="Business woman thumbs up">
            <a:extLst>
              <a:ext uri="{FF2B5EF4-FFF2-40B4-BE49-F238E27FC236}">
                <a16:creationId xmlns:a16="http://schemas.microsoft.com/office/drawing/2014/main" id="{7558C3A4-8023-C995-D411-F5D6BEC1F6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2400" y="534084"/>
            <a:ext cx="2961102" cy="8782103"/>
          </a:xfrm>
          <a:prstGeom prst="rect">
            <a:avLst/>
          </a:prstGeom>
        </p:spPr>
      </p:pic>
      <p:pic>
        <p:nvPicPr>
          <p:cNvPr id="16" name="Picture 15" descr="Businessman cheering two hands">
            <a:extLst>
              <a:ext uri="{FF2B5EF4-FFF2-40B4-BE49-F238E27FC236}">
                <a16:creationId xmlns:a16="http://schemas.microsoft.com/office/drawing/2014/main" id="{162EE18F-B15A-7CA8-343F-ACA164073B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306" y="1741270"/>
            <a:ext cx="2763398" cy="8391961"/>
          </a:xfrm>
          <a:prstGeom prst="rect">
            <a:avLst/>
          </a:prstGeom>
        </p:spPr>
      </p:pic>
    </p:spTree>
    <p:extLst>
      <p:ext uri="{BB962C8B-B14F-4D97-AF65-F5344CB8AC3E}">
        <p14:creationId xmlns:p14="http://schemas.microsoft.com/office/powerpoint/2010/main" val="359282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wearing glasses and a blue dress&#10;&#10;AI-generated content may be incorrect.">
            <a:extLst>
              <a:ext uri="{FF2B5EF4-FFF2-40B4-BE49-F238E27FC236}">
                <a16:creationId xmlns:a16="http://schemas.microsoft.com/office/drawing/2014/main" id="{92DB26DD-4415-37FB-4E85-F100EE883C5C}"/>
              </a:ext>
            </a:extLst>
          </p:cNvPr>
          <p:cNvPicPr>
            <a:picLocks noChangeAspect="1"/>
          </p:cNvPicPr>
          <p:nvPr/>
        </p:nvPicPr>
        <p:blipFill>
          <a:blip r:embed="rId3"/>
          <a:srcRect l="17045" r="11720"/>
          <a:stretch>
            <a:fillRect/>
          </a:stretch>
        </p:blipFill>
        <p:spPr>
          <a:xfrm>
            <a:off x="1257299" y="1562100"/>
            <a:ext cx="4756004" cy="7901251"/>
          </a:xfrm>
          <a:prstGeom prst="rect">
            <a:avLst/>
          </a:prstGeom>
          <a:solidFill>
            <a:srgbClr val="0070C0"/>
          </a:solidFill>
          <a:ln>
            <a:solidFill>
              <a:srgbClr val="92D050"/>
            </a:solidFill>
          </a:ln>
        </p:spPr>
      </p:pic>
      <p:pic>
        <p:nvPicPr>
          <p:cNvPr id="4" name="Picture 3" descr="A person with curly hair wearing glasses and a blue jacket&#10;&#10;AI-generated content may be incorrect.">
            <a:extLst>
              <a:ext uri="{FF2B5EF4-FFF2-40B4-BE49-F238E27FC236}">
                <a16:creationId xmlns:a16="http://schemas.microsoft.com/office/drawing/2014/main" id="{0E0C84DE-5B80-6856-770B-F4A915CC8F3D}"/>
              </a:ext>
            </a:extLst>
          </p:cNvPr>
          <p:cNvPicPr>
            <a:picLocks noChangeAspect="1"/>
          </p:cNvPicPr>
          <p:nvPr/>
        </p:nvPicPr>
        <p:blipFill>
          <a:blip r:embed="rId4"/>
          <a:srcRect l="159" r="2199"/>
          <a:stretch>
            <a:fillRect/>
          </a:stretch>
        </p:blipFill>
        <p:spPr>
          <a:xfrm>
            <a:off x="12305293" y="1562099"/>
            <a:ext cx="4725408" cy="7901252"/>
          </a:xfrm>
          <a:prstGeom prst="rect">
            <a:avLst/>
          </a:prstGeom>
          <a:ln>
            <a:solidFill>
              <a:srgbClr val="92D050"/>
            </a:solidFill>
          </a:ln>
        </p:spPr>
      </p:pic>
      <p:sp>
        <p:nvSpPr>
          <p:cNvPr id="7" name="Rectangle: Rounded Corners 6">
            <a:extLst>
              <a:ext uri="{FF2B5EF4-FFF2-40B4-BE49-F238E27FC236}">
                <a16:creationId xmlns:a16="http://schemas.microsoft.com/office/drawing/2014/main" id="{CCDFDF67-5D62-DB52-C628-79EC6914F282}"/>
              </a:ext>
            </a:extLst>
          </p:cNvPr>
          <p:cNvSpPr/>
          <p:nvPr/>
        </p:nvSpPr>
        <p:spPr>
          <a:xfrm>
            <a:off x="1529796" y="8929951"/>
            <a:ext cx="4271682" cy="10668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Emily Bigler, MSN-Ed, RN </a:t>
            </a:r>
          </a:p>
          <a:p>
            <a:pPr algn="ctr"/>
            <a:r>
              <a:rPr lang="en-US" sz="2000" dirty="0"/>
              <a:t>Nurse Manager of Clinical Operations </a:t>
            </a:r>
          </a:p>
        </p:txBody>
      </p:sp>
      <p:sp>
        <p:nvSpPr>
          <p:cNvPr id="11" name="Rectangle: Rounded Corners 10">
            <a:extLst>
              <a:ext uri="{FF2B5EF4-FFF2-40B4-BE49-F238E27FC236}">
                <a16:creationId xmlns:a16="http://schemas.microsoft.com/office/drawing/2014/main" id="{5DB36585-3179-CA45-583D-9B2C490B9ABF}"/>
              </a:ext>
            </a:extLst>
          </p:cNvPr>
          <p:cNvSpPr/>
          <p:nvPr/>
        </p:nvSpPr>
        <p:spPr>
          <a:xfrm>
            <a:off x="12580584" y="8915813"/>
            <a:ext cx="4271682" cy="106680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Dominique Stuckey, MSN, APRN</a:t>
            </a:r>
          </a:p>
          <a:p>
            <a:pPr algn="ctr"/>
            <a:r>
              <a:rPr lang="en-US" sz="2000" dirty="0"/>
              <a:t>Senior Director of Clinical Development </a:t>
            </a:r>
          </a:p>
        </p:txBody>
      </p:sp>
      <p:sp>
        <p:nvSpPr>
          <p:cNvPr id="13" name="Rectangle 12">
            <a:extLst>
              <a:ext uri="{FF2B5EF4-FFF2-40B4-BE49-F238E27FC236}">
                <a16:creationId xmlns:a16="http://schemas.microsoft.com/office/drawing/2014/main" id="{E6482AB7-29C1-6F84-9A36-99C6005916A2}"/>
              </a:ext>
            </a:extLst>
          </p:cNvPr>
          <p:cNvSpPr/>
          <p:nvPr/>
        </p:nvSpPr>
        <p:spPr>
          <a:xfrm>
            <a:off x="316616" y="-1"/>
            <a:ext cx="5462042" cy="1323439"/>
          </a:xfrm>
          <a:prstGeom prst="rect">
            <a:avLst/>
          </a:prstGeom>
          <a:solidFill>
            <a:schemeClr val="tx2"/>
          </a:solidFill>
          <a:ln>
            <a:solidFill>
              <a:srgbClr val="92D050"/>
            </a:solidFill>
          </a:ln>
        </p:spPr>
        <p:txBody>
          <a:bodyPr wrap="square" lIns="91440" tIns="45720" rIns="91440" bIns="45720">
            <a:spAutoFit/>
          </a:body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Presenters</a:t>
            </a:r>
          </a:p>
        </p:txBody>
      </p:sp>
      <p:pic>
        <p:nvPicPr>
          <p:cNvPr id="5" name="Picture 4" descr="A person in a suit and tie&#10;&#10;AI-generated content may be incorrect.">
            <a:extLst>
              <a:ext uri="{FF2B5EF4-FFF2-40B4-BE49-F238E27FC236}">
                <a16:creationId xmlns:a16="http://schemas.microsoft.com/office/drawing/2014/main" id="{AA2BA312-BC3E-4F30-4931-ACA0CA14332B}"/>
              </a:ext>
            </a:extLst>
          </p:cNvPr>
          <p:cNvPicPr>
            <a:picLocks noChangeAspect="1"/>
          </p:cNvPicPr>
          <p:nvPr/>
        </p:nvPicPr>
        <p:blipFill>
          <a:blip r:embed="rId5"/>
          <a:stretch>
            <a:fillRect/>
          </a:stretch>
        </p:blipFill>
        <p:spPr>
          <a:xfrm>
            <a:off x="6383419" y="1556162"/>
            <a:ext cx="5684446" cy="7916883"/>
          </a:xfrm>
          <a:prstGeom prst="rect">
            <a:avLst/>
          </a:prstGeom>
        </p:spPr>
      </p:pic>
      <p:sp>
        <p:nvSpPr>
          <p:cNvPr id="19" name="Rectangle 18">
            <a:extLst>
              <a:ext uri="{FF2B5EF4-FFF2-40B4-BE49-F238E27FC236}">
                <a16:creationId xmlns:a16="http://schemas.microsoft.com/office/drawing/2014/main" id="{A6AA6E45-FA10-116D-C48A-9B4E51CA2D18}"/>
              </a:ext>
            </a:extLst>
          </p:cNvPr>
          <p:cNvSpPr/>
          <p:nvPr/>
        </p:nvSpPr>
        <p:spPr>
          <a:xfrm>
            <a:off x="5801478" y="200053"/>
            <a:ext cx="11983858"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Howard University Faculty Practice Plan </a:t>
            </a:r>
          </a:p>
        </p:txBody>
      </p:sp>
      <p:sp>
        <p:nvSpPr>
          <p:cNvPr id="8" name="Rectangle: Rounded Corners 7">
            <a:extLst>
              <a:ext uri="{FF2B5EF4-FFF2-40B4-BE49-F238E27FC236}">
                <a16:creationId xmlns:a16="http://schemas.microsoft.com/office/drawing/2014/main" id="{7351A856-79DF-D28A-DDF7-8761C1C6D36C}"/>
              </a:ext>
            </a:extLst>
          </p:cNvPr>
          <p:cNvSpPr/>
          <p:nvPr/>
        </p:nvSpPr>
        <p:spPr>
          <a:xfrm>
            <a:off x="7035137" y="8944795"/>
            <a:ext cx="4271682" cy="1066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t>Vincent Orange, Jr., </a:t>
            </a:r>
            <a:r>
              <a:rPr lang="en-US" sz="2400"/>
              <a:t>MBA</a:t>
            </a:r>
            <a:r>
              <a:rPr lang="en-US" sz="2400" dirty="0"/>
              <a:t>, MHSA</a:t>
            </a:r>
          </a:p>
          <a:p>
            <a:pPr algn="ctr"/>
            <a:r>
              <a:rPr lang="en-US" sz="2400" dirty="0"/>
              <a:t>Chief Executive Officer  </a:t>
            </a:r>
            <a:endParaRPr lang="en-US" sz="2400">
              <a:ea typeface="Calibri"/>
              <a:cs typeface="Calibri"/>
            </a:endParaRPr>
          </a:p>
        </p:txBody>
      </p:sp>
    </p:spTree>
    <p:extLst>
      <p:ext uri="{BB962C8B-B14F-4D97-AF65-F5344CB8AC3E}">
        <p14:creationId xmlns:p14="http://schemas.microsoft.com/office/powerpoint/2010/main" val="2771925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AB1BB-CB14-0ACD-3217-D37189A20FD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B523AAD-60FF-7439-2D53-D219EAC7A02F}"/>
              </a:ext>
            </a:extLst>
          </p:cNvPr>
          <p:cNvSpPr/>
          <p:nvPr/>
        </p:nvSpPr>
        <p:spPr>
          <a:xfrm>
            <a:off x="433091" y="218539"/>
            <a:ext cx="9930109" cy="1375445"/>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20F1FB7D-01C7-937C-912A-23297F01C435}"/>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66FCCF1-02CF-B82E-185D-DCBD482FCA5C}"/>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931706-D379-1DB0-F4DE-57946E1B75BA}"/>
              </a:ext>
            </a:extLst>
          </p:cNvPr>
          <p:cNvSpPr/>
          <p:nvPr/>
        </p:nvSpPr>
        <p:spPr>
          <a:xfrm>
            <a:off x="762000" y="244541"/>
            <a:ext cx="9601200" cy="1323439"/>
          </a:xfrm>
          <a:prstGeom prst="rect">
            <a:avLst/>
          </a:prstGeom>
          <a:noFill/>
        </p:spPr>
        <p:txBody>
          <a:bodyPr wrap="square" lIns="91440" tIns="45720" rIns="91440" bIns="45720" anchor="t">
            <a:spAutoFit/>
          </a:bodyPr>
          <a:lstStyle/>
          <a:p>
            <a:pPr algn="ctr"/>
            <a:r>
              <a:rPr lang="en-US" sz="8000" b="1" dirty="0">
                <a:ln w="6600">
                  <a:solidFill>
                    <a:schemeClr val="accent2"/>
                  </a:solidFill>
                  <a:prstDash val="solid"/>
                </a:ln>
                <a:solidFill>
                  <a:srgbClr val="002060"/>
                </a:solidFill>
                <a:effectLst>
                  <a:outerShdw dist="38100" dir="2700000" algn="tl" rotWithShape="0">
                    <a:schemeClr val="accent2"/>
                  </a:outerShdw>
                </a:effectLst>
              </a:rPr>
              <a:t>Key Takeaways</a:t>
            </a: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 </a:t>
            </a:r>
            <a:r>
              <a:rPr lang="en-US" sz="8000" b="1" dirty="0">
                <a:ln w="6600">
                  <a:solidFill>
                    <a:schemeClr val="accent2"/>
                  </a:solidFill>
                  <a:prstDash val="solid"/>
                </a:ln>
                <a:solidFill>
                  <a:srgbClr val="002060"/>
                </a:solidFill>
                <a:effectLst>
                  <a:outerShdw dist="38100" dir="2700000" algn="tl" rotWithShape="0">
                    <a:schemeClr val="accent2"/>
                  </a:outerShdw>
                </a:effectLst>
              </a:rPr>
              <a:t> </a:t>
            </a:r>
            <a:endParaRPr lang="en-US" sz="80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graphicFrame>
        <p:nvGraphicFramePr>
          <p:cNvPr id="12" name="Table 11">
            <a:extLst>
              <a:ext uri="{FF2B5EF4-FFF2-40B4-BE49-F238E27FC236}">
                <a16:creationId xmlns:a16="http://schemas.microsoft.com/office/drawing/2014/main" id="{9EA719DB-8576-D41C-5E15-38996589ED79}"/>
              </a:ext>
            </a:extLst>
          </p:cNvPr>
          <p:cNvGraphicFramePr>
            <a:graphicFrameLocks noGrp="1"/>
          </p:cNvGraphicFramePr>
          <p:nvPr>
            <p:extLst>
              <p:ext uri="{D42A27DB-BD31-4B8C-83A1-F6EECF244321}">
                <p14:modId xmlns:p14="http://schemas.microsoft.com/office/powerpoint/2010/main" val="3494356854"/>
              </p:ext>
            </p:extLst>
          </p:nvPr>
        </p:nvGraphicFramePr>
        <p:xfrm>
          <a:off x="430234" y="1783017"/>
          <a:ext cx="17036033" cy="6560883"/>
        </p:xfrm>
        <a:graphic>
          <a:graphicData uri="http://schemas.openxmlformats.org/drawingml/2006/table">
            <a:tbl>
              <a:tblPr firstRow="1" bandRow="1">
                <a:tableStyleId>{21E4AEA4-8DFA-4A89-87EB-49C32662AFE0}</a:tableStyleId>
              </a:tblPr>
              <a:tblGrid>
                <a:gridCol w="17036033">
                  <a:extLst>
                    <a:ext uri="{9D8B030D-6E8A-4147-A177-3AD203B41FA5}">
                      <a16:colId xmlns:a16="http://schemas.microsoft.com/office/drawing/2014/main" val="244178403"/>
                    </a:ext>
                  </a:extLst>
                </a:gridCol>
              </a:tblGrid>
              <a:tr h="512283">
                <a:tc>
                  <a:txBody>
                    <a:bodyPr/>
                    <a:lstStyle/>
                    <a:p>
                      <a:endParaRPr lang="en-US" dirty="0"/>
                    </a:p>
                  </a:txBody>
                  <a:tcPr/>
                </a:tc>
                <a:extLst>
                  <a:ext uri="{0D108BD9-81ED-4DB2-BD59-A6C34878D82A}">
                    <a16:rowId xmlns:a16="http://schemas.microsoft.com/office/drawing/2014/main" val="2719845919"/>
                  </a:ext>
                </a:extLst>
              </a:tr>
              <a:tr h="120972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4000" b="0">
                          <a:solidFill>
                            <a:srgbClr val="002060"/>
                          </a:solidFill>
                          <a:latin typeface="Aptos Serif" panose="02020604070405020304" pitchFamily="18" charset="0"/>
                          <a:ea typeface="Verdana"/>
                          <a:cs typeface="Aptos Serif" panose="02020604070405020304" pitchFamily="18" charset="0"/>
                        </a:rPr>
                        <a:t>Align with goals, not active insufficiencies </a:t>
                      </a:r>
                      <a:endParaRPr lang="en-US" sz="4000" b="0">
                        <a:solidFill>
                          <a:srgbClr val="002060"/>
                        </a:solidFill>
                        <a:latin typeface="Aptos Serif" panose="02020604070405020304" pitchFamily="18" charset="0"/>
                        <a:cs typeface="Aptos Serif" panose="02020604070405020304" pitchFamily="18" charset="0"/>
                      </a:endParaRPr>
                    </a:p>
                  </a:txBody>
                  <a:tcPr/>
                </a:tc>
                <a:extLst>
                  <a:ext uri="{0D108BD9-81ED-4DB2-BD59-A6C34878D82A}">
                    <a16:rowId xmlns:a16="http://schemas.microsoft.com/office/drawing/2014/main" val="3402274477"/>
                  </a:ext>
                </a:extLst>
              </a:tr>
              <a:tr h="120972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4000" b="0">
                          <a:solidFill>
                            <a:srgbClr val="002060"/>
                          </a:solidFill>
                          <a:latin typeface="Aptos Serif" panose="02020604070405020304" pitchFamily="18" charset="0"/>
                          <a:cs typeface="Aptos Serif" panose="02020604070405020304" pitchFamily="18" charset="0"/>
                        </a:rPr>
                        <a:t>Pipelines to Operational Resiliencies </a:t>
                      </a:r>
                    </a:p>
                  </a:txBody>
                  <a:tcPr/>
                </a:tc>
                <a:extLst>
                  <a:ext uri="{0D108BD9-81ED-4DB2-BD59-A6C34878D82A}">
                    <a16:rowId xmlns:a16="http://schemas.microsoft.com/office/drawing/2014/main" val="2843198937"/>
                  </a:ext>
                </a:extLst>
              </a:tr>
              <a:tr h="120972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4000" b="0">
                          <a:solidFill>
                            <a:srgbClr val="002060"/>
                          </a:solidFill>
                          <a:latin typeface="Aptos Serif" panose="02020604070405020304" pitchFamily="18" charset="0"/>
                          <a:ea typeface="Verdana"/>
                          <a:cs typeface="Aptos Serif" panose="02020604070405020304" pitchFamily="18" charset="0"/>
                        </a:rPr>
                        <a:t>Foundation laying can happen dynamically, in any workplace.</a:t>
                      </a:r>
                      <a:endParaRPr lang="en-US" sz="4000" b="0">
                        <a:solidFill>
                          <a:srgbClr val="002060"/>
                        </a:solidFill>
                        <a:latin typeface="Aptos Serif" panose="02020604070405020304" pitchFamily="18" charset="0"/>
                        <a:cs typeface="Aptos Serif" panose="02020604070405020304" pitchFamily="18" charset="0"/>
                      </a:endParaRPr>
                    </a:p>
                  </a:txBody>
                  <a:tcPr/>
                </a:tc>
                <a:extLst>
                  <a:ext uri="{0D108BD9-81ED-4DB2-BD59-A6C34878D82A}">
                    <a16:rowId xmlns:a16="http://schemas.microsoft.com/office/drawing/2014/main" val="3165222391"/>
                  </a:ext>
                </a:extLst>
              </a:tr>
              <a:tr h="1209720">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4000" b="0">
                          <a:solidFill>
                            <a:srgbClr val="002060"/>
                          </a:solidFill>
                          <a:latin typeface="Aptos Serif" panose="02020604070405020304" pitchFamily="18" charset="0"/>
                          <a:ea typeface="Verdana"/>
                          <a:cs typeface="Aptos Serif" panose="02020604070405020304" pitchFamily="18" charset="0"/>
                        </a:rPr>
                        <a:t>Buy-In is critical &amp; Shared Governance works</a:t>
                      </a:r>
                      <a:endParaRPr lang="en-US" sz="4000" b="0">
                        <a:solidFill>
                          <a:srgbClr val="002060"/>
                        </a:solidFill>
                        <a:latin typeface="Aptos Serif" panose="02020604070405020304" pitchFamily="18" charset="0"/>
                        <a:cs typeface="Aptos Serif" panose="02020604070405020304" pitchFamily="18" charset="0"/>
                      </a:endParaRPr>
                    </a:p>
                  </a:txBody>
                  <a:tcPr/>
                </a:tc>
                <a:extLst>
                  <a:ext uri="{0D108BD9-81ED-4DB2-BD59-A6C34878D82A}">
                    <a16:rowId xmlns:a16="http://schemas.microsoft.com/office/drawing/2014/main" val="3161221336"/>
                  </a:ext>
                </a:extLst>
              </a:tr>
              <a:tr h="1209720">
                <a:tc>
                  <a:txBody>
                    <a:bodyPr/>
                    <a:lstStyle/>
                    <a:p>
                      <a:pPr lvl="0" algn="l"/>
                      <a:r>
                        <a:rPr lang="en-US" sz="4000" b="0">
                          <a:solidFill>
                            <a:srgbClr val="002060"/>
                          </a:solidFill>
                          <a:latin typeface="Aptos Serif" panose="02020604070405020304" pitchFamily="18" charset="0"/>
                          <a:ea typeface="Verdana"/>
                          <a:cs typeface="Aptos Serif" panose="02020604070405020304" pitchFamily="18" charset="0"/>
                        </a:rPr>
                        <a:t>Focus on Resilience of Process &amp; People </a:t>
                      </a:r>
                    </a:p>
                  </a:txBody>
                  <a:tcPr/>
                </a:tc>
                <a:extLst>
                  <a:ext uri="{0D108BD9-81ED-4DB2-BD59-A6C34878D82A}">
                    <a16:rowId xmlns:a16="http://schemas.microsoft.com/office/drawing/2014/main" val="3991317894"/>
                  </a:ext>
                </a:extLst>
              </a:tr>
            </a:tbl>
          </a:graphicData>
        </a:graphic>
      </p:graphicFrame>
      <p:pic>
        <p:nvPicPr>
          <p:cNvPr id="6" name="Graphic 5" descr="Old Key outline">
            <a:extLst>
              <a:ext uri="{FF2B5EF4-FFF2-40B4-BE49-F238E27FC236}">
                <a16:creationId xmlns:a16="http://schemas.microsoft.com/office/drawing/2014/main" id="{7A532D59-38CF-885A-7266-C9B21C4ADA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464380">
            <a:off x="13490309" y="2473894"/>
            <a:ext cx="4721034" cy="4721034"/>
          </a:xfrm>
          <a:prstGeom prst="rect">
            <a:avLst/>
          </a:prstGeom>
        </p:spPr>
      </p:pic>
    </p:spTree>
    <p:extLst>
      <p:ext uri="{BB962C8B-B14F-4D97-AF65-F5344CB8AC3E}">
        <p14:creationId xmlns:p14="http://schemas.microsoft.com/office/powerpoint/2010/main" val="1196499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C94EEC16-08A5-E971-AD08-719A4B7D073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B9C7A10-F0B9-A495-8224-5C9896EBCA0C}"/>
              </a:ext>
            </a:extLst>
          </p:cNvPr>
          <p:cNvSpPr/>
          <p:nvPr/>
        </p:nvSpPr>
        <p:spPr>
          <a:xfrm>
            <a:off x="380999" y="419100"/>
            <a:ext cx="9601201" cy="1323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FC9856F0-23BB-0ABF-64A1-C31668625A55}"/>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DBA636-A337-BF41-F24D-46C0204A8894}"/>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628D4F-3214-F3D3-CA20-82926E442810}"/>
              </a:ext>
            </a:extLst>
          </p:cNvPr>
          <p:cNvPicPr>
            <a:picLocks noChangeAspect="1"/>
          </p:cNvPicPr>
          <p:nvPr/>
        </p:nvPicPr>
        <p:blipFill>
          <a:blip r:embed="rId3"/>
          <a:stretch>
            <a:fillRect/>
          </a:stretch>
        </p:blipFill>
        <p:spPr>
          <a:xfrm>
            <a:off x="9316102" y="272327"/>
            <a:ext cx="8361963" cy="8506968"/>
          </a:xfrm>
          <a:prstGeom prst="rect">
            <a:avLst/>
          </a:prstGeom>
        </p:spPr>
      </p:pic>
      <p:pic>
        <p:nvPicPr>
          <p:cNvPr id="10" name="Picture 9">
            <a:extLst>
              <a:ext uri="{FF2B5EF4-FFF2-40B4-BE49-F238E27FC236}">
                <a16:creationId xmlns:a16="http://schemas.microsoft.com/office/drawing/2014/main" id="{989297E9-755C-2A20-E4E0-31CDD028F9BA}"/>
              </a:ext>
            </a:extLst>
          </p:cNvPr>
          <p:cNvPicPr>
            <a:picLocks noChangeAspect="1"/>
          </p:cNvPicPr>
          <p:nvPr/>
        </p:nvPicPr>
        <p:blipFill>
          <a:blip r:embed="rId4"/>
          <a:stretch>
            <a:fillRect/>
          </a:stretch>
        </p:blipFill>
        <p:spPr>
          <a:xfrm>
            <a:off x="527931" y="5057980"/>
            <a:ext cx="8616069" cy="3585210"/>
          </a:xfrm>
          <a:prstGeom prst="rect">
            <a:avLst/>
          </a:prstGeom>
        </p:spPr>
      </p:pic>
      <p:sp>
        <p:nvSpPr>
          <p:cNvPr id="13" name="Rectangle 12">
            <a:extLst>
              <a:ext uri="{FF2B5EF4-FFF2-40B4-BE49-F238E27FC236}">
                <a16:creationId xmlns:a16="http://schemas.microsoft.com/office/drawing/2014/main" id="{0555DF76-2F8A-7E1A-D091-F8B3D763927E}"/>
              </a:ext>
            </a:extLst>
          </p:cNvPr>
          <p:cNvSpPr/>
          <p:nvPr/>
        </p:nvSpPr>
        <p:spPr>
          <a:xfrm>
            <a:off x="966529" y="2928952"/>
            <a:ext cx="7738872" cy="2164080"/>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002060"/>
                </a:solidFill>
              </a:rPr>
              <a:t>Howard CARES for you like family, because you are.</a:t>
            </a:r>
          </a:p>
          <a:p>
            <a:pPr algn="ctr"/>
            <a:endParaRPr lang="en-US" sz="2000" b="1" dirty="0">
              <a:solidFill>
                <a:srgbClr val="002060"/>
              </a:solidFill>
            </a:endParaRPr>
          </a:p>
          <a:p>
            <a:pPr algn="ctr"/>
            <a:r>
              <a:rPr lang="en-US" sz="2800" i="1">
                <a:solidFill>
                  <a:srgbClr val="C00000"/>
                </a:solidFill>
                <a:latin typeface="Bodoni MT" panose="02070603080606020203" pitchFamily="18" charset="0"/>
              </a:rPr>
              <a:t>“Collaboration, Accountability, Respect, Excellence &amp; Service” </a:t>
            </a:r>
          </a:p>
        </p:txBody>
      </p:sp>
      <p:pic>
        <p:nvPicPr>
          <p:cNvPr id="15" name="Picture 14">
            <a:extLst>
              <a:ext uri="{FF2B5EF4-FFF2-40B4-BE49-F238E27FC236}">
                <a16:creationId xmlns:a16="http://schemas.microsoft.com/office/drawing/2014/main" id="{AEB74CB0-8A22-A7FA-C89F-51B7BD2DD4B6}"/>
              </a:ext>
            </a:extLst>
          </p:cNvPr>
          <p:cNvPicPr>
            <a:picLocks noChangeAspect="1"/>
          </p:cNvPicPr>
          <p:nvPr/>
        </p:nvPicPr>
        <p:blipFill>
          <a:blip r:embed="rId5"/>
          <a:stretch>
            <a:fillRect/>
          </a:stretch>
        </p:blipFill>
        <p:spPr>
          <a:xfrm>
            <a:off x="511796" y="485173"/>
            <a:ext cx="8361964" cy="2045077"/>
          </a:xfrm>
          <a:prstGeom prst="rect">
            <a:avLst/>
          </a:prstGeom>
        </p:spPr>
      </p:pic>
    </p:spTree>
    <p:extLst>
      <p:ext uri="{BB962C8B-B14F-4D97-AF65-F5344CB8AC3E}">
        <p14:creationId xmlns:p14="http://schemas.microsoft.com/office/powerpoint/2010/main" val="3089411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C8BBEC4A-030C-FFD8-9486-9D864604CB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CC339A-32EC-D86A-60F8-2A35189B1E5A}"/>
              </a:ext>
            </a:extLst>
          </p:cNvPr>
          <p:cNvSpPr/>
          <p:nvPr/>
        </p:nvSpPr>
        <p:spPr>
          <a:xfrm>
            <a:off x="380999" y="419100"/>
            <a:ext cx="9601201" cy="132344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E26C4D05-9982-6F9A-4FA9-B1620A52B724}"/>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8E1DC7-763E-1DFA-80C1-B8A3C54FA51F}"/>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05ADE46-FCA3-D39A-827E-5E9E8145F56C}"/>
              </a:ext>
            </a:extLst>
          </p:cNvPr>
          <p:cNvPicPr>
            <a:picLocks noChangeAspect="1"/>
          </p:cNvPicPr>
          <p:nvPr/>
        </p:nvPicPr>
        <p:blipFill>
          <a:blip r:embed="rId3"/>
          <a:stretch>
            <a:fillRect/>
          </a:stretch>
        </p:blipFill>
        <p:spPr>
          <a:xfrm>
            <a:off x="1295400" y="266700"/>
            <a:ext cx="15087600" cy="8500056"/>
          </a:xfrm>
          <a:prstGeom prst="rect">
            <a:avLst/>
          </a:prstGeom>
          <a:ln w="28575">
            <a:solidFill>
              <a:srgbClr val="8AD23A"/>
            </a:solidFill>
          </a:ln>
        </p:spPr>
      </p:pic>
    </p:spTree>
    <p:extLst>
      <p:ext uri="{BB962C8B-B14F-4D97-AF65-F5344CB8AC3E}">
        <p14:creationId xmlns:p14="http://schemas.microsoft.com/office/powerpoint/2010/main" val="3361078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29FAA1-14A8-E1A9-D215-3FC9F247F4B5}"/>
              </a:ext>
            </a:extLst>
          </p:cNvPr>
          <p:cNvSpPr txBox="1"/>
          <p:nvPr/>
        </p:nvSpPr>
        <p:spPr>
          <a:xfrm>
            <a:off x="342900" y="266700"/>
            <a:ext cx="17602200" cy="9017853"/>
          </a:xfrm>
          <a:prstGeom prst="rect">
            <a:avLst/>
          </a:prstGeom>
          <a:noFill/>
        </p:spPr>
        <p:txBody>
          <a:bodyPr wrap="square" rtlCol="0">
            <a:spAutoFit/>
          </a:bodyPr>
          <a:lstStyle/>
          <a:p>
            <a:pPr algn="ctr"/>
            <a:r>
              <a:rPr lang="en-US" sz="3600" b="1" dirty="0">
                <a:solidFill>
                  <a:srgbClr val="002060"/>
                </a:solidFill>
              </a:rPr>
              <a:t>References</a:t>
            </a:r>
            <a:endParaRPr lang="en-US" sz="1200" dirty="0">
              <a:solidFill>
                <a:srgbClr val="002060"/>
              </a:solidFill>
            </a:endParaRPr>
          </a:p>
          <a:p>
            <a:r>
              <a:rPr lang="en-US" sz="1600" dirty="0" err="1">
                <a:solidFill>
                  <a:srgbClr val="002060"/>
                </a:solidFill>
              </a:rPr>
              <a:t>Alsayah</a:t>
            </a:r>
            <a:r>
              <a:rPr lang="en-US" sz="1600" dirty="0">
                <a:solidFill>
                  <a:srgbClr val="002060"/>
                </a:solidFill>
              </a:rPr>
              <a:t>, A. (2022). Strategic alignment and its impact on creating an organization’s reputation and image. </a:t>
            </a:r>
            <a:r>
              <a:rPr lang="en-US" sz="1600" i="1" dirty="0">
                <a:solidFill>
                  <a:srgbClr val="002060"/>
                </a:solidFill>
              </a:rPr>
              <a:t>Problems and Perspectives in Management</a:t>
            </a:r>
            <a:r>
              <a:rPr lang="en-US" sz="1600" dirty="0">
                <a:solidFill>
                  <a:srgbClr val="002060"/>
                </a:solidFill>
              </a:rPr>
              <a:t>, </a:t>
            </a:r>
            <a:r>
              <a:rPr lang="en-US" sz="1600" i="1" dirty="0">
                <a:solidFill>
                  <a:srgbClr val="002060"/>
                </a:solidFill>
              </a:rPr>
              <a:t>20</a:t>
            </a:r>
            <a:r>
              <a:rPr lang="en-US" sz="1600" dirty="0">
                <a:solidFill>
                  <a:srgbClr val="002060"/>
                </a:solidFill>
              </a:rPr>
              <a:t>(1), 501–513. https://doi.org/10.21511/ppm.20(1).2022.40</a:t>
            </a:r>
          </a:p>
          <a:p>
            <a:endParaRPr lang="en-US" sz="1600" dirty="0">
              <a:solidFill>
                <a:srgbClr val="002060"/>
              </a:solidFill>
            </a:endParaRPr>
          </a:p>
          <a:p>
            <a:r>
              <a:rPr lang="en-US" sz="1600" dirty="0" err="1">
                <a:solidFill>
                  <a:srgbClr val="002060"/>
                </a:solidFill>
              </a:rPr>
              <a:t>Bilezikian</a:t>
            </a:r>
            <a:r>
              <a:rPr lang="en-US" sz="1600" dirty="0">
                <a:solidFill>
                  <a:srgbClr val="002060"/>
                </a:solidFill>
              </a:rPr>
              <a:t>, J., Kimmel, R., &amp; Thurston, T. (2024). Plastic and Reconstructive Surgery Resident Indigent Care Clinic Optimization by Improving “No-Show” Rates. </a:t>
            </a:r>
            <a:r>
              <a:rPr lang="en-US" sz="1600" i="1" dirty="0">
                <a:solidFill>
                  <a:srgbClr val="002060"/>
                </a:solidFill>
              </a:rPr>
              <a:t>Annals of Plastic Surgery</a:t>
            </a:r>
            <a:r>
              <a:rPr lang="en-US" sz="1600" dirty="0">
                <a:solidFill>
                  <a:srgbClr val="002060"/>
                </a:solidFill>
              </a:rPr>
              <a:t>, </a:t>
            </a:r>
            <a:r>
              <a:rPr lang="en-US" sz="1600" i="1" dirty="0">
                <a:solidFill>
                  <a:srgbClr val="002060"/>
                </a:solidFill>
              </a:rPr>
              <a:t>93</a:t>
            </a:r>
            <a:r>
              <a:rPr lang="en-US" sz="1600" dirty="0">
                <a:solidFill>
                  <a:srgbClr val="002060"/>
                </a:solidFill>
              </a:rPr>
              <a:t>(3S), S110–S112. https://doi.org/10.1097/SAP.0000000000003996</a:t>
            </a:r>
          </a:p>
          <a:p>
            <a:endParaRPr lang="en-US" sz="1600" dirty="0">
              <a:solidFill>
                <a:srgbClr val="002060"/>
              </a:solidFill>
            </a:endParaRPr>
          </a:p>
          <a:p>
            <a:r>
              <a:rPr lang="en-US" sz="1600" dirty="0">
                <a:solidFill>
                  <a:srgbClr val="002060"/>
                </a:solidFill>
              </a:rPr>
              <a:t>Cohen-</a:t>
            </a:r>
            <a:r>
              <a:rPr lang="en-US" sz="1600" dirty="0" err="1">
                <a:solidFill>
                  <a:srgbClr val="002060"/>
                </a:solidFill>
              </a:rPr>
              <a:t>Yatziv</a:t>
            </a:r>
            <a:r>
              <a:rPr lang="en-US" sz="1600" dirty="0">
                <a:solidFill>
                  <a:srgbClr val="002060"/>
                </a:solidFill>
              </a:rPr>
              <a:t>, L., Cohen, M., Halevy, J., &amp; </a:t>
            </a:r>
            <a:r>
              <a:rPr lang="en-US" sz="1600" dirty="0" err="1">
                <a:solidFill>
                  <a:srgbClr val="002060"/>
                </a:solidFill>
              </a:rPr>
              <a:t>Kaliner</a:t>
            </a:r>
            <a:r>
              <a:rPr lang="en-US" sz="1600" dirty="0">
                <a:solidFill>
                  <a:srgbClr val="002060"/>
                </a:solidFill>
              </a:rPr>
              <a:t>, E. (2019). No-shows in ambulatory clinics and non-utilized appointments for elective operations in selected surgical departments at a tertiary hospital in Israel. </a:t>
            </a:r>
            <a:r>
              <a:rPr lang="en-US" sz="1600" i="1" dirty="0">
                <a:solidFill>
                  <a:srgbClr val="002060"/>
                </a:solidFill>
              </a:rPr>
              <a:t>Israel Journal of Health Policy Research</a:t>
            </a:r>
            <a:r>
              <a:rPr lang="en-US" sz="1600" dirty="0">
                <a:solidFill>
                  <a:srgbClr val="002060"/>
                </a:solidFill>
              </a:rPr>
              <a:t>, </a:t>
            </a:r>
            <a:r>
              <a:rPr lang="en-US" sz="1600" i="1" dirty="0">
                <a:solidFill>
                  <a:srgbClr val="002060"/>
                </a:solidFill>
              </a:rPr>
              <a:t>8</a:t>
            </a:r>
            <a:r>
              <a:rPr lang="en-US" sz="1600" dirty="0">
                <a:solidFill>
                  <a:srgbClr val="002060"/>
                </a:solidFill>
              </a:rPr>
              <a:t>(1), 64–64. https://doi.org/10.1186/s13584-019-0333-5</a:t>
            </a:r>
          </a:p>
          <a:p>
            <a:endParaRPr lang="en-US" sz="1600" dirty="0">
              <a:solidFill>
                <a:srgbClr val="002060"/>
              </a:solidFill>
            </a:endParaRPr>
          </a:p>
          <a:p>
            <a:r>
              <a:rPr lang="en-US" sz="1600" dirty="0">
                <a:solidFill>
                  <a:srgbClr val="002060"/>
                </a:solidFill>
              </a:rPr>
              <a:t>Coplan, B., Kelly, L., &amp; Yang, H. (2022). Medical Assistant Psychological Safety Linked to Leader Inclusiveness in Ambulatory Care Settings. </a:t>
            </a:r>
            <a:r>
              <a:rPr lang="en-US" sz="1600" i="1" dirty="0">
                <a:solidFill>
                  <a:srgbClr val="002060"/>
                </a:solidFill>
              </a:rPr>
              <a:t>Journal of Allied Health</a:t>
            </a:r>
            <a:r>
              <a:rPr lang="en-US" sz="1600" dirty="0">
                <a:solidFill>
                  <a:srgbClr val="002060"/>
                </a:solidFill>
              </a:rPr>
              <a:t>, </a:t>
            </a:r>
            <a:r>
              <a:rPr lang="en-US" sz="1600" i="1" dirty="0">
                <a:solidFill>
                  <a:srgbClr val="002060"/>
                </a:solidFill>
              </a:rPr>
              <a:t>51</a:t>
            </a:r>
            <a:r>
              <a:rPr lang="en-US" sz="1600" dirty="0">
                <a:solidFill>
                  <a:srgbClr val="002060"/>
                </a:solidFill>
              </a:rPr>
              <a:t>(1), 21–25.</a:t>
            </a:r>
          </a:p>
          <a:p>
            <a:endParaRPr lang="en-US" sz="1600" dirty="0">
              <a:solidFill>
                <a:srgbClr val="002060"/>
              </a:solidFill>
            </a:endParaRPr>
          </a:p>
          <a:p>
            <a:r>
              <a:rPr lang="en-US" sz="1600" dirty="0" err="1">
                <a:solidFill>
                  <a:srgbClr val="002060"/>
                </a:solidFill>
              </a:rPr>
              <a:t>Dzau</a:t>
            </a:r>
            <a:r>
              <a:rPr lang="en-US" sz="1600" dirty="0">
                <a:solidFill>
                  <a:srgbClr val="002060"/>
                </a:solidFill>
              </a:rPr>
              <a:t>, V., Kirch, D., &amp; Nasca, T. (2018). To Care Is Human — Collectively Confronting the Clinician-Burnout Crisis. </a:t>
            </a:r>
            <a:r>
              <a:rPr lang="en-US" sz="1600" i="1" dirty="0">
                <a:solidFill>
                  <a:srgbClr val="002060"/>
                </a:solidFill>
              </a:rPr>
              <a:t>The New England Journal of Medicine</a:t>
            </a:r>
            <a:r>
              <a:rPr lang="en-US" sz="1600" dirty="0">
                <a:solidFill>
                  <a:srgbClr val="002060"/>
                </a:solidFill>
              </a:rPr>
              <a:t>, </a:t>
            </a:r>
            <a:r>
              <a:rPr lang="en-US" sz="1600" i="1" dirty="0">
                <a:solidFill>
                  <a:srgbClr val="002060"/>
                </a:solidFill>
              </a:rPr>
              <a:t>378</a:t>
            </a:r>
            <a:r>
              <a:rPr lang="en-US" sz="1600" dirty="0">
                <a:solidFill>
                  <a:srgbClr val="002060"/>
                </a:solidFill>
              </a:rPr>
              <a:t>(4), 312–314. https://doi.org/10.1056/NEJMp1715127</a:t>
            </a:r>
          </a:p>
          <a:p>
            <a:endParaRPr lang="en-US" sz="1600" dirty="0">
              <a:solidFill>
                <a:srgbClr val="002060"/>
              </a:solidFill>
            </a:endParaRPr>
          </a:p>
          <a:p>
            <a:r>
              <a:rPr lang="en-US" sz="1600" dirty="0">
                <a:solidFill>
                  <a:srgbClr val="002060"/>
                </a:solidFill>
              </a:rPr>
              <a:t>Delgrippo, T., &amp; </a:t>
            </a:r>
            <a:r>
              <a:rPr lang="en-US" sz="1600" dirty="0" err="1">
                <a:solidFill>
                  <a:srgbClr val="002060"/>
                </a:solidFill>
              </a:rPr>
              <a:t>Porzig</a:t>
            </a:r>
            <a:r>
              <a:rPr lang="en-US" sz="1600" dirty="0">
                <a:solidFill>
                  <a:srgbClr val="002060"/>
                </a:solidFill>
              </a:rPr>
              <a:t>, S. (2024). BRIDGING THE GAP: INTEGRATING UPSKILLED MEDICAL ASSISTANTS INTO THE AMBULATORY CLINIC SETTING. </a:t>
            </a:r>
            <a:r>
              <a:rPr lang="en-US" sz="1600" i="1" dirty="0">
                <a:solidFill>
                  <a:srgbClr val="002060"/>
                </a:solidFill>
              </a:rPr>
              <a:t>Oncology Nursing Forum</a:t>
            </a:r>
            <a:r>
              <a:rPr lang="en-US" sz="1600" dirty="0">
                <a:solidFill>
                  <a:srgbClr val="002060"/>
                </a:solidFill>
              </a:rPr>
              <a:t>, </a:t>
            </a:r>
            <a:r>
              <a:rPr lang="en-US" sz="1600" i="1" dirty="0">
                <a:solidFill>
                  <a:srgbClr val="002060"/>
                </a:solidFill>
              </a:rPr>
              <a:t>51</a:t>
            </a:r>
            <a:r>
              <a:rPr lang="en-US" sz="1600" dirty="0">
                <a:solidFill>
                  <a:srgbClr val="002060"/>
                </a:solidFill>
              </a:rPr>
              <a:t>(2), 45C-46C.</a:t>
            </a:r>
          </a:p>
          <a:p>
            <a:endParaRPr lang="en-US" sz="1600" dirty="0">
              <a:solidFill>
                <a:srgbClr val="002060"/>
              </a:solidFill>
            </a:endParaRPr>
          </a:p>
          <a:p>
            <a:r>
              <a:rPr lang="en-US" sz="1600" dirty="0">
                <a:solidFill>
                  <a:srgbClr val="002060"/>
                </a:solidFill>
              </a:rPr>
              <a:t>Do, T., Luon, S., Boothe, K., </a:t>
            </a:r>
            <a:r>
              <a:rPr lang="en-US" sz="1600" dirty="0" err="1">
                <a:solidFill>
                  <a:srgbClr val="002060"/>
                </a:solidFill>
              </a:rPr>
              <a:t>Stutsky</a:t>
            </a:r>
            <a:r>
              <a:rPr lang="en-US" sz="1600" dirty="0">
                <a:solidFill>
                  <a:srgbClr val="002060"/>
                </a:solidFill>
              </a:rPr>
              <a:t>, M., &amp; </a:t>
            </a:r>
            <a:r>
              <a:rPr lang="en-US" sz="1600" dirty="0" err="1">
                <a:solidFill>
                  <a:srgbClr val="002060"/>
                </a:solidFill>
              </a:rPr>
              <a:t>Renauer</a:t>
            </a:r>
            <a:r>
              <a:rPr lang="en-US" sz="1600" dirty="0">
                <a:solidFill>
                  <a:srgbClr val="002060"/>
                </a:solidFill>
              </a:rPr>
              <a:t>, M. (2021). Advancing ambulatory pharmacy practice through a crisis: Objectives and strategies used in an ambulatory care action team’s response to the COVID-19 pandemic. </a:t>
            </a:r>
            <a:r>
              <a:rPr lang="en-US" sz="1600" i="1" dirty="0">
                <a:solidFill>
                  <a:srgbClr val="002060"/>
                </a:solidFill>
              </a:rPr>
              <a:t>American Journal of Health-System Pharmacy</a:t>
            </a:r>
            <a:r>
              <a:rPr lang="en-US" sz="1600" dirty="0">
                <a:solidFill>
                  <a:srgbClr val="002060"/>
                </a:solidFill>
              </a:rPr>
              <a:t>, </a:t>
            </a:r>
            <a:r>
              <a:rPr lang="en-US" sz="1600" i="1" dirty="0">
                <a:solidFill>
                  <a:srgbClr val="002060"/>
                </a:solidFill>
              </a:rPr>
              <a:t>78</a:t>
            </a:r>
            <a:r>
              <a:rPr lang="en-US" sz="1600" dirty="0">
                <a:solidFill>
                  <a:srgbClr val="002060"/>
                </a:solidFill>
              </a:rPr>
              <a:t>(8), 720–725. https://doi.org/10.1093/ajhp/zxab063</a:t>
            </a:r>
          </a:p>
          <a:p>
            <a:endParaRPr lang="en-US" sz="1600" dirty="0">
              <a:solidFill>
                <a:srgbClr val="002060"/>
              </a:solidFill>
            </a:endParaRPr>
          </a:p>
          <a:p>
            <a:r>
              <a:rPr lang="en-US" sz="1600" dirty="0">
                <a:solidFill>
                  <a:srgbClr val="002060"/>
                </a:solidFill>
              </a:rPr>
              <a:t>Fletcher, K., Friedman, A., &amp; </a:t>
            </a:r>
            <a:r>
              <a:rPr lang="en-US" sz="1600" dirty="0" err="1">
                <a:solidFill>
                  <a:srgbClr val="002060"/>
                </a:solidFill>
              </a:rPr>
              <a:t>Piedimonte</a:t>
            </a:r>
            <a:r>
              <a:rPr lang="en-US" sz="1600" dirty="0">
                <a:solidFill>
                  <a:srgbClr val="002060"/>
                </a:solidFill>
              </a:rPr>
              <a:t>, G. (2019). Transformational and Transactional Leadership in Healthcare Seen Through the Lens of Pediatrics. </a:t>
            </a:r>
            <a:r>
              <a:rPr lang="en-US" sz="1600" i="1" dirty="0">
                <a:solidFill>
                  <a:srgbClr val="002060"/>
                </a:solidFill>
              </a:rPr>
              <a:t>The Journal of Pediatrics</a:t>
            </a:r>
            <a:r>
              <a:rPr lang="en-US" sz="1600" dirty="0">
                <a:solidFill>
                  <a:srgbClr val="002060"/>
                </a:solidFill>
              </a:rPr>
              <a:t>, </a:t>
            </a:r>
            <a:r>
              <a:rPr lang="en-US" sz="1600" i="1" dirty="0">
                <a:solidFill>
                  <a:srgbClr val="002060"/>
                </a:solidFill>
              </a:rPr>
              <a:t>204</a:t>
            </a:r>
            <a:r>
              <a:rPr lang="en-US" sz="1600" dirty="0">
                <a:solidFill>
                  <a:srgbClr val="002060"/>
                </a:solidFill>
              </a:rPr>
              <a:t>, 7-9.e1. https://doi.org/10.1016/j.jpeds.2018.10.007</a:t>
            </a:r>
          </a:p>
          <a:p>
            <a:endParaRPr lang="en-US" sz="1600" dirty="0">
              <a:solidFill>
                <a:srgbClr val="002060"/>
              </a:solidFill>
            </a:endParaRPr>
          </a:p>
          <a:p>
            <a:r>
              <a:rPr lang="en-US" sz="1600" dirty="0">
                <a:solidFill>
                  <a:srgbClr val="002060"/>
                </a:solidFill>
              </a:rPr>
              <a:t>Hall, T. (2023). What Matters Most to Medical Assistant Job Burnout and Job Satisfaction? A Mixed Methods Study. </a:t>
            </a:r>
            <a:r>
              <a:rPr lang="en-US" sz="1600" i="1" dirty="0">
                <a:solidFill>
                  <a:srgbClr val="002060"/>
                </a:solidFill>
              </a:rPr>
              <a:t>Annals of Family Medicine</a:t>
            </a:r>
            <a:r>
              <a:rPr lang="en-US" sz="1600" dirty="0">
                <a:solidFill>
                  <a:srgbClr val="002060"/>
                </a:solidFill>
              </a:rPr>
              <a:t>, </a:t>
            </a:r>
            <a:r>
              <a:rPr lang="en-US" sz="1600" i="1" dirty="0">
                <a:solidFill>
                  <a:srgbClr val="002060"/>
                </a:solidFill>
              </a:rPr>
              <a:t>21</a:t>
            </a:r>
            <a:r>
              <a:rPr lang="en-US" sz="1600" dirty="0">
                <a:solidFill>
                  <a:srgbClr val="002060"/>
                </a:solidFill>
              </a:rPr>
              <a:t>(Suppl 1). https://doi.org/10.1370/afm.21.s1.4013</a:t>
            </a:r>
          </a:p>
          <a:p>
            <a:endParaRPr lang="en-US" sz="1600" dirty="0">
              <a:solidFill>
                <a:srgbClr val="002060"/>
              </a:solidFill>
            </a:endParaRPr>
          </a:p>
          <a:p>
            <a:r>
              <a:rPr lang="en-US" sz="1600" dirty="0">
                <a:solidFill>
                  <a:srgbClr val="002060"/>
                </a:solidFill>
              </a:rPr>
              <a:t>Hasselblad, M., &amp; Loan, L. (2022). Implementing Shared Governance to Improve Ambulatory Care Nurse Perceptions of Practice Autonomy. </a:t>
            </a:r>
            <a:r>
              <a:rPr lang="en-US" sz="1600" i="1" dirty="0">
                <a:solidFill>
                  <a:srgbClr val="002060"/>
                </a:solidFill>
              </a:rPr>
              <a:t>AAACN Viewpoint</a:t>
            </a:r>
            <a:r>
              <a:rPr lang="en-US" sz="1600" dirty="0">
                <a:solidFill>
                  <a:srgbClr val="002060"/>
                </a:solidFill>
              </a:rPr>
              <a:t>, </a:t>
            </a:r>
            <a:r>
              <a:rPr lang="en-US" sz="1600" i="1" dirty="0">
                <a:solidFill>
                  <a:srgbClr val="002060"/>
                </a:solidFill>
              </a:rPr>
              <a:t>44</a:t>
            </a:r>
            <a:r>
              <a:rPr lang="en-US" sz="1600" dirty="0">
                <a:solidFill>
                  <a:srgbClr val="002060"/>
                </a:solidFill>
              </a:rPr>
              <a:t>(3), 4–8.</a:t>
            </a:r>
          </a:p>
          <a:p>
            <a:endParaRPr lang="en-US" sz="1600" dirty="0">
              <a:solidFill>
                <a:srgbClr val="002060"/>
              </a:solidFill>
            </a:endParaRPr>
          </a:p>
          <a:p>
            <a:r>
              <a:rPr lang="en-US" sz="1600" dirty="0">
                <a:solidFill>
                  <a:srgbClr val="002060"/>
                </a:solidFill>
              </a:rPr>
              <a:t>Hester, T., Thomas, R., </a:t>
            </a:r>
            <a:r>
              <a:rPr lang="en-US" sz="1600" dirty="0" err="1">
                <a:solidFill>
                  <a:srgbClr val="002060"/>
                </a:solidFill>
              </a:rPr>
              <a:t>Cederna</a:t>
            </a:r>
            <a:r>
              <a:rPr lang="en-US" sz="1600" dirty="0">
                <a:solidFill>
                  <a:srgbClr val="002060"/>
                </a:solidFill>
              </a:rPr>
              <a:t>, J., Peterson, A., Brown, J., Johnson, T., &amp; Cha, K. (2021). Increasing Access to Specialized Dermatology Care: A Retrospective Study Investigating Clinical Operation and Impact of a University-Affiliated Free Clinic. </a:t>
            </a:r>
            <a:r>
              <a:rPr lang="en-US" sz="1600" i="1" dirty="0">
                <a:solidFill>
                  <a:srgbClr val="002060"/>
                </a:solidFill>
              </a:rPr>
              <a:t>Dermatology and Therapy</a:t>
            </a:r>
            <a:r>
              <a:rPr lang="en-US" sz="1600" dirty="0">
                <a:solidFill>
                  <a:srgbClr val="002060"/>
                </a:solidFill>
              </a:rPr>
              <a:t>, </a:t>
            </a:r>
            <a:r>
              <a:rPr lang="en-US" sz="1600" i="1" dirty="0">
                <a:solidFill>
                  <a:srgbClr val="002060"/>
                </a:solidFill>
              </a:rPr>
              <a:t>11</a:t>
            </a:r>
            <a:r>
              <a:rPr lang="en-US" sz="1600" dirty="0">
                <a:solidFill>
                  <a:srgbClr val="002060"/>
                </a:solidFill>
              </a:rPr>
              <a:t>(1), 105–115. https://doi.org/10.1007/s13555-020-00462-z</a:t>
            </a:r>
          </a:p>
          <a:p>
            <a:endParaRPr lang="en-US" sz="1600" dirty="0">
              <a:solidFill>
                <a:srgbClr val="002060"/>
              </a:solidFill>
            </a:endParaRPr>
          </a:p>
          <a:p>
            <a:r>
              <a:rPr lang="en-US" sz="1600" dirty="0" err="1">
                <a:solidFill>
                  <a:srgbClr val="002060"/>
                </a:solidFill>
              </a:rPr>
              <a:t>Hossli</a:t>
            </a:r>
            <a:r>
              <a:rPr lang="en-US" sz="1600" dirty="0">
                <a:solidFill>
                  <a:srgbClr val="002060"/>
                </a:solidFill>
              </a:rPr>
              <a:t>, S. M., Start, R., &amp; Murphy, M. P. (2018). Implementation and Evaluation of an Ambulatory Care Nurse Clinical Advancement System. </a:t>
            </a:r>
            <a:r>
              <a:rPr lang="en-US" sz="1600" i="1" dirty="0">
                <a:solidFill>
                  <a:srgbClr val="002060"/>
                </a:solidFill>
              </a:rPr>
              <a:t>Nursing Economic</a:t>
            </a:r>
            <a:r>
              <a:rPr lang="en-US" sz="1600" dirty="0">
                <a:solidFill>
                  <a:srgbClr val="002060"/>
                </a:solidFill>
              </a:rPr>
              <a:t>, </a:t>
            </a:r>
            <a:r>
              <a:rPr lang="en-US" sz="1600" i="1" dirty="0">
                <a:solidFill>
                  <a:srgbClr val="002060"/>
                </a:solidFill>
              </a:rPr>
              <a:t>36</a:t>
            </a:r>
            <a:r>
              <a:rPr lang="en-US" sz="1600" dirty="0">
                <a:solidFill>
                  <a:srgbClr val="002060"/>
                </a:solidFill>
              </a:rPr>
              <a:t>(3), 149–155.</a:t>
            </a:r>
          </a:p>
          <a:p>
            <a:endParaRPr lang="en-US" sz="1600" dirty="0">
              <a:solidFill>
                <a:srgbClr val="002060"/>
              </a:solidFill>
            </a:endParaRPr>
          </a:p>
          <a:p>
            <a:r>
              <a:rPr lang="en-US" sz="1600" dirty="0">
                <a:solidFill>
                  <a:srgbClr val="002060"/>
                </a:solidFill>
              </a:rPr>
              <a:t>Keith, D., Taylor, L., Paine, J., Weisbach, R., &amp; </a:t>
            </a:r>
            <a:r>
              <a:rPr lang="en-US" sz="1600" dirty="0" err="1">
                <a:solidFill>
                  <a:srgbClr val="002060"/>
                </a:solidFill>
              </a:rPr>
              <a:t>Dowidowicz</a:t>
            </a:r>
            <a:r>
              <a:rPr lang="en-US" sz="1600" dirty="0">
                <a:solidFill>
                  <a:srgbClr val="002060"/>
                </a:solidFill>
              </a:rPr>
              <a:t>, A. (2024). When Funders Aren’t Customers: Reputation Management and Capability Underinvestment in </a:t>
            </a:r>
            <a:r>
              <a:rPr lang="en-US" sz="1600" dirty="0" err="1">
                <a:solidFill>
                  <a:srgbClr val="002060"/>
                </a:solidFill>
              </a:rPr>
              <a:t>Multiaudience</a:t>
            </a:r>
            <a:r>
              <a:rPr lang="en-US" sz="1600" dirty="0">
                <a:solidFill>
                  <a:srgbClr val="002060"/>
                </a:solidFill>
              </a:rPr>
              <a:t> Organizations. </a:t>
            </a:r>
            <a:r>
              <a:rPr lang="en-US" sz="1600" i="1" dirty="0">
                <a:solidFill>
                  <a:srgbClr val="002060"/>
                </a:solidFill>
              </a:rPr>
              <a:t>Organization Science (Providence, R.I.)</a:t>
            </a:r>
            <a:r>
              <a:rPr lang="en-US" sz="1600" dirty="0">
                <a:solidFill>
                  <a:srgbClr val="002060"/>
                </a:solidFill>
              </a:rPr>
              <a:t>, </a:t>
            </a:r>
            <a:r>
              <a:rPr lang="en-US" sz="1600" i="1" dirty="0">
                <a:solidFill>
                  <a:srgbClr val="002060"/>
                </a:solidFill>
              </a:rPr>
              <a:t>35</a:t>
            </a:r>
            <a:r>
              <a:rPr lang="en-US" sz="1600" dirty="0">
                <a:solidFill>
                  <a:srgbClr val="002060"/>
                </a:solidFill>
              </a:rPr>
              <a:t>(2), 387–404. https://doi.org/10.1287/orsc.2022.1579</a:t>
            </a:r>
          </a:p>
          <a:p>
            <a:endParaRPr lang="en-US" sz="1600" dirty="0">
              <a:solidFill>
                <a:srgbClr val="002060"/>
              </a:solidFill>
            </a:endParaRPr>
          </a:p>
          <a:p>
            <a:r>
              <a:rPr lang="en-US" sz="1600" dirty="0">
                <a:solidFill>
                  <a:srgbClr val="002060"/>
                </a:solidFill>
              </a:rPr>
              <a:t>Larkin, S., Harness, E., Arora, K., Qasba, N., Chesnokova, A., Banks, E., George, K., &amp; </a:t>
            </a:r>
            <a:r>
              <a:rPr lang="en-US" sz="1600" dirty="0" err="1">
                <a:solidFill>
                  <a:srgbClr val="002060"/>
                </a:solidFill>
              </a:rPr>
              <a:t>Vinekar</a:t>
            </a:r>
            <a:r>
              <a:rPr lang="en-US" sz="1600" dirty="0">
                <a:solidFill>
                  <a:srgbClr val="002060"/>
                </a:solidFill>
              </a:rPr>
              <a:t>, K. (2025). Payer-Based Segregation in Obstetrics and Gynecology Ambulatory Care: Implications for Quality, Safety, and Equity. </a:t>
            </a:r>
            <a:r>
              <a:rPr lang="en-US" sz="1600" i="1" dirty="0">
                <a:solidFill>
                  <a:srgbClr val="002060"/>
                </a:solidFill>
              </a:rPr>
              <a:t>Obstetrics and Gynecology (New York. 1953)</a:t>
            </a:r>
            <a:r>
              <a:rPr lang="en-US" sz="1600" dirty="0">
                <a:solidFill>
                  <a:srgbClr val="002060"/>
                </a:solidFill>
              </a:rPr>
              <a:t>, </a:t>
            </a:r>
            <a:r>
              <a:rPr lang="en-US" sz="1600" i="1" dirty="0">
                <a:solidFill>
                  <a:srgbClr val="002060"/>
                </a:solidFill>
              </a:rPr>
              <a:t>145</a:t>
            </a:r>
            <a:r>
              <a:rPr lang="en-US" sz="1600" dirty="0">
                <a:solidFill>
                  <a:srgbClr val="002060"/>
                </a:solidFill>
              </a:rPr>
              <a:t>(5), 469–474. https://doi.org/10.1097/AOG.0000000000005883</a:t>
            </a:r>
          </a:p>
        </p:txBody>
      </p:sp>
    </p:spTree>
    <p:extLst>
      <p:ext uri="{BB962C8B-B14F-4D97-AF65-F5344CB8AC3E}">
        <p14:creationId xmlns:p14="http://schemas.microsoft.com/office/powerpoint/2010/main" val="3385112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0BB499-CD00-47FA-9A2B-B0462DE579B6}"/>
              </a:ext>
            </a:extLst>
          </p:cNvPr>
          <p:cNvSpPr txBox="1"/>
          <p:nvPr/>
        </p:nvSpPr>
        <p:spPr>
          <a:xfrm>
            <a:off x="571500" y="190500"/>
            <a:ext cx="17145000" cy="10187404"/>
          </a:xfrm>
          <a:prstGeom prst="rect">
            <a:avLst/>
          </a:prstGeom>
          <a:noFill/>
        </p:spPr>
        <p:txBody>
          <a:bodyPr wrap="square" rtlCol="0">
            <a:spAutoFit/>
          </a:bodyPr>
          <a:lstStyle/>
          <a:p>
            <a:pPr algn="ctr"/>
            <a:r>
              <a:rPr lang="en-US" sz="4400" b="1" dirty="0">
                <a:solidFill>
                  <a:srgbClr val="002060"/>
                </a:solidFill>
              </a:rPr>
              <a:t>References</a:t>
            </a:r>
            <a:endParaRPr lang="en-US" sz="1800" dirty="0">
              <a:solidFill>
                <a:srgbClr val="002060"/>
              </a:solidFill>
            </a:endParaRPr>
          </a:p>
          <a:p>
            <a:r>
              <a:rPr lang="en-US" dirty="0">
                <a:solidFill>
                  <a:srgbClr val="002060"/>
                </a:solidFill>
              </a:rPr>
              <a:t>McAteer, M., &amp; Moyer, A. (2022). Standard Competencies in Ambulatory Care: An Urgent Need. </a:t>
            </a:r>
            <a:r>
              <a:rPr lang="en-US" i="1" dirty="0">
                <a:solidFill>
                  <a:srgbClr val="002060"/>
                </a:solidFill>
              </a:rPr>
              <a:t>The Journal of Continuing Education in Nursing</a:t>
            </a:r>
            <a:r>
              <a:rPr lang="en-US" dirty="0">
                <a:solidFill>
                  <a:srgbClr val="002060"/>
                </a:solidFill>
              </a:rPr>
              <a:t>, </a:t>
            </a:r>
            <a:r>
              <a:rPr lang="en-US" i="1" dirty="0">
                <a:solidFill>
                  <a:srgbClr val="002060"/>
                </a:solidFill>
              </a:rPr>
              <a:t>53</a:t>
            </a:r>
            <a:r>
              <a:rPr lang="en-US" dirty="0">
                <a:solidFill>
                  <a:srgbClr val="002060"/>
                </a:solidFill>
              </a:rPr>
              <a:t>(2), 59–62. https://doi.org/10.3928/00220124-20220104-05</a:t>
            </a:r>
          </a:p>
          <a:p>
            <a:endParaRPr lang="en-US" dirty="0">
              <a:solidFill>
                <a:srgbClr val="002060"/>
              </a:solidFill>
            </a:endParaRPr>
          </a:p>
          <a:p>
            <a:r>
              <a:rPr lang="en-US" dirty="0">
                <a:solidFill>
                  <a:srgbClr val="002060"/>
                </a:solidFill>
              </a:rPr>
              <a:t>Meyers, M., &amp; Costanzo, C. (2015). Shared Governance in a Clinic System. </a:t>
            </a:r>
            <a:r>
              <a:rPr lang="en-US" i="1" dirty="0">
                <a:solidFill>
                  <a:srgbClr val="002060"/>
                </a:solidFill>
              </a:rPr>
              <a:t>Nursing Administration Quarterly</a:t>
            </a:r>
            <a:r>
              <a:rPr lang="en-US" dirty="0">
                <a:solidFill>
                  <a:srgbClr val="002060"/>
                </a:solidFill>
              </a:rPr>
              <a:t>, </a:t>
            </a:r>
            <a:r>
              <a:rPr lang="en-US" i="1" dirty="0">
                <a:solidFill>
                  <a:srgbClr val="002060"/>
                </a:solidFill>
              </a:rPr>
              <a:t>39</a:t>
            </a:r>
            <a:r>
              <a:rPr lang="en-US" dirty="0">
                <a:solidFill>
                  <a:srgbClr val="002060"/>
                </a:solidFill>
              </a:rPr>
              <a:t>(1), 51–57. https://doi.org/10.1097/NAQ.0000000000000068</a:t>
            </a:r>
          </a:p>
          <a:p>
            <a:endParaRPr lang="en-US" dirty="0">
              <a:solidFill>
                <a:srgbClr val="002060"/>
              </a:solidFill>
            </a:endParaRPr>
          </a:p>
          <a:p>
            <a:r>
              <a:rPr lang="en-US" dirty="0">
                <a:solidFill>
                  <a:srgbClr val="002060"/>
                </a:solidFill>
              </a:rPr>
              <a:t>Moosavi, A., Ozturk, O., &amp; Patrick, J. (2025). Dynamic Distributed Ambulatory Care Scheduling. </a:t>
            </a:r>
            <a:r>
              <a:rPr lang="en-US" i="1" dirty="0">
                <a:solidFill>
                  <a:srgbClr val="002060"/>
                </a:solidFill>
              </a:rPr>
              <a:t>Production and Operations Management</a:t>
            </a:r>
            <a:r>
              <a:rPr lang="en-US" dirty="0">
                <a:solidFill>
                  <a:srgbClr val="002060"/>
                </a:solidFill>
              </a:rPr>
              <a:t>. https://doi.org/10.1177/10591478251331143</a:t>
            </a:r>
          </a:p>
          <a:p>
            <a:endParaRPr lang="en-US" dirty="0">
              <a:solidFill>
                <a:srgbClr val="002060"/>
              </a:solidFill>
            </a:endParaRPr>
          </a:p>
          <a:p>
            <a:r>
              <a:rPr lang="en-US" dirty="0">
                <a:solidFill>
                  <a:srgbClr val="002060"/>
                </a:solidFill>
              </a:rPr>
              <a:t>Paulose, J., Saadiya Ahmad S A </a:t>
            </a:r>
            <a:r>
              <a:rPr lang="en-US" dirty="0" err="1">
                <a:solidFill>
                  <a:srgbClr val="002060"/>
                </a:solidFill>
              </a:rPr>
              <a:t>Alhebail</a:t>
            </a:r>
            <a:r>
              <a:rPr lang="en-US" dirty="0">
                <a:solidFill>
                  <a:srgbClr val="002060"/>
                </a:solidFill>
              </a:rPr>
              <a:t>, Haya Ahmed Abdul-Fattah Samara, Augustine, S., Nabi, S., &amp; Mohammed Ahmed Al-</a:t>
            </a:r>
            <a:r>
              <a:rPr lang="en-US" dirty="0" err="1">
                <a:solidFill>
                  <a:srgbClr val="002060"/>
                </a:solidFill>
              </a:rPr>
              <a:t>Jalham</a:t>
            </a:r>
            <a:r>
              <a:rPr lang="en-US" dirty="0">
                <a:solidFill>
                  <a:srgbClr val="002060"/>
                </a:solidFill>
              </a:rPr>
              <a:t>, K. (2025). 46 Cultivating a safety symphony through good catch and great save awards in ambulatory care center. </a:t>
            </a:r>
            <a:r>
              <a:rPr lang="en-US" i="1" dirty="0">
                <a:solidFill>
                  <a:srgbClr val="002060"/>
                </a:solidFill>
              </a:rPr>
              <a:t>BMJ Open Quality</a:t>
            </a:r>
            <a:r>
              <a:rPr lang="en-US" dirty="0">
                <a:solidFill>
                  <a:srgbClr val="002060"/>
                </a:solidFill>
              </a:rPr>
              <a:t>, </a:t>
            </a:r>
            <a:r>
              <a:rPr lang="en-US" i="1" dirty="0">
                <a:solidFill>
                  <a:srgbClr val="002060"/>
                </a:solidFill>
              </a:rPr>
              <a:t>14</a:t>
            </a:r>
            <a:r>
              <a:rPr lang="en-US" dirty="0">
                <a:solidFill>
                  <a:srgbClr val="002060"/>
                </a:solidFill>
              </a:rPr>
              <a:t>(Suppl 2), A59–A60. https://doi.org/10.1136/bmjoq-2025-IHI.46</a:t>
            </a:r>
          </a:p>
          <a:p>
            <a:endParaRPr lang="en-US" dirty="0">
              <a:solidFill>
                <a:srgbClr val="002060"/>
              </a:solidFill>
            </a:endParaRPr>
          </a:p>
          <a:p>
            <a:r>
              <a:rPr lang="en-US" dirty="0">
                <a:solidFill>
                  <a:srgbClr val="002060"/>
                </a:solidFill>
              </a:rPr>
              <a:t>Powers, S., &amp; Bacon, C. (2016). Interdisciplinary Shared Governance in Ambulatory Care: One Health System’s Journey. </a:t>
            </a:r>
            <a:r>
              <a:rPr lang="en-US" i="1" dirty="0">
                <a:solidFill>
                  <a:srgbClr val="002060"/>
                </a:solidFill>
              </a:rPr>
              <a:t>Nursing Administration Quarterly</a:t>
            </a:r>
            <a:r>
              <a:rPr lang="en-US" dirty="0">
                <a:solidFill>
                  <a:srgbClr val="002060"/>
                </a:solidFill>
              </a:rPr>
              <a:t>, </a:t>
            </a:r>
            <a:r>
              <a:rPr lang="en-US" i="1" dirty="0">
                <a:solidFill>
                  <a:srgbClr val="002060"/>
                </a:solidFill>
              </a:rPr>
              <a:t>40</a:t>
            </a:r>
            <a:r>
              <a:rPr lang="en-US" dirty="0">
                <a:solidFill>
                  <a:srgbClr val="002060"/>
                </a:solidFill>
              </a:rPr>
              <a:t>(3), 262–268. https://doi.org/10.1097/NAQ.0000000000000170</a:t>
            </a:r>
          </a:p>
          <a:p>
            <a:endParaRPr lang="en-US" dirty="0">
              <a:solidFill>
                <a:srgbClr val="002060"/>
              </a:solidFill>
            </a:endParaRPr>
          </a:p>
          <a:p>
            <a:r>
              <a:rPr lang="en-US" dirty="0">
                <a:solidFill>
                  <a:srgbClr val="002060"/>
                </a:solidFill>
              </a:rPr>
              <a:t>Qureshi, N., &amp; Keller, M. (2023). Identifying Implementation Factors for the Development, Operation, and Sustainment of Ambulatory Care Pharmacy Programs: a Qualitative Study. </a:t>
            </a:r>
            <a:r>
              <a:rPr lang="en-US" i="1" dirty="0">
                <a:solidFill>
                  <a:srgbClr val="002060"/>
                </a:solidFill>
              </a:rPr>
              <a:t>Journal of General Internal Medicine : JGIM</a:t>
            </a:r>
            <a:r>
              <a:rPr lang="en-US" dirty="0">
                <a:solidFill>
                  <a:srgbClr val="002060"/>
                </a:solidFill>
              </a:rPr>
              <a:t>, </a:t>
            </a:r>
            <a:r>
              <a:rPr lang="en-US" i="1" dirty="0">
                <a:solidFill>
                  <a:srgbClr val="002060"/>
                </a:solidFill>
              </a:rPr>
              <a:t>38</a:t>
            </a:r>
            <a:r>
              <a:rPr lang="en-US" dirty="0">
                <a:solidFill>
                  <a:srgbClr val="002060"/>
                </a:solidFill>
              </a:rPr>
              <a:t>(15), 3381–3388. https://doi.org/10.1007/s11606-023-08375-1</a:t>
            </a:r>
          </a:p>
          <a:p>
            <a:endParaRPr lang="en-US" dirty="0">
              <a:solidFill>
                <a:srgbClr val="002060"/>
              </a:solidFill>
            </a:endParaRPr>
          </a:p>
          <a:p>
            <a:r>
              <a:rPr lang="en-US" dirty="0" err="1">
                <a:solidFill>
                  <a:srgbClr val="002060"/>
                </a:solidFill>
              </a:rPr>
              <a:t>Schuettig</a:t>
            </a:r>
            <a:r>
              <a:rPr lang="en-US" dirty="0">
                <a:solidFill>
                  <a:srgbClr val="002060"/>
                </a:solidFill>
              </a:rPr>
              <a:t>, W., &amp; </a:t>
            </a:r>
            <a:r>
              <a:rPr lang="en-US" dirty="0" err="1">
                <a:solidFill>
                  <a:srgbClr val="002060"/>
                </a:solidFill>
              </a:rPr>
              <a:t>Sundmacher</a:t>
            </a:r>
            <a:r>
              <a:rPr lang="en-US" dirty="0">
                <a:solidFill>
                  <a:srgbClr val="002060"/>
                </a:solidFill>
              </a:rPr>
              <a:t>, L. (2022). The impact of ambulatory care spending, continuity and processes of care on ambulatory care sensitive hospitalizations. </a:t>
            </a:r>
            <a:r>
              <a:rPr lang="en-US" i="1" dirty="0">
                <a:solidFill>
                  <a:srgbClr val="002060"/>
                </a:solidFill>
              </a:rPr>
              <a:t>The European Journal of Health Economics</a:t>
            </a:r>
            <a:r>
              <a:rPr lang="en-US" dirty="0">
                <a:solidFill>
                  <a:srgbClr val="002060"/>
                </a:solidFill>
              </a:rPr>
              <a:t>, </a:t>
            </a:r>
            <a:r>
              <a:rPr lang="en-US" i="1" dirty="0">
                <a:solidFill>
                  <a:srgbClr val="002060"/>
                </a:solidFill>
              </a:rPr>
              <a:t>23</a:t>
            </a:r>
            <a:r>
              <a:rPr lang="en-US" dirty="0">
                <a:solidFill>
                  <a:srgbClr val="002060"/>
                </a:solidFill>
              </a:rPr>
              <a:t>(8), 1329–1340. https://doi.org/10.1007/s10198-022-01428-y</a:t>
            </a:r>
          </a:p>
          <a:p>
            <a:endParaRPr lang="en-US" dirty="0">
              <a:solidFill>
                <a:srgbClr val="002060"/>
              </a:solidFill>
            </a:endParaRPr>
          </a:p>
          <a:p>
            <a:r>
              <a:rPr lang="en-US" dirty="0">
                <a:solidFill>
                  <a:srgbClr val="002060"/>
                </a:solidFill>
              </a:rPr>
              <a:t>Sell-Gutowski, J. (2018). Authentic Leadership in Ambulatory Care Nursing: A Fit for the Future (Part 2). </a:t>
            </a:r>
            <a:r>
              <a:rPr lang="en-US" i="1" dirty="0">
                <a:solidFill>
                  <a:srgbClr val="002060"/>
                </a:solidFill>
              </a:rPr>
              <a:t>AAACN Viewpoint</a:t>
            </a:r>
            <a:r>
              <a:rPr lang="en-US" dirty="0">
                <a:solidFill>
                  <a:srgbClr val="002060"/>
                </a:solidFill>
              </a:rPr>
              <a:t>, </a:t>
            </a:r>
            <a:r>
              <a:rPr lang="en-US" i="1" dirty="0">
                <a:solidFill>
                  <a:srgbClr val="002060"/>
                </a:solidFill>
              </a:rPr>
              <a:t>40</a:t>
            </a:r>
            <a:r>
              <a:rPr lang="en-US" dirty="0">
                <a:solidFill>
                  <a:srgbClr val="002060"/>
                </a:solidFill>
              </a:rPr>
              <a:t>(6), 1–10.</a:t>
            </a:r>
          </a:p>
          <a:p>
            <a:endParaRPr lang="en-US" dirty="0">
              <a:solidFill>
                <a:srgbClr val="002060"/>
              </a:solidFill>
            </a:endParaRPr>
          </a:p>
          <a:p>
            <a:r>
              <a:rPr lang="en-US" dirty="0">
                <a:solidFill>
                  <a:srgbClr val="002060"/>
                </a:solidFill>
              </a:rPr>
              <a:t>Sell-Gutowski, J. (2018). Authentic Leadership in Ambulatory Care Nursing: A Fit for the Future. </a:t>
            </a:r>
            <a:r>
              <a:rPr lang="en-US" i="1" dirty="0">
                <a:solidFill>
                  <a:srgbClr val="002060"/>
                </a:solidFill>
              </a:rPr>
              <a:t>AAACN Viewpoint</a:t>
            </a:r>
            <a:r>
              <a:rPr lang="en-US" dirty="0">
                <a:solidFill>
                  <a:srgbClr val="002060"/>
                </a:solidFill>
              </a:rPr>
              <a:t>, </a:t>
            </a:r>
            <a:r>
              <a:rPr lang="en-US" i="1" dirty="0">
                <a:solidFill>
                  <a:srgbClr val="002060"/>
                </a:solidFill>
              </a:rPr>
              <a:t>40</a:t>
            </a:r>
            <a:r>
              <a:rPr lang="en-US" dirty="0">
                <a:solidFill>
                  <a:srgbClr val="002060"/>
                </a:solidFill>
              </a:rPr>
              <a:t>(4), 17–18.</a:t>
            </a:r>
          </a:p>
          <a:p>
            <a:endParaRPr lang="en-US" dirty="0">
              <a:solidFill>
                <a:srgbClr val="002060"/>
              </a:solidFill>
            </a:endParaRPr>
          </a:p>
          <a:p>
            <a:r>
              <a:rPr lang="en-US" dirty="0">
                <a:solidFill>
                  <a:srgbClr val="002060"/>
                </a:solidFill>
              </a:rPr>
              <a:t>Szwarc, E., </a:t>
            </a:r>
            <a:r>
              <a:rPr lang="en-US" dirty="0" err="1">
                <a:solidFill>
                  <a:srgbClr val="002060"/>
                </a:solidFill>
              </a:rPr>
              <a:t>Bocewicz</a:t>
            </a:r>
            <a:r>
              <a:rPr lang="en-US" dirty="0">
                <a:solidFill>
                  <a:srgbClr val="002060"/>
                </a:solidFill>
              </a:rPr>
              <a:t>, G., Banaszak, Z., &amp; </a:t>
            </a:r>
            <a:r>
              <a:rPr lang="en-US" dirty="0" err="1">
                <a:solidFill>
                  <a:srgbClr val="002060"/>
                </a:solidFill>
              </a:rPr>
              <a:t>Wikarek</a:t>
            </a:r>
            <a:r>
              <a:rPr lang="en-US" dirty="0">
                <a:solidFill>
                  <a:srgbClr val="002060"/>
                </a:solidFill>
              </a:rPr>
              <a:t>, J. (2019). Competence allocation planning robust to unexpected staff absenteeism. </a:t>
            </a:r>
            <a:r>
              <a:rPr lang="en-US" i="1" dirty="0" err="1">
                <a:solidFill>
                  <a:srgbClr val="002060"/>
                </a:solidFill>
              </a:rPr>
              <a:t>Eksploatacja</a:t>
            </a:r>
            <a:r>
              <a:rPr lang="en-US" i="1" dirty="0">
                <a:solidFill>
                  <a:srgbClr val="002060"/>
                </a:solidFill>
              </a:rPr>
              <a:t> </a:t>
            </a:r>
            <a:r>
              <a:rPr lang="en-US" i="1" dirty="0" err="1">
                <a:solidFill>
                  <a:srgbClr val="002060"/>
                </a:solidFill>
              </a:rPr>
              <a:t>i</a:t>
            </a:r>
            <a:r>
              <a:rPr lang="en-US" i="1" dirty="0">
                <a:solidFill>
                  <a:srgbClr val="002060"/>
                </a:solidFill>
              </a:rPr>
              <a:t> </a:t>
            </a:r>
            <a:r>
              <a:rPr lang="en-US" i="1" dirty="0" err="1">
                <a:solidFill>
                  <a:srgbClr val="002060"/>
                </a:solidFill>
              </a:rPr>
              <a:t>Niezawodność</a:t>
            </a:r>
            <a:r>
              <a:rPr lang="en-US" dirty="0">
                <a:solidFill>
                  <a:srgbClr val="002060"/>
                </a:solidFill>
              </a:rPr>
              <a:t>, </a:t>
            </a:r>
            <a:r>
              <a:rPr lang="en-US" i="1" dirty="0">
                <a:solidFill>
                  <a:srgbClr val="002060"/>
                </a:solidFill>
              </a:rPr>
              <a:t>21</a:t>
            </a:r>
            <a:r>
              <a:rPr lang="en-US" dirty="0">
                <a:solidFill>
                  <a:srgbClr val="002060"/>
                </a:solidFill>
              </a:rPr>
              <a:t>(3), 440–450. https://doi.org/10.17531/ein.2019.3.10</a:t>
            </a:r>
          </a:p>
          <a:p>
            <a:endParaRPr lang="en-US" dirty="0">
              <a:solidFill>
                <a:srgbClr val="002060"/>
              </a:solidFill>
            </a:endParaRPr>
          </a:p>
          <a:p>
            <a:r>
              <a:rPr lang="en-US" dirty="0">
                <a:solidFill>
                  <a:srgbClr val="002060"/>
                </a:solidFill>
              </a:rPr>
              <a:t>Williams, C., &amp; </a:t>
            </a:r>
            <a:r>
              <a:rPr lang="en-US" dirty="0" err="1">
                <a:solidFill>
                  <a:srgbClr val="002060"/>
                </a:solidFill>
              </a:rPr>
              <a:t>Trulio</a:t>
            </a:r>
            <a:r>
              <a:rPr lang="en-US" dirty="0">
                <a:solidFill>
                  <a:srgbClr val="002060"/>
                </a:solidFill>
              </a:rPr>
              <a:t>, L. (2019). The Role of the Medical Group Management Association in Helping Practice Managers: An Interview with Dawn Wilno. </a:t>
            </a:r>
            <a:r>
              <a:rPr lang="en-US" i="1" dirty="0">
                <a:solidFill>
                  <a:srgbClr val="002060"/>
                </a:solidFill>
              </a:rPr>
              <a:t>MD Advisor</a:t>
            </a:r>
            <a:r>
              <a:rPr lang="en-US" dirty="0">
                <a:solidFill>
                  <a:srgbClr val="002060"/>
                </a:solidFill>
              </a:rPr>
              <a:t>, </a:t>
            </a:r>
            <a:r>
              <a:rPr lang="en-US" i="1" dirty="0">
                <a:solidFill>
                  <a:srgbClr val="002060"/>
                </a:solidFill>
              </a:rPr>
              <a:t>12</a:t>
            </a:r>
            <a:r>
              <a:rPr lang="en-US" dirty="0">
                <a:solidFill>
                  <a:srgbClr val="002060"/>
                </a:solidFill>
              </a:rPr>
              <a:t>(2), 24.</a:t>
            </a:r>
          </a:p>
          <a:p>
            <a:endParaRPr lang="en-US" dirty="0">
              <a:solidFill>
                <a:srgbClr val="002060"/>
              </a:solidFill>
            </a:endParaRPr>
          </a:p>
          <a:p>
            <a:r>
              <a:rPr lang="en-US" dirty="0" err="1">
                <a:solidFill>
                  <a:srgbClr val="002060"/>
                </a:solidFill>
              </a:rPr>
              <a:t>Wiskel</a:t>
            </a:r>
            <a:r>
              <a:rPr lang="en-US" dirty="0">
                <a:solidFill>
                  <a:srgbClr val="002060"/>
                </a:solidFill>
              </a:rPr>
              <a:t>, T., Matthews-Trigg, N., Stevens, K., Miles, T., Dresser, C., &amp; Bernstein, A. (2025). Frontline Clinic Administrator Perspectives on Extreme Weather Events, Clinic Operations, and Climate Resilience. </a:t>
            </a:r>
            <a:r>
              <a:rPr lang="en-US" i="1" dirty="0">
                <a:solidFill>
                  <a:srgbClr val="002060"/>
                </a:solidFill>
              </a:rPr>
              <a:t>The Journal of Ambulatory Care Management</a:t>
            </a:r>
            <a:r>
              <a:rPr lang="en-US" dirty="0">
                <a:solidFill>
                  <a:srgbClr val="002060"/>
                </a:solidFill>
              </a:rPr>
              <a:t>, </a:t>
            </a:r>
            <a:r>
              <a:rPr lang="en-US" i="1" dirty="0">
                <a:solidFill>
                  <a:srgbClr val="002060"/>
                </a:solidFill>
              </a:rPr>
              <a:t>48</a:t>
            </a:r>
            <a:r>
              <a:rPr lang="en-US" dirty="0">
                <a:solidFill>
                  <a:srgbClr val="002060"/>
                </a:solidFill>
              </a:rPr>
              <a:t>(2), 73–83. https://doi.org/10.1097/JAC.0000000000000519</a:t>
            </a:r>
          </a:p>
          <a:p>
            <a:endParaRPr lang="en-US" dirty="0">
              <a:solidFill>
                <a:srgbClr val="002060"/>
              </a:solidFill>
            </a:endParaRPr>
          </a:p>
          <a:p>
            <a:r>
              <a:rPr lang="en-US" dirty="0">
                <a:solidFill>
                  <a:srgbClr val="002060"/>
                </a:solidFill>
              </a:rPr>
              <a:t>Zamzam, A., Abdul Wahab, A., Azizan, M., Satapathy, S., Lai, K., &amp; </a:t>
            </a:r>
            <a:r>
              <a:rPr lang="en-US" dirty="0" err="1">
                <a:solidFill>
                  <a:srgbClr val="002060"/>
                </a:solidFill>
              </a:rPr>
              <a:t>Hasikin</a:t>
            </a:r>
            <a:r>
              <a:rPr lang="en-US" dirty="0">
                <a:solidFill>
                  <a:srgbClr val="002060"/>
                </a:solidFill>
              </a:rPr>
              <a:t>, K. (2021). A Systematic Review of Medical Equipment Reliability Assessment in Improving the Quality of Healthcare Services. </a:t>
            </a:r>
            <a:r>
              <a:rPr lang="en-US" i="1" dirty="0">
                <a:solidFill>
                  <a:srgbClr val="002060"/>
                </a:solidFill>
              </a:rPr>
              <a:t>Frontiers in Public Health</a:t>
            </a:r>
            <a:r>
              <a:rPr lang="en-US" dirty="0">
                <a:solidFill>
                  <a:srgbClr val="002060"/>
                </a:solidFill>
              </a:rPr>
              <a:t>, </a:t>
            </a:r>
            <a:r>
              <a:rPr lang="en-US" i="1" dirty="0">
                <a:solidFill>
                  <a:srgbClr val="002060"/>
                </a:solidFill>
              </a:rPr>
              <a:t>9</a:t>
            </a:r>
            <a:r>
              <a:rPr lang="en-US" dirty="0">
                <a:solidFill>
                  <a:srgbClr val="002060"/>
                </a:solidFill>
              </a:rPr>
              <a:t>, 753951–753951. https://doi.org/10.3389/fpubh.2021.753951</a:t>
            </a:r>
          </a:p>
          <a:p>
            <a:endParaRPr lang="en-US" dirty="0">
              <a:solidFill>
                <a:srgbClr val="002060"/>
              </a:solidFill>
            </a:endParaRPr>
          </a:p>
        </p:txBody>
      </p:sp>
    </p:spTree>
    <p:extLst>
      <p:ext uri="{BB962C8B-B14F-4D97-AF65-F5344CB8AC3E}">
        <p14:creationId xmlns:p14="http://schemas.microsoft.com/office/powerpoint/2010/main" val="111788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56D97-1EF2-8C3B-3740-2F286677594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3710BE-6E3A-66A6-F6CF-16ADA95EBA7C}"/>
              </a:ext>
            </a:extLst>
          </p:cNvPr>
          <p:cNvSpPr/>
          <p:nvPr/>
        </p:nvSpPr>
        <p:spPr>
          <a:xfrm>
            <a:off x="220049" y="164931"/>
            <a:ext cx="17392091" cy="2717417"/>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5" name="Rectangle 4">
            <a:extLst>
              <a:ext uri="{FF2B5EF4-FFF2-40B4-BE49-F238E27FC236}">
                <a16:creationId xmlns:a16="http://schemas.microsoft.com/office/drawing/2014/main" id="{D5B30D06-0F97-B78D-BF95-EFF3288D660A}"/>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1B399E6-B3A6-3F4A-7FBD-0D2D0BD39065}"/>
              </a:ext>
            </a:extLst>
          </p:cNvPr>
          <p:cNvSpPr/>
          <p:nvPr/>
        </p:nvSpPr>
        <p:spPr>
          <a:xfrm>
            <a:off x="377899" y="507976"/>
            <a:ext cx="17076390" cy="2031325"/>
          </a:xfrm>
          <a:prstGeom prst="rect">
            <a:avLst/>
          </a:prstGeom>
          <a:solidFill>
            <a:schemeClr val="bg1"/>
          </a:solidFill>
          <a:ln>
            <a:solidFill>
              <a:schemeClr val="tx2">
                <a:lumMod val="75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a:ln/>
                <a:solidFill>
                  <a:schemeClr val="tx2">
                    <a:lumMod val="75000"/>
                  </a:schemeClr>
                </a:solidFill>
                <a:effectLst/>
              </a:rPr>
              <a:t>Howard University Faculty Practice Plan </a:t>
            </a:r>
          </a:p>
          <a:p>
            <a:pPr algn="ctr"/>
            <a:endParaRPr lang="en-US" sz="2000" b="1">
              <a:ln/>
              <a:solidFill>
                <a:srgbClr val="002060"/>
              </a:solidFill>
            </a:endParaRPr>
          </a:p>
          <a:p>
            <a:pPr algn="ctr"/>
            <a:r>
              <a:rPr lang="en-US" sz="4800" b="1">
                <a:ln/>
                <a:solidFill>
                  <a:srgbClr val="002060"/>
                </a:solidFill>
              </a:rPr>
              <a:t>Ambulatory Care Center </a:t>
            </a:r>
            <a:endParaRPr lang="en-US" sz="4800" b="1" cap="none" spc="0">
              <a:ln/>
              <a:solidFill>
                <a:srgbClr val="002060"/>
              </a:solidFill>
              <a:effectLst/>
            </a:endParaRPr>
          </a:p>
        </p:txBody>
      </p:sp>
      <p:graphicFrame>
        <p:nvGraphicFramePr>
          <p:cNvPr id="7" name="Diagram 6">
            <a:extLst>
              <a:ext uri="{FF2B5EF4-FFF2-40B4-BE49-F238E27FC236}">
                <a16:creationId xmlns:a16="http://schemas.microsoft.com/office/drawing/2014/main" id="{CBE416CF-FF8D-9594-0102-0F14CA784485}"/>
              </a:ext>
            </a:extLst>
          </p:cNvPr>
          <p:cNvGraphicFramePr/>
          <p:nvPr>
            <p:extLst>
              <p:ext uri="{D42A27DB-BD31-4B8C-83A1-F6EECF244321}">
                <p14:modId xmlns:p14="http://schemas.microsoft.com/office/powerpoint/2010/main" val="2511597589"/>
              </p:ext>
            </p:extLst>
          </p:nvPr>
        </p:nvGraphicFramePr>
        <p:xfrm>
          <a:off x="5223772" y="3163268"/>
          <a:ext cx="19568628" cy="5580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ontent Placeholder 2">
            <a:extLst>
              <a:ext uri="{FF2B5EF4-FFF2-40B4-BE49-F238E27FC236}">
                <a16:creationId xmlns:a16="http://schemas.microsoft.com/office/drawing/2014/main" id="{88FB4EE0-2BE6-7A80-0AC3-5A53147110A9}"/>
              </a:ext>
            </a:extLst>
          </p:cNvPr>
          <p:cNvSpPr txBox="1">
            <a:spLocks/>
          </p:cNvSpPr>
          <p:nvPr/>
        </p:nvSpPr>
        <p:spPr>
          <a:xfrm>
            <a:off x="596347" y="3225393"/>
            <a:ext cx="11290853" cy="6553631"/>
          </a:xfrm>
          <a:prstGeom prst="rect">
            <a:avLst/>
          </a:prstGeom>
        </p:spPr>
        <p:style>
          <a:lnRef idx="2">
            <a:schemeClr val="accent6"/>
          </a:lnRef>
          <a:fillRef idx="1">
            <a:schemeClr val="lt1"/>
          </a:fillRef>
          <a:effectRef idx="0">
            <a:schemeClr val="accent6"/>
          </a:effectRef>
          <a:fontRef idx="minor">
            <a:schemeClr val="dk1"/>
          </a:fontRef>
        </p:style>
        <p:txBody>
          <a:bodyPr vert="horz" lIns="137160" tIns="68580" rIns="137160" bIns="68580" rtlCol="0" anchor="t">
            <a:normAutofit fontScale="70000" lnSpcReduction="2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ctr">
              <a:buNone/>
            </a:pPr>
            <a:endParaRPr lang="en-US" sz="3000" b="1">
              <a:latin typeface="Myriad Pro"/>
            </a:endParaRPr>
          </a:p>
          <a:p>
            <a:pPr marL="0" indent="0">
              <a:buNone/>
            </a:pPr>
            <a:r>
              <a:rPr lang="en-US" sz="3000" b="1">
                <a:solidFill>
                  <a:srgbClr val="002060"/>
                </a:solidFill>
                <a:latin typeface="Myriad Pro"/>
              </a:rPr>
              <a:t>Our Core Purpose</a:t>
            </a:r>
            <a:endParaRPr lang="en-US" sz="3000" b="1">
              <a:solidFill>
                <a:srgbClr val="002060"/>
              </a:solidFill>
            </a:endParaRPr>
          </a:p>
          <a:p>
            <a:pPr marL="685800" lvl="1" indent="0">
              <a:lnSpc>
                <a:spcPct val="120000"/>
              </a:lnSpc>
              <a:buNone/>
            </a:pPr>
            <a:r>
              <a:rPr lang="en-US" sz="3000">
                <a:solidFill>
                  <a:srgbClr val="002060"/>
                </a:solidFill>
                <a:latin typeface="Myriad Pro"/>
              </a:rPr>
              <a:t>The Faculty Practice Plan is committed to the advancement of healthcare and health equality, locally and globally by providing exemplary education, service and research that promotes patient-centered collaborative care and advocates for the elimination of health disparities.</a:t>
            </a:r>
          </a:p>
          <a:p>
            <a:pPr marL="685800" lvl="1" indent="0">
              <a:lnSpc>
                <a:spcPct val="120000"/>
              </a:lnSpc>
              <a:buNone/>
            </a:pPr>
            <a:endParaRPr lang="en-US" sz="1600" b="1">
              <a:solidFill>
                <a:srgbClr val="CC3300"/>
              </a:solidFill>
              <a:latin typeface="Myriad Pro"/>
            </a:endParaRPr>
          </a:p>
          <a:p>
            <a:pPr marL="685800" lvl="1" indent="0">
              <a:lnSpc>
                <a:spcPct val="120000"/>
              </a:lnSpc>
              <a:buNone/>
            </a:pPr>
            <a:r>
              <a:rPr lang="en-US" sz="3000" b="1">
                <a:solidFill>
                  <a:srgbClr val="CC3300"/>
                </a:solidFill>
                <a:latin typeface="Myriad Pro"/>
              </a:rPr>
              <a:t>As an Entity </a:t>
            </a:r>
          </a:p>
          <a:p>
            <a:pPr marL="685800" lvl="1" indent="0">
              <a:lnSpc>
                <a:spcPct val="120000"/>
              </a:lnSpc>
              <a:buNone/>
            </a:pPr>
            <a:r>
              <a:rPr lang="en-US" sz="3000">
                <a:solidFill>
                  <a:srgbClr val="002060"/>
                </a:solidFill>
                <a:latin typeface="Myriad Pro"/>
              </a:rPr>
              <a:t>Largest primarily African American Physician Group in the world, consists of 180+ Faculty that teach at Howard University College of Medicine and have privileges at Howard University Hospital</a:t>
            </a:r>
          </a:p>
          <a:p>
            <a:pPr lvl="1">
              <a:lnSpc>
                <a:spcPct val="170000"/>
              </a:lnSpc>
              <a:buFont typeface="Courier New" panose="020B0604020202020204" pitchFamily="34" charset="0"/>
              <a:buChar char="o"/>
            </a:pPr>
            <a:r>
              <a:rPr lang="en-US" sz="3000">
                <a:solidFill>
                  <a:srgbClr val="002060"/>
                </a:solidFill>
                <a:latin typeface="Myriad Pro"/>
              </a:rPr>
              <a:t>28 specialties </a:t>
            </a:r>
          </a:p>
          <a:p>
            <a:pPr lvl="1">
              <a:lnSpc>
                <a:spcPct val="170000"/>
              </a:lnSpc>
              <a:buFont typeface="Courier New" panose="020B0604020202020204" pitchFamily="34" charset="0"/>
              <a:buChar char="o"/>
            </a:pPr>
            <a:r>
              <a:rPr lang="en-US" sz="3000">
                <a:solidFill>
                  <a:srgbClr val="002060"/>
                </a:solidFill>
                <a:latin typeface="Myriad Pro"/>
              </a:rPr>
              <a:t>149 non-physician FTEs</a:t>
            </a:r>
          </a:p>
          <a:p>
            <a:pPr lvl="1">
              <a:lnSpc>
                <a:spcPct val="170000"/>
              </a:lnSpc>
              <a:buFont typeface="Courier New" panose="020B0604020202020204" pitchFamily="34" charset="0"/>
              <a:buChar char="o"/>
            </a:pPr>
            <a:r>
              <a:rPr lang="en-US" sz="3000">
                <a:solidFill>
                  <a:srgbClr val="002060"/>
                </a:solidFill>
                <a:latin typeface="Myriad Pro"/>
              </a:rPr>
              <a:t>Locations: Howard University Towers, Medical Arts Building, Benning Road, Howard University Hospital </a:t>
            </a:r>
          </a:p>
        </p:txBody>
      </p:sp>
    </p:spTree>
    <p:extLst>
      <p:ext uri="{BB962C8B-B14F-4D97-AF65-F5344CB8AC3E}">
        <p14:creationId xmlns:p14="http://schemas.microsoft.com/office/powerpoint/2010/main" val="2280631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3246" y="916092"/>
            <a:ext cx="1139427" cy="8566447"/>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216655" y="514618"/>
            <a:ext cx="723981" cy="8282121"/>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7" y="510636"/>
            <a:ext cx="6945208" cy="7898692"/>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2670" y="1607344"/>
            <a:ext cx="10935327" cy="7863447"/>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Rounded Corners 3">
            <a:extLst>
              <a:ext uri="{FF2B5EF4-FFF2-40B4-BE49-F238E27FC236}">
                <a16:creationId xmlns:a16="http://schemas.microsoft.com/office/drawing/2014/main" id="{CEED4060-AD5E-9C56-4045-2CA8D2B65708}"/>
              </a:ext>
            </a:extLst>
          </p:cNvPr>
          <p:cNvSpPr/>
          <p:nvPr/>
        </p:nvSpPr>
        <p:spPr>
          <a:xfrm>
            <a:off x="411335" y="780025"/>
            <a:ext cx="6113403" cy="4737445"/>
          </a:xfrm>
          <a:prstGeom prst="roundRect">
            <a:avLst/>
          </a:prstGeom>
          <a:ln>
            <a:solidFill>
              <a:schemeClr val="accent5">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6600" b="1" dirty="0">
                <a:latin typeface="Abadi" panose="020B0604020104020204" pitchFamily="34" charset="0"/>
              </a:rPr>
              <a:t>From Flatline </a:t>
            </a:r>
          </a:p>
          <a:p>
            <a:pPr algn="ctr"/>
            <a:r>
              <a:rPr lang="en-US" sz="6600" b="1" dirty="0">
                <a:latin typeface="Abadi" panose="020B0604020104020204" pitchFamily="34" charset="0"/>
              </a:rPr>
              <a:t>to Frontline:</a:t>
            </a:r>
          </a:p>
          <a:p>
            <a:pPr algn="ctr"/>
            <a:endParaRPr lang="en-US" sz="1100" b="1" dirty="0">
              <a:latin typeface="Abadi" panose="020B0604020104020204" pitchFamily="34" charset="0"/>
            </a:endParaRPr>
          </a:p>
          <a:p>
            <a:pPr algn="ctr"/>
            <a:r>
              <a:rPr lang="en-US" sz="6000" b="1" i="1" dirty="0">
                <a:latin typeface="Abadi" panose="020B0604020104020204" pitchFamily="34" charset="0"/>
              </a:rPr>
              <a:t> </a:t>
            </a:r>
            <a:r>
              <a:rPr lang="en-US" sz="4800" i="1" dirty="0">
                <a:solidFill>
                  <a:srgbClr val="0070C0"/>
                </a:solidFill>
                <a:latin typeface="Abadi" panose="020B0604020104020204" pitchFamily="34" charset="0"/>
              </a:rPr>
              <a:t>Reviving Our Clinical Practice</a:t>
            </a:r>
          </a:p>
        </p:txBody>
      </p:sp>
      <p:pic>
        <p:nvPicPr>
          <p:cNvPr id="6" name="Picture 5">
            <a:extLst>
              <a:ext uri="{FF2B5EF4-FFF2-40B4-BE49-F238E27FC236}">
                <a16:creationId xmlns:a16="http://schemas.microsoft.com/office/drawing/2014/main" id="{560F4805-9D8A-7781-2FA3-93084C038199}"/>
              </a:ext>
            </a:extLst>
          </p:cNvPr>
          <p:cNvPicPr>
            <a:picLocks noChangeAspect="1"/>
          </p:cNvPicPr>
          <p:nvPr/>
        </p:nvPicPr>
        <p:blipFill>
          <a:blip r:embed="rId3"/>
          <a:stretch>
            <a:fillRect/>
          </a:stretch>
        </p:blipFill>
        <p:spPr>
          <a:xfrm>
            <a:off x="8304382" y="3175394"/>
            <a:ext cx="9031901" cy="6020665"/>
          </a:xfrm>
          <a:prstGeom prst="rect">
            <a:avLst/>
          </a:prstGeom>
        </p:spPr>
      </p:pic>
      <p:pic>
        <p:nvPicPr>
          <p:cNvPr id="18" name="Picture 17">
            <a:extLst>
              <a:ext uri="{FF2B5EF4-FFF2-40B4-BE49-F238E27FC236}">
                <a16:creationId xmlns:a16="http://schemas.microsoft.com/office/drawing/2014/main" id="{48ADCBA8-447E-2B29-27B3-710068FF32D2}"/>
              </a:ext>
            </a:extLst>
          </p:cNvPr>
          <p:cNvPicPr>
            <a:picLocks noChangeAspect="1"/>
          </p:cNvPicPr>
          <p:nvPr/>
        </p:nvPicPr>
        <p:blipFill>
          <a:blip r:embed="rId4"/>
          <a:stretch>
            <a:fillRect/>
          </a:stretch>
        </p:blipFill>
        <p:spPr>
          <a:xfrm>
            <a:off x="14401800" y="9444181"/>
            <a:ext cx="3881628" cy="838200"/>
          </a:xfrm>
          <a:prstGeom prst="rect">
            <a:avLst/>
          </a:prstGeom>
        </p:spPr>
      </p:pic>
      <p:sp>
        <p:nvSpPr>
          <p:cNvPr id="19" name="Rectangle 18">
            <a:extLst>
              <a:ext uri="{FF2B5EF4-FFF2-40B4-BE49-F238E27FC236}">
                <a16:creationId xmlns:a16="http://schemas.microsoft.com/office/drawing/2014/main" id="{96A1F90D-02A6-A71F-F2AE-5F7D1CAA2FA3}"/>
              </a:ext>
            </a:extLst>
          </p:cNvPr>
          <p:cNvSpPr/>
          <p:nvPr/>
        </p:nvSpPr>
        <p:spPr>
          <a:xfrm>
            <a:off x="9141" y="9451998"/>
            <a:ext cx="14392659" cy="799842"/>
          </a:xfrm>
          <a:prstGeom prst="rect">
            <a:avLst/>
          </a:prstGeom>
          <a:solidFill>
            <a:srgbClr val="6CAB27"/>
          </a:solidFill>
          <a:ln>
            <a:solidFill>
              <a:srgbClr val="6CAB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4EB4D3F-1F89-6691-0E8F-6E5700DCAE78}"/>
              </a:ext>
            </a:extLst>
          </p:cNvPr>
          <p:cNvPicPr>
            <a:picLocks noChangeAspect="1"/>
          </p:cNvPicPr>
          <p:nvPr/>
        </p:nvPicPr>
        <p:blipFill>
          <a:blip r:embed="rId5"/>
          <a:stretch>
            <a:fillRect/>
          </a:stretch>
        </p:blipFill>
        <p:spPr>
          <a:xfrm>
            <a:off x="668528" y="6086051"/>
            <a:ext cx="5599016" cy="3807331"/>
          </a:xfrm>
          <a:prstGeom prst="rect">
            <a:avLst/>
          </a:prstGeom>
          <a:ln>
            <a:solidFill>
              <a:srgbClr val="92D050"/>
            </a:solidFill>
          </a:ln>
        </p:spPr>
      </p:pic>
      <p:pic>
        <p:nvPicPr>
          <p:cNvPr id="21" name="Graphic 20" descr="Heart with pulse with solid fill">
            <a:extLst>
              <a:ext uri="{FF2B5EF4-FFF2-40B4-BE49-F238E27FC236}">
                <a16:creationId xmlns:a16="http://schemas.microsoft.com/office/drawing/2014/main" id="{34F2CFED-2766-179C-0F5F-F496F6AA78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01275">
            <a:off x="15534985" y="-261064"/>
            <a:ext cx="2759342" cy="2759342"/>
          </a:xfrm>
          <a:prstGeom prst="rect">
            <a:avLst/>
          </a:prstGeom>
        </p:spPr>
      </p:pic>
      <p:pic>
        <p:nvPicPr>
          <p:cNvPr id="2" name="Picture 1">
            <a:extLst>
              <a:ext uri="{FF2B5EF4-FFF2-40B4-BE49-F238E27FC236}">
                <a16:creationId xmlns:a16="http://schemas.microsoft.com/office/drawing/2014/main" id="{533852ED-DC1F-F9E9-DC06-5DD379A5D1E8}"/>
              </a:ext>
            </a:extLst>
          </p:cNvPr>
          <p:cNvPicPr>
            <a:picLocks noChangeAspect="1"/>
          </p:cNvPicPr>
          <p:nvPr/>
        </p:nvPicPr>
        <p:blipFill>
          <a:blip r:embed="rId8"/>
          <a:stretch>
            <a:fillRect/>
          </a:stretch>
        </p:blipFill>
        <p:spPr>
          <a:xfrm>
            <a:off x="7565760" y="233670"/>
            <a:ext cx="7563202" cy="2628921"/>
          </a:xfrm>
          <a:prstGeom prst="rect">
            <a:avLst/>
          </a:prstGeom>
          <a:ln w="57150">
            <a:solidFill>
              <a:schemeClr val="tx2">
                <a:lumMod val="75000"/>
              </a:schemeClr>
            </a:solidFill>
          </a:ln>
        </p:spPr>
      </p:pic>
    </p:spTree>
    <p:extLst>
      <p:ext uri="{BB962C8B-B14F-4D97-AF65-F5344CB8AC3E}">
        <p14:creationId xmlns:p14="http://schemas.microsoft.com/office/powerpoint/2010/main" val="1848918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C53081C-D047-21F7-2BDF-D2BB6B8CE076}"/>
              </a:ext>
            </a:extLst>
          </p:cNvPr>
          <p:cNvSpPr/>
          <p:nvPr/>
        </p:nvSpPr>
        <p:spPr>
          <a:xfrm>
            <a:off x="266698" y="266699"/>
            <a:ext cx="6376916" cy="1524001"/>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2" name="Title 1">
            <a:extLst>
              <a:ext uri="{FF2B5EF4-FFF2-40B4-BE49-F238E27FC236}">
                <a16:creationId xmlns:a16="http://schemas.microsoft.com/office/drawing/2014/main" id="{E95E7B8D-7FFC-8D51-6AF8-6F180125B98A}"/>
              </a:ext>
            </a:extLst>
          </p:cNvPr>
          <p:cNvSpPr>
            <a:spLocks noGrp="1"/>
          </p:cNvSpPr>
          <p:nvPr>
            <p:ph type="title"/>
          </p:nvPr>
        </p:nvSpPr>
        <p:spPr>
          <a:xfrm>
            <a:off x="419098" y="530319"/>
            <a:ext cx="6210302" cy="943288"/>
          </a:xfrm>
        </p:spPr>
        <p:txBody>
          <a:bodyPr/>
          <a:lstStyle/>
          <a:p>
            <a:r>
              <a:rPr lang="en-US" sz="7200" dirty="0">
                <a:effectLst>
                  <a:glow rad="228600">
                    <a:schemeClr val="accent2">
                      <a:satMod val="175000"/>
                      <a:alpha val="40000"/>
                    </a:schemeClr>
                  </a:glow>
                </a:effectLst>
              </a:rPr>
              <a:t>Our Timeline </a:t>
            </a:r>
          </a:p>
        </p:txBody>
      </p:sp>
      <p:sp>
        <p:nvSpPr>
          <p:cNvPr id="4" name="Oval 3">
            <a:extLst>
              <a:ext uri="{FF2B5EF4-FFF2-40B4-BE49-F238E27FC236}">
                <a16:creationId xmlns:a16="http://schemas.microsoft.com/office/drawing/2014/main" id="{21C34EB8-F314-01A8-0D74-703B7D961777}"/>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C970632-5F20-0492-3BF4-743414F48571}"/>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A8096C30-72C2-7AA0-74EA-03148B9376C5}"/>
              </a:ext>
            </a:extLst>
          </p:cNvPr>
          <p:cNvGraphicFramePr/>
          <p:nvPr>
            <p:extLst>
              <p:ext uri="{D42A27DB-BD31-4B8C-83A1-F6EECF244321}">
                <p14:modId xmlns:p14="http://schemas.microsoft.com/office/powerpoint/2010/main" val="264810701"/>
              </p:ext>
            </p:extLst>
          </p:nvPr>
        </p:nvGraphicFramePr>
        <p:xfrm>
          <a:off x="0" y="2625701"/>
          <a:ext cx="18279979" cy="51103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17F2C010-FC94-D13D-D7E1-FFDCDEEEA920}"/>
              </a:ext>
            </a:extLst>
          </p:cNvPr>
          <p:cNvSpPr/>
          <p:nvPr/>
        </p:nvSpPr>
        <p:spPr>
          <a:xfrm>
            <a:off x="147777" y="6217711"/>
            <a:ext cx="3000819" cy="2522275"/>
          </a:xfrm>
          <a:prstGeom prst="roundRect">
            <a:avLst/>
          </a:prstGeom>
          <a:solidFill>
            <a:srgbClr val="002060"/>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HUFPP begins journey with On-Site </a:t>
            </a:r>
          </a:p>
          <a:p>
            <a:pPr algn="ctr"/>
            <a:r>
              <a:rPr lang="en-US" sz="2400" b="1" dirty="0"/>
              <a:t>Adventist Leadership Team </a:t>
            </a:r>
          </a:p>
        </p:txBody>
      </p:sp>
      <p:sp>
        <p:nvSpPr>
          <p:cNvPr id="10" name="Rectangle: Rounded Corners 9">
            <a:extLst>
              <a:ext uri="{FF2B5EF4-FFF2-40B4-BE49-F238E27FC236}">
                <a16:creationId xmlns:a16="http://schemas.microsoft.com/office/drawing/2014/main" id="{FB984796-9195-154B-B9E0-7DD55661C2AE}"/>
              </a:ext>
            </a:extLst>
          </p:cNvPr>
          <p:cNvSpPr/>
          <p:nvPr/>
        </p:nvSpPr>
        <p:spPr>
          <a:xfrm>
            <a:off x="14726608" y="973919"/>
            <a:ext cx="3271632" cy="2942344"/>
          </a:xfrm>
          <a:prstGeom prst="roundRect">
            <a:avLst/>
          </a:prstGeom>
          <a:solidFill>
            <a:srgbClr val="002060"/>
          </a:solidFill>
          <a:ln>
            <a:solidFill>
              <a:schemeClr val="accent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Producing a culture of Clinical &amp; Operational Excellence</a:t>
            </a:r>
          </a:p>
          <a:p>
            <a:pPr algn="ctr"/>
            <a:r>
              <a:rPr lang="en-US" dirty="0">
                <a:solidFill>
                  <a:srgbClr val="FFFFFF"/>
                </a:solidFill>
              </a:rPr>
              <a:t>(</a:t>
            </a:r>
            <a:r>
              <a:rPr lang="en-US" dirty="0" err="1">
                <a:solidFill>
                  <a:srgbClr val="FFFFFF"/>
                </a:solidFill>
              </a:rPr>
              <a:t>Schuettig</a:t>
            </a:r>
            <a:r>
              <a:rPr lang="en-US" dirty="0">
                <a:solidFill>
                  <a:srgbClr val="FFFFFF"/>
                </a:solidFill>
              </a:rPr>
              <a:t> &amp; </a:t>
            </a:r>
            <a:r>
              <a:rPr lang="en-US" dirty="0" err="1">
                <a:solidFill>
                  <a:srgbClr val="FFFFFF"/>
                </a:solidFill>
              </a:rPr>
              <a:t>Sundmacher</a:t>
            </a:r>
            <a:r>
              <a:rPr lang="en-US" dirty="0">
                <a:solidFill>
                  <a:srgbClr val="FFFFFF"/>
                </a:solidFill>
              </a:rPr>
              <a:t>, 2022) </a:t>
            </a:r>
          </a:p>
        </p:txBody>
      </p:sp>
      <p:sp>
        <p:nvSpPr>
          <p:cNvPr id="15" name="Flowchart: Connector 14">
            <a:extLst>
              <a:ext uri="{FF2B5EF4-FFF2-40B4-BE49-F238E27FC236}">
                <a16:creationId xmlns:a16="http://schemas.microsoft.com/office/drawing/2014/main" id="{065587B9-68DC-8226-D1DE-41B04413C7CA}"/>
              </a:ext>
            </a:extLst>
          </p:cNvPr>
          <p:cNvSpPr/>
          <p:nvPr/>
        </p:nvSpPr>
        <p:spPr>
          <a:xfrm>
            <a:off x="2337163" y="4205843"/>
            <a:ext cx="1770079" cy="1590550"/>
          </a:xfrm>
          <a:prstGeom prst="flowChartConnector">
            <a:avLst/>
          </a:prstGeom>
          <a:solidFill>
            <a:srgbClr val="FF000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EE58BF4-CB89-3D48-192B-783D85487179}"/>
              </a:ext>
            </a:extLst>
          </p:cNvPr>
          <p:cNvSpPr txBox="1"/>
          <p:nvPr/>
        </p:nvSpPr>
        <p:spPr>
          <a:xfrm>
            <a:off x="2386192" y="4615405"/>
            <a:ext cx="1905000" cy="830997"/>
          </a:xfrm>
          <a:prstGeom prst="rect">
            <a:avLst/>
          </a:prstGeom>
          <a:noFill/>
        </p:spPr>
        <p:txBody>
          <a:bodyPr wrap="square" rtlCol="0">
            <a:spAutoFit/>
          </a:bodyPr>
          <a:lstStyle/>
          <a:p>
            <a:pPr lvl="0" algn="ctr"/>
            <a:r>
              <a:rPr lang="en-US" sz="2400" b="1" dirty="0"/>
              <a:t>October 2023</a:t>
            </a:r>
          </a:p>
        </p:txBody>
      </p:sp>
      <p:sp>
        <p:nvSpPr>
          <p:cNvPr id="19" name="Callout: Line 18">
            <a:extLst>
              <a:ext uri="{FF2B5EF4-FFF2-40B4-BE49-F238E27FC236}">
                <a16:creationId xmlns:a16="http://schemas.microsoft.com/office/drawing/2014/main" id="{6C5B49DF-49C7-3420-7AC5-7C222D247375}"/>
              </a:ext>
            </a:extLst>
          </p:cNvPr>
          <p:cNvSpPr/>
          <p:nvPr/>
        </p:nvSpPr>
        <p:spPr>
          <a:xfrm>
            <a:off x="4107242" y="8145566"/>
            <a:ext cx="2783742" cy="1823981"/>
          </a:xfrm>
          <a:prstGeom prst="borderCallout1">
            <a:avLst>
              <a:gd name="adj1" fmla="val -621"/>
              <a:gd name="adj2" fmla="val 53861"/>
              <a:gd name="adj3" fmla="val -144939"/>
              <a:gd name="adj4" fmla="val -20223"/>
            </a:avLst>
          </a:prstGeom>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b="1" dirty="0"/>
              <a:t>Cardiac Arrest in a clinic. </a:t>
            </a:r>
          </a:p>
          <a:p>
            <a:pPr algn="ctr"/>
            <a:endParaRPr lang="en-US" dirty="0"/>
          </a:p>
          <a:p>
            <a:pPr algn="ctr"/>
            <a:r>
              <a:rPr lang="en-US" i="1" dirty="0">
                <a:solidFill>
                  <a:srgbClr val="C00000"/>
                </a:solidFill>
              </a:rPr>
              <a:t>MA’s not BLS/CPR certified. </a:t>
            </a:r>
          </a:p>
        </p:txBody>
      </p:sp>
      <p:pic>
        <p:nvPicPr>
          <p:cNvPr id="21" name="Graphic 20" descr="Cpr with solid fill">
            <a:extLst>
              <a:ext uri="{FF2B5EF4-FFF2-40B4-BE49-F238E27FC236}">
                <a16:creationId xmlns:a16="http://schemas.microsoft.com/office/drawing/2014/main" id="{CD60BD5D-A431-47B1-3827-D007FD824A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56068" y="3723169"/>
            <a:ext cx="914400" cy="914400"/>
          </a:xfrm>
          <a:prstGeom prst="rect">
            <a:avLst/>
          </a:prstGeom>
        </p:spPr>
      </p:pic>
      <p:sp>
        <p:nvSpPr>
          <p:cNvPr id="23" name="Arrow: Left-Right 22">
            <a:extLst>
              <a:ext uri="{FF2B5EF4-FFF2-40B4-BE49-F238E27FC236}">
                <a16:creationId xmlns:a16="http://schemas.microsoft.com/office/drawing/2014/main" id="{9E2C5F2E-C1A1-5A1D-E1CE-7F3CA30E0A0F}"/>
              </a:ext>
            </a:extLst>
          </p:cNvPr>
          <p:cNvSpPr/>
          <p:nvPr/>
        </p:nvSpPr>
        <p:spPr>
          <a:xfrm>
            <a:off x="5522460" y="1601372"/>
            <a:ext cx="8764273" cy="2670971"/>
          </a:xfrm>
          <a:prstGeom prst="leftRightArrow">
            <a:avLst>
              <a:gd name="adj1" fmla="val 38156"/>
              <a:gd name="adj2" fmla="val 50000"/>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Strategic Clinical Operations Roles </a:t>
            </a:r>
          </a:p>
          <a:p>
            <a:pPr algn="ctr"/>
            <a:r>
              <a:rPr lang="en-US" sz="2000" dirty="0">
                <a:solidFill>
                  <a:srgbClr val="00B0F0"/>
                </a:solidFill>
              </a:rPr>
              <a:t>(Addition of Nursing)</a:t>
            </a:r>
            <a:endParaRPr lang="en-US" sz="2400" b="1"/>
          </a:p>
          <a:p>
            <a:pPr algn="ctr"/>
            <a:r>
              <a:rPr lang="en-US" sz="1600" dirty="0"/>
              <a:t>(Do et al., 2021; Sell-Gutowski, 2018)</a:t>
            </a:r>
          </a:p>
        </p:txBody>
      </p:sp>
      <p:sp>
        <p:nvSpPr>
          <p:cNvPr id="24" name="Oval 23">
            <a:extLst>
              <a:ext uri="{FF2B5EF4-FFF2-40B4-BE49-F238E27FC236}">
                <a16:creationId xmlns:a16="http://schemas.microsoft.com/office/drawing/2014/main" id="{8D827BDC-CAC6-03D7-3D62-FDC56C364586}"/>
              </a:ext>
            </a:extLst>
          </p:cNvPr>
          <p:cNvSpPr/>
          <p:nvPr/>
        </p:nvSpPr>
        <p:spPr>
          <a:xfrm>
            <a:off x="11284895" y="4882388"/>
            <a:ext cx="511030" cy="51103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TextBox 24">
            <a:extLst>
              <a:ext uri="{FF2B5EF4-FFF2-40B4-BE49-F238E27FC236}">
                <a16:creationId xmlns:a16="http://schemas.microsoft.com/office/drawing/2014/main" id="{5CC8500C-F5C8-4E34-B429-6CEDB610F8A8}"/>
              </a:ext>
            </a:extLst>
          </p:cNvPr>
          <p:cNvSpPr txBox="1"/>
          <p:nvPr/>
        </p:nvSpPr>
        <p:spPr>
          <a:xfrm>
            <a:off x="4503194" y="5637593"/>
            <a:ext cx="2438400" cy="830997"/>
          </a:xfrm>
          <a:prstGeom prst="rect">
            <a:avLst/>
          </a:prstGeom>
          <a:noFill/>
        </p:spPr>
        <p:txBody>
          <a:bodyPr wrap="square" rtlCol="0">
            <a:spAutoFit/>
          </a:bodyPr>
          <a:lstStyle/>
          <a:p>
            <a:pPr algn="ctr"/>
            <a:r>
              <a:rPr lang="en-US" sz="2400" b="1" dirty="0"/>
              <a:t>January </a:t>
            </a:r>
          </a:p>
          <a:p>
            <a:pPr algn="ctr"/>
            <a:r>
              <a:rPr lang="en-US" sz="2400" b="1" dirty="0"/>
              <a:t>2024 </a:t>
            </a:r>
          </a:p>
        </p:txBody>
      </p:sp>
      <p:sp>
        <p:nvSpPr>
          <p:cNvPr id="26" name="TextBox 25">
            <a:extLst>
              <a:ext uri="{FF2B5EF4-FFF2-40B4-BE49-F238E27FC236}">
                <a16:creationId xmlns:a16="http://schemas.microsoft.com/office/drawing/2014/main" id="{FF2172C5-C8F1-1AC6-6EBA-FF412C2E6605}"/>
              </a:ext>
            </a:extLst>
          </p:cNvPr>
          <p:cNvSpPr txBox="1"/>
          <p:nvPr/>
        </p:nvSpPr>
        <p:spPr>
          <a:xfrm>
            <a:off x="10511710" y="5661255"/>
            <a:ext cx="2057400" cy="830997"/>
          </a:xfrm>
          <a:prstGeom prst="rect">
            <a:avLst/>
          </a:prstGeom>
          <a:noFill/>
        </p:spPr>
        <p:txBody>
          <a:bodyPr wrap="square" rtlCol="0">
            <a:spAutoFit/>
          </a:bodyPr>
          <a:lstStyle/>
          <a:p>
            <a:pPr algn="ctr"/>
            <a:r>
              <a:rPr lang="en-US" sz="2400" b="1" dirty="0"/>
              <a:t>January </a:t>
            </a:r>
          </a:p>
          <a:p>
            <a:pPr algn="ctr"/>
            <a:r>
              <a:rPr lang="en-US" sz="2400" b="1" dirty="0"/>
              <a:t>2025</a:t>
            </a:r>
          </a:p>
        </p:txBody>
      </p:sp>
      <p:sp>
        <p:nvSpPr>
          <p:cNvPr id="27" name="TextBox 26">
            <a:extLst>
              <a:ext uri="{FF2B5EF4-FFF2-40B4-BE49-F238E27FC236}">
                <a16:creationId xmlns:a16="http://schemas.microsoft.com/office/drawing/2014/main" id="{0DB8BD40-C520-9FF6-20A5-A2B9D088F174}"/>
              </a:ext>
            </a:extLst>
          </p:cNvPr>
          <p:cNvSpPr txBox="1"/>
          <p:nvPr/>
        </p:nvSpPr>
        <p:spPr>
          <a:xfrm>
            <a:off x="15268164" y="5623159"/>
            <a:ext cx="2029238" cy="830997"/>
          </a:xfrm>
          <a:prstGeom prst="rect">
            <a:avLst/>
          </a:prstGeom>
          <a:noFill/>
        </p:spPr>
        <p:txBody>
          <a:bodyPr wrap="square" rtlCol="0">
            <a:spAutoFit/>
          </a:bodyPr>
          <a:lstStyle/>
          <a:p>
            <a:pPr algn="ctr"/>
            <a:r>
              <a:rPr lang="en-US" sz="2400" b="1" dirty="0"/>
              <a:t>June </a:t>
            </a:r>
          </a:p>
          <a:p>
            <a:pPr algn="ctr"/>
            <a:r>
              <a:rPr lang="en-US" sz="2400" b="1" dirty="0"/>
              <a:t>2025 </a:t>
            </a:r>
          </a:p>
        </p:txBody>
      </p:sp>
      <p:cxnSp>
        <p:nvCxnSpPr>
          <p:cNvPr id="29" name="Straight Connector 28">
            <a:extLst>
              <a:ext uri="{FF2B5EF4-FFF2-40B4-BE49-F238E27FC236}">
                <a16:creationId xmlns:a16="http://schemas.microsoft.com/office/drawing/2014/main" id="{766EA14A-838E-9DAA-AB60-57363163D789}"/>
              </a:ext>
            </a:extLst>
          </p:cNvPr>
          <p:cNvCxnSpPr>
            <a:cxnSpLocks/>
          </p:cNvCxnSpPr>
          <p:nvPr/>
        </p:nvCxnSpPr>
        <p:spPr>
          <a:xfrm flipV="1">
            <a:off x="5661037" y="5765752"/>
            <a:ext cx="1871088" cy="2379814"/>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Flowchart: Connector 37">
            <a:extLst>
              <a:ext uri="{FF2B5EF4-FFF2-40B4-BE49-F238E27FC236}">
                <a16:creationId xmlns:a16="http://schemas.microsoft.com/office/drawing/2014/main" id="{4E044AD5-DCAC-C5FF-1ABD-034EC76BF62F}"/>
              </a:ext>
            </a:extLst>
          </p:cNvPr>
          <p:cNvSpPr/>
          <p:nvPr/>
        </p:nvSpPr>
        <p:spPr>
          <a:xfrm>
            <a:off x="6643614" y="4445332"/>
            <a:ext cx="2252944" cy="1340657"/>
          </a:xfrm>
          <a:prstGeom prst="flowChartConnector">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1600" b="1" dirty="0">
                <a:solidFill>
                  <a:srgbClr val="002060"/>
                </a:solidFill>
              </a:rPr>
              <a:t>CPR Certification of MAs</a:t>
            </a:r>
          </a:p>
        </p:txBody>
      </p:sp>
      <p:sp>
        <p:nvSpPr>
          <p:cNvPr id="11" name="Rectangle: Rounded Corners 10">
            <a:extLst>
              <a:ext uri="{FF2B5EF4-FFF2-40B4-BE49-F238E27FC236}">
                <a16:creationId xmlns:a16="http://schemas.microsoft.com/office/drawing/2014/main" id="{796B05AF-FB7E-1823-49B7-D0033DC9192E}"/>
              </a:ext>
            </a:extLst>
          </p:cNvPr>
          <p:cNvSpPr/>
          <p:nvPr/>
        </p:nvSpPr>
        <p:spPr>
          <a:xfrm>
            <a:off x="4785662" y="4075869"/>
            <a:ext cx="1750749" cy="6181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DCD Hired </a:t>
            </a:r>
          </a:p>
        </p:txBody>
      </p:sp>
      <p:sp>
        <p:nvSpPr>
          <p:cNvPr id="13" name="Rectangle: Rounded Corners 12">
            <a:extLst>
              <a:ext uri="{FF2B5EF4-FFF2-40B4-BE49-F238E27FC236}">
                <a16:creationId xmlns:a16="http://schemas.microsoft.com/office/drawing/2014/main" id="{6D9D6A59-7BEC-215C-0E7B-6F4F742724E3}"/>
              </a:ext>
            </a:extLst>
          </p:cNvPr>
          <p:cNvSpPr/>
          <p:nvPr/>
        </p:nvSpPr>
        <p:spPr>
          <a:xfrm>
            <a:off x="10659832" y="4136459"/>
            <a:ext cx="1750749" cy="6181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n w="0"/>
                <a:solidFill>
                  <a:schemeClr val="tx1"/>
                </a:solidFill>
                <a:effectLst>
                  <a:outerShdw blurRad="38100" dist="19050" dir="2700000" algn="tl" rotWithShape="0">
                    <a:schemeClr val="dk1">
                      <a:alpha val="40000"/>
                    </a:schemeClr>
                  </a:outerShdw>
                </a:effectLst>
              </a:rPr>
              <a:t>NMCO Hired </a:t>
            </a:r>
          </a:p>
        </p:txBody>
      </p:sp>
      <p:pic>
        <p:nvPicPr>
          <p:cNvPr id="30" name="Picture 29">
            <a:extLst>
              <a:ext uri="{FF2B5EF4-FFF2-40B4-BE49-F238E27FC236}">
                <a16:creationId xmlns:a16="http://schemas.microsoft.com/office/drawing/2014/main" id="{42A382D4-7030-EDFF-FB8C-03DC41717D20}"/>
              </a:ext>
            </a:extLst>
          </p:cNvPr>
          <p:cNvPicPr>
            <a:picLocks noChangeAspect="1"/>
          </p:cNvPicPr>
          <p:nvPr/>
        </p:nvPicPr>
        <p:blipFill>
          <a:blip r:embed="rId10"/>
          <a:stretch>
            <a:fillRect/>
          </a:stretch>
        </p:blipFill>
        <p:spPr>
          <a:xfrm>
            <a:off x="9422807" y="4898248"/>
            <a:ext cx="524301" cy="524301"/>
          </a:xfrm>
          <a:prstGeom prst="rect">
            <a:avLst/>
          </a:prstGeom>
        </p:spPr>
      </p:pic>
      <p:pic>
        <p:nvPicPr>
          <p:cNvPr id="32" name="Picture 31">
            <a:extLst>
              <a:ext uri="{FF2B5EF4-FFF2-40B4-BE49-F238E27FC236}">
                <a16:creationId xmlns:a16="http://schemas.microsoft.com/office/drawing/2014/main" id="{80F1F922-94C4-000B-D54E-EB95BA1162D8}"/>
              </a:ext>
            </a:extLst>
          </p:cNvPr>
          <p:cNvPicPr>
            <a:picLocks noChangeAspect="1"/>
          </p:cNvPicPr>
          <p:nvPr/>
        </p:nvPicPr>
        <p:blipFill>
          <a:blip r:embed="rId11"/>
          <a:stretch>
            <a:fillRect/>
          </a:stretch>
        </p:blipFill>
        <p:spPr>
          <a:xfrm>
            <a:off x="13666057" y="4922101"/>
            <a:ext cx="518205" cy="524301"/>
          </a:xfrm>
          <a:prstGeom prst="rect">
            <a:avLst/>
          </a:prstGeom>
        </p:spPr>
      </p:pic>
      <p:sp>
        <p:nvSpPr>
          <p:cNvPr id="33" name="Callout: Up Arrow 32">
            <a:extLst>
              <a:ext uri="{FF2B5EF4-FFF2-40B4-BE49-F238E27FC236}">
                <a16:creationId xmlns:a16="http://schemas.microsoft.com/office/drawing/2014/main" id="{0F1D1993-7C3A-1347-1785-D37C16966C9E}"/>
              </a:ext>
            </a:extLst>
          </p:cNvPr>
          <p:cNvSpPr/>
          <p:nvPr/>
        </p:nvSpPr>
        <p:spPr>
          <a:xfrm>
            <a:off x="8050696" y="5715401"/>
            <a:ext cx="3358702" cy="2785436"/>
          </a:xfrm>
          <a:prstGeom prst="upArrowCallout">
            <a:avLst>
              <a:gd name="adj1" fmla="val 13582"/>
              <a:gd name="adj2" fmla="val 25000"/>
              <a:gd name="adj3" fmla="val 25000"/>
              <a:gd name="adj4" fmla="val 42854"/>
            </a:avLst>
          </a:prstGeom>
          <a:solidFill>
            <a:srgbClr val="E8A81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Fortis &amp; HUFFP MA Pipeline Begins </a:t>
            </a:r>
          </a:p>
        </p:txBody>
      </p:sp>
      <p:sp>
        <p:nvSpPr>
          <p:cNvPr id="41" name="Callout: Up Arrow 40">
            <a:extLst>
              <a:ext uri="{FF2B5EF4-FFF2-40B4-BE49-F238E27FC236}">
                <a16:creationId xmlns:a16="http://schemas.microsoft.com/office/drawing/2014/main" id="{84D3EAEE-4F85-C254-9F24-713DA1085A22}"/>
              </a:ext>
            </a:extLst>
          </p:cNvPr>
          <p:cNvSpPr/>
          <p:nvPr/>
        </p:nvSpPr>
        <p:spPr>
          <a:xfrm>
            <a:off x="12227331" y="5796472"/>
            <a:ext cx="3444493" cy="2704365"/>
          </a:xfrm>
          <a:prstGeom prst="upArrowCallout">
            <a:avLst>
              <a:gd name="adj1" fmla="val 15631"/>
              <a:gd name="adj2" fmla="val 25000"/>
              <a:gd name="adj3" fmla="val 25000"/>
              <a:gd name="adj4" fmla="val 4214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002060"/>
                </a:solidFill>
              </a:rPr>
              <a:t>Graduation of DOES second YAP Cohort </a:t>
            </a:r>
          </a:p>
        </p:txBody>
      </p:sp>
    </p:spTree>
    <p:extLst>
      <p:ext uri="{BB962C8B-B14F-4D97-AF65-F5344CB8AC3E}">
        <p14:creationId xmlns:p14="http://schemas.microsoft.com/office/powerpoint/2010/main" val="222312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52DAE-B96F-08C2-D04C-61132D8A1D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DC6B45A-A54E-86B0-352D-8F6B61BB3FDB}"/>
              </a:ext>
            </a:extLst>
          </p:cNvPr>
          <p:cNvSpPr/>
          <p:nvPr/>
        </p:nvSpPr>
        <p:spPr>
          <a:xfrm>
            <a:off x="436399" y="291622"/>
            <a:ext cx="7684852" cy="1302271"/>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2" name="Title 1">
            <a:extLst>
              <a:ext uri="{FF2B5EF4-FFF2-40B4-BE49-F238E27FC236}">
                <a16:creationId xmlns:a16="http://schemas.microsoft.com/office/drawing/2014/main" id="{8CEA15D3-CCCB-F715-07E0-3579E1C59BA4}"/>
              </a:ext>
            </a:extLst>
          </p:cNvPr>
          <p:cNvSpPr>
            <a:spLocks noGrp="1"/>
          </p:cNvSpPr>
          <p:nvPr>
            <p:ph type="title"/>
          </p:nvPr>
        </p:nvSpPr>
        <p:spPr>
          <a:xfrm>
            <a:off x="619848" y="592400"/>
            <a:ext cx="7684853" cy="1534469"/>
          </a:xfrm>
        </p:spPr>
        <p:txBody>
          <a:bodyPr/>
          <a:lstStyle/>
          <a:p>
            <a:r>
              <a:rPr lang="en-US" sz="4800" b="1">
                <a:solidFill>
                  <a:srgbClr val="6CAB27"/>
                </a:solidFill>
              </a:rPr>
              <a:t>Inherited Challenges </a:t>
            </a:r>
          </a:p>
        </p:txBody>
      </p:sp>
      <p:sp>
        <p:nvSpPr>
          <p:cNvPr id="4" name="Oval 3">
            <a:extLst>
              <a:ext uri="{FF2B5EF4-FFF2-40B4-BE49-F238E27FC236}">
                <a16:creationId xmlns:a16="http://schemas.microsoft.com/office/drawing/2014/main" id="{5EC848AE-5941-3A29-C7E4-CE0553A78452}"/>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9E26DB-980E-755A-C6D7-AD950E9F42E9}"/>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439A06D3-4447-C763-2913-93B8BD176437}"/>
              </a:ext>
            </a:extLst>
          </p:cNvPr>
          <p:cNvGraphicFramePr>
            <a:graphicFrameLocks noGrp="1"/>
          </p:cNvGraphicFramePr>
          <p:nvPr>
            <p:extLst>
              <p:ext uri="{D42A27DB-BD31-4B8C-83A1-F6EECF244321}">
                <p14:modId xmlns:p14="http://schemas.microsoft.com/office/powerpoint/2010/main" val="2436334424"/>
              </p:ext>
            </p:extLst>
          </p:nvPr>
        </p:nvGraphicFramePr>
        <p:xfrm>
          <a:off x="280247" y="1850126"/>
          <a:ext cx="15204440" cy="6981286"/>
        </p:xfrm>
        <a:graphic>
          <a:graphicData uri="http://schemas.openxmlformats.org/drawingml/2006/table">
            <a:tbl>
              <a:tblPr firstRow="1" bandRow="1">
                <a:tableStyleId>{F5AB1C69-6EDB-4FF4-983F-18BD219EF322}</a:tableStyleId>
              </a:tblPr>
              <a:tblGrid>
                <a:gridCol w="11167864">
                  <a:extLst>
                    <a:ext uri="{9D8B030D-6E8A-4147-A177-3AD203B41FA5}">
                      <a16:colId xmlns:a16="http://schemas.microsoft.com/office/drawing/2014/main" val="3136740784"/>
                    </a:ext>
                  </a:extLst>
                </a:gridCol>
                <a:gridCol w="4036576">
                  <a:extLst>
                    <a:ext uri="{9D8B030D-6E8A-4147-A177-3AD203B41FA5}">
                      <a16:colId xmlns:a16="http://schemas.microsoft.com/office/drawing/2014/main" val="560929940"/>
                    </a:ext>
                  </a:extLst>
                </a:gridCol>
              </a:tblGrid>
              <a:tr h="503967">
                <a:tc>
                  <a:txBody>
                    <a:bodyPr/>
                    <a:lstStyle/>
                    <a:p>
                      <a:pPr algn="l"/>
                      <a:endParaRPr lang="en-US" sz="1000"/>
                    </a:p>
                  </a:txBody>
                  <a:tcPr>
                    <a:solidFill>
                      <a:srgbClr val="6CAB27"/>
                    </a:solidFill>
                  </a:tcPr>
                </a:tc>
                <a:tc>
                  <a:txBody>
                    <a:bodyPr/>
                    <a:lstStyle/>
                    <a:p>
                      <a:endParaRPr lang="en-US" dirty="0"/>
                    </a:p>
                  </a:txBody>
                  <a:tcPr>
                    <a:solidFill>
                      <a:srgbClr val="6CAB27"/>
                    </a:solidFill>
                  </a:tcPr>
                </a:tc>
                <a:extLst>
                  <a:ext uri="{0D108BD9-81ED-4DB2-BD59-A6C34878D82A}">
                    <a16:rowId xmlns:a16="http://schemas.microsoft.com/office/drawing/2014/main" val="1152423107"/>
                  </a:ext>
                </a:extLst>
              </a:tr>
              <a:tr h="960500">
                <a:tc>
                  <a:txBody>
                    <a:bodyPr/>
                    <a:lstStyle/>
                    <a:p>
                      <a:pPr algn="l"/>
                      <a:r>
                        <a:rPr lang="en-US" sz="3600" b="1" dirty="0">
                          <a:solidFill>
                            <a:srgbClr val="002060"/>
                          </a:solidFill>
                        </a:rPr>
                        <a:t>Inclement weather days reducing visits </a:t>
                      </a:r>
                    </a:p>
                  </a:txBody>
                  <a:tcPr/>
                </a:tc>
                <a:tc>
                  <a:txBody>
                    <a:bodyPr/>
                    <a:lstStyle/>
                    <a:p>
                      <a:pPr algn="r"/>
                      <a:r>
                        <a:rPr lang="en-US" sz="1800" dirty="0">
                          <a:solidFill>
                            <a:schemeClr val="accent2">
                              <a:lumMod val="50000"/>
                            </a:schemeClr>
                          </a:solidFill>
                        </a:rPr>
                        <a:t>(</a:t>
                      </a:r>
                      <a:r>
                        <a:rPr lang="en-US" sz="1800" dirty="0" err="1">
                          <a:solidFill>
                            <a:schemeClr val="accent2">
                              <a:lumMod val="50000"/>
                            </a:schemeClr>
                          </a:solidFill>
                        </a:rPr>
                        <a:t>Wiskel</a:t>
                      </a:r>
                      <a:r>
                        <a:rPr lang="en-US" sz="1800" dirty="0">
                          <a:solidFill>
                            <a:schemeClr val="accent2">
                              <a:lumMod val="50000"/>
                            </a:schemeClr>
                          </a:solidFill>
                        </a:rPr>
                        <a:t> et al., 2025)</a:t>
                      </a:r>
                    </a:p>
                  </a:txBody>
                  <a:tcPr/>
                </a:tc>
                <a:extLst>
                  <a:ext uri="{0D108BD9-81ED-4DB2-BD59-A6C34878D82A}">
                    <a16:rowId xmlns:a16="http://schemas.microsoft.com/office/drawing/2014/main" val="1444920218"/>
                  </a:ext>
                </a:extLst>
              </a:tr>
              <a:tr h="1012859">
                <a:tc>
                  <a:txBody>
                    <a:bodyPr/>
                    <a:lstStyle/>
                    <a:p>
                      <a:pPr algn="l"/>
                      <a:r>
                        <a:rPr lang="en-US" sz="3600" b="1" dirty="0">
                          <a:solidFill>
                            <a:srgbClr val="002060"/>
                          </a:solidFill>
                        </a:rPr>
                        <a:t>No-Shows &amp; Non-utilized appointments </a:t>
                      </a:r>
                    </a:p>
                  </a:txBody>
                  <a:tcPr/>
                </a:tc>
                <a:tc>
                  <a:txBody>
                    <a:bodyPr/>
                    <a:lstStyle/>
                    <a:p>
                      <a:pPr algn="r"/>
                      <a:r>
                        <a:rPr lang="en-US" sz="1800" dirty="0">
                          <a:solidFill>
                            <a:schemeClr val="accent2">
                              <a:lumMod val="50000"/>
                            </a:schemeClr>
                          </a:solidFill>
                        </a:rPr>
                        <a:t>(Cohen-</a:t>
                      </a:r>
                      <a:r>
                        <a:rPr lang="en-US" sz="1800" dirty="0" err="1">
                          <a:solidFill>
                            <a:schemeClr val="accent2">
                              <a:lumMod val="50000"/>
                            </a:schemeClr>
                          </a:solidFill>
                        </a:rPr>
                        <a:t>Yatziv</a:t>
                      </a:r>
                      <a:r>
                        <a:rPr lang="en-US" sz="1800" dirty="0">
                          <a:solidFill>
                            <a:schemeClr val="accent2">
                              <a:lumMod val="50000"/>
                            </a:schemeClr>
                          </a:solidFill>
                        </a:rPr>
                        <a:t> et al., 2019; </a:t>
                      </a:r>
                    </a:p>
                    <a:p>
                      <a:pPr algn="r"/>
                      <a:r>
                        <a:rPr lang="en-US" sz="1800" dirty="0">
                          <a:solidFill>
                            <a:schemeClr val="accent2">
                              <a:lumMod val="50000"/>
                            </a:schemeClr>
                          </a:solidFill>
                        </a:rPr>
                        <a:t>Szwarc </a:t>
                      </a:r>
                      <a:r>
                        <a:rPr lang="en-US" sz="1800" dirty="0" err="1">
                          <a:solidFill>
                            <a:schemeClr val="accent2">
                              <a:lumMod val="50000"/>
                            </a:schemeClr>
                          </a:solidFill>
                        </a:rPr>
                        <a:t>etal</a:t>
                      </a:r>
                      <a:r>
                        <a:rPr lang="en-US" sz="1800" dirty="0">
                          <a:solidFill>
                            <a:schemeClr val="accent2">
                              <a:lumMod val="50000"/>
                            </a:schemeClr>
                          </a:solidFill>
                        </a:rPr>
                        <a:t>., 2019)</a:t>
                      </a:r>
                    </a:p>
                  </a:txBody>
                  <a:tcPr/>
                </a:tc>
                <a:extLst>
                  <a:ext uri="{0D108BD9-81ED-4DB2-BD59-A6C34878D82A}">
                    <a16:rowId xmlns:a16="http://schemas.microsoft.com/office/drawing/2014/main" val="1768366666"/>
                  </a:ext>
                </a:extLst>
              </a:tr>
              <a:tr h="990499">
                <a:tc>
                  <a:txBody>
                    <a:bodyPr/>
                    <a:lstStyle/>
                    <a:p>
                      <a:pPr algn="l"/>
                      <a:r>
                        <a:rPr lang="en-US" sz="3600" b="1" dirty="0">
                          <a:solidFill>
                            <a:srgbClr val="002060"/>
                          </a:solidFill>
                        </a:rPr>
                        <a:t>Old supplies, tools, and equipment </a:t>
                      </a:r>
                    </a:p>
                  </a:txBody>
                  <a:tcPr/>
                </a:tc>
                <a:tc>
                  <a:txBody>
                    <a:bodyPr/>
                    <a:lstStyle/>
                    <a:p>
                      <a:pPr algn="r"/>
                      <a:r>
                        <a:rPr lang="en-US" sz="1800" dirty="0">
                          <a:solidFill>
                            <a:schemeClr val="accent2">
                              <a:lumMod val="50000"/>
                            </a:schemeClr>
                          </a:solidFill>
                        </a:rPr>
                        <a:t>(Zamzam et al., 2021)</a:t>
                      </a:r>
                    </a:p>
                  </a:txBody>
                  <a:tcPr/>
                </a:tc>
                <a:extLst>
                  <a:ext uri="{0D108BD9-81ED-4DB2-BD59-A6C34878D82A}">
                    <a16:rowId xmlns:a16="http://schemas.microsoft.com/office/drawing/2014/main" val="465326345"/>
                  </a:ext>
                </a:extLst>
              </a:tr>
              <a:tr h="990499">
                <a:tc>
                  <a:txBody>
                    <a:bodyPr/>
                    <a:lstStyle/>
                    <a:p>
                      <a:pPr algn="l"/>
                      <a:r>
                        <a:rPr lang="en-US" sz="3600" b="1" dirty="0">
                          <a:solidFill>
                            <a:srgbClr val="002060"/>
                          </a:solidFill>
                        </a:rPr>
                        <a:t>Poor optics &amp; reputation </a:t>
                      </a:r>
                    </a:p>
                  </a:txBody>
                  <a:tcPr/>
                </a:tc>
                <a:tc>
                  <a:txBody>
                    <a:bodyPr/>
                    <a:lstStyle/>
                    <a:p>
                      <a:pPr algn="r"/>
                      <a:r>
                        <a:rPr lang="en-US" sz="1800" dirty="0">
                          <a:solidFill>
                            <a:schemeClr val="accent2">
                              <a:lumMod val="50000"/>
                            </a:schemeClr>
                          </a:solidFill>
                        </a:rPr>
                        <a:t>(Keith et al., 2024; </a:t>
                      </a:r>
                      <a:r>
                        <a:rPr lang="en-US" sz="1800" dirty="0" err="1">
                          <a:solidFill>
                            <a:schemeClr val="accent2">
                              <a:lumMod val="50000"/>
                            </a:schemeClr>
                          </a:solidFill>
                        </a:rPr>
                        <a:t>Alsayah</a:t>
                      </a:r>
                      <a:r>
                        <a:rPr lang="en-US" sz="1800" dirty="0">
                          <a:solidFill>
                            <a:schemeClr val="accent2">
                              <a:lumMod val="50000"/>
                            </a:schemeClr>
                          </a:solidFill>
                        </a:rPr>
                        <a:t>, 2022)  </a:t>
                      </a:r>
                    </a:p>
                  </a:txBody>
                  <a:tcPr/>
                </a:tc>
                <a:extLst>
                  <a:ext uri="{0D108BD9-81ED-4DB2-BD59-A6C34878D82A}">
                    <a16:rowId xmlns:a16="http://schemas.microsoft.com/office/drawing/2014/main" val="2257439750"/>
                  </a:ext>
                </a:extLst>
              </a:tr>
              <a:tr h="884493">
                <a:tc>
                  <a:txBody>
                    <a:bodyPr/>
                    <a:lstStyle/>
                    <a:p>
                      <a:pPr lvl="0" algn="l">
                        <a:buNone/>
                      </a:pPr>
                      <a:r>
                        <a:rPr lang="en-US" sz="3600" b="1">
                          <a:solidFill>
                            <a:srgbClr val="002060"/>
                          </a:solidFill>
                        </a:rPr>
                        <a:t>Existing Wages &amp; Talent Pipeline </a:t>
                      </a:r>
                    </a:p>
                  </a:txBody>
                  <a:tcPr/>
                </a:tc>
                <a:tc>
                  <a:txBody>
                    <a:bodyPr/>
                    <a:lstStyle/>
                    <a:p>
                      <a:pPr algn="r"/>
                      <a:endParaRPr lang="en-US" sz="1800">
                        <a:solidFill>
                          <a:schemeClr val="accent2">
                            <a:lumMod val="50000"/>
                          </a:schemeClr>
                        </a:solidFill>
                      </a:endParaRPr>
                    </a:p>
                  </a:txBody>
                  <a:tcPr/>
                </a:tc>
                <a:extLst>
                  <a:ext uri="{0D108BD9-81ED-4DB2-BD59-A6C34878D82A}">
                    <a16:rowId xmlns:a16="http://schemas.microsoft.com/office/drawing/2014/main" val="1650120045"/>
                  </a:ext>
                </a:extLst>
              </a:tr>
              <a:tr h="791672">
                <a:tc>
                  <a:txBody>
                    <a:bodyPr/>
                    <a:lstStyle/>
                    <a:p>
                      <a:pPr algn="l"/>
                      <a:r>
                        <a:rPr lang="en-US" sz="3600" b="1">
                          <a:solidFill>
                            <a:srgbClr val="002060"/>
                          </a:solidFill>
                        </a:rPr>
                        <a:t>Disengaged staff &amp; clinicians</a:t>
                      </a:r>
                      <a:endParaRPr lang="en-US" sz="2700" b="0">
                        <a:solidFill>
                          <a:schemeClr val="dk1"/>
                        </a:solidFill>
                      </a:endParaRPr>
                    </a:p>
                  </a:txBody>
                  <a:tcPr/>
                </a:tc>
                <a:tc>
                  <a:txBody>
                    <a:bodyPr/>
                    <a:lstStyle/>
                    <a:p>
                      <a:pPr algn="r"/>
                      <a:r>
                        <a:rPr lang="en-US" sz="1800" dirty="0">
                          <a:solidFill>
                            <a:schemeClr val="accent2">
                              <a:lumMod val="50000"/>
                            </a:schemeClr>
                          </a:solidFill>
                        </a:rPr>
                        <a:t>(</a:t>
                      </a:r>
                      <a:r>
                        <a:rPr lang="en-US" sz="1800" dirty="0" err="1">
                          <a:solidFill>
                            <a:schemeClr val="accent2">
                              <a:lumMod val="50000"/>
                            </a:schemeClr>
                          </a:solidFill>
                        </a:rPr>
                        <a:t>Dzau</a:t>
                      </a:r>
                      <a:r>
                        <a:rPr lang="en-US" sz="1800" dirty="0">
                          <a:solidFill>
                            <a:schemeClr val="accent2">
                              <a:lumMod val="50000"/>
                            </a:schemeClr>
                          </a:solidFill>
                        </a:rPr>
                        <a:t> et al., 2018; Hall, 2023)</a:t>
                      </a:r>
                    </a:p>
                  </a:txBody>
                  <a:tcPr/>
                </a:tc>
                <a:extLst>
                  <a:ext uri="{0D108BD9-81ED-4DB2-BD59-A6C34878D82A}">
                    <a16:rowId xmlns:a16="http://schemas.microsoft.com/office/drawing/2014/main" val="3683074578"/>
                  </a:ext>
                </a:extLst>
              </a:tr>
              <a:tr h="846797">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3600" b="1">
                          <a:solidFill>
                            <a:srgbClr val="002060"/>
                          </a:solidFill>
                        </a:rPr>
                        <a:t>Quality, Safety &amp; Infection opportunities </a:t>
                      </a:r>
                    </a:p>
                  </a:txBody>
                  <a:tcPr/>
                </a:tc>
                <a:tc>
                  <a:txBody>
                    <a:bodyPr/>
                    <a:lstStyle/>
                    <a:p>
                      <a:pPr algn="r"/>
                      <a:endParaRPr lang="en-US" sz="1800">
                        <a:solidFill>
                          <a:schemeClr val="accent2">
                            <a:lumMod val="50000"/>
                          </a:schemeClr>
                        </a:solidFill>
                      </a:endParaRPr>
                    </a:p>
                  </a:txBody>
                  <a:tcPr/>
                </a:tc>
                <a:extLst>
                  <a:ext uri="{0D108BD9-81ED-4DB2-BD59-A6C34878D82A}">
                    <a16:rowId xmlns:a16="http://schemas.microsoft.com/office/drawing/2014/main" val="999999502"/>
                  </a:ext>
                </a:extLst>
              </a:tr>
            </a:tbl>
          </a:graphicData>
        </a:graphic>
      </p:graphicFrame>
      <p:pic>
        <p:nvPicPr>
          <p:cNvPr id="12" name="Graphic 11" descr="Snow with solid fill">
            <a:extLst>
              <a:ext uri="{FF2B5EF4-FFF2-40B4-BE49-F238E27FC236}">
                <a16:creationId xmlns:a16="http://schemas.microsoft.com/office/drawing/2014/main" id="{865A5D14-E057-1AFB-F7EB-64B336F0CA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10807" y="2236756"/>
            <a:ext cx="1143000" cy="1143000"/>
          </a:xfrm>
          <a:prstGeom prst="rect">
            <a:avLst/>
          </a:prstGeom>
        </p:spPr>
      </p:pic>
      <p:pic>
        <p:nvPicPr>
          <p:cNvPr id="18" name="Graphic 17" descr="Thumbs Down with solid fill">
            <a:extLst>
              <a:ext uri="{FF2B5EF4-FFF2-40B4-BE49-F238E27FC236}">
                <a16:creationId xmlns:a16="http://schemas.microsoft.com/office/drawing/2014/main" id="{245EA7A4-D7F7-CFD6-7E8F-C86FDD404F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9680" y="5261554"/>
            <a:ext cx="995619" cy="995619"/>
          </a:xfrm>
          <a:prstGeom prst="rect">
            <a:avLst/>
          </a:prstGeom>
        </p:spPr>
      </p:pic>
      <p:pic>
        <p:nvPicPr>
          <p:cNvPr id="20" name="Graphic 19" descr="Dinosaur Head Skeleton with solid fill">
            <a:extLst>
              <a:ext uri="{FF2B5EF4-FFF2-40B4-BE49-F238E27FC236}">
                <a16:creationId xmlns:a16="http://schemas.microsoft.com/office/drawing/2014/main" id="{5E4A0B05-9B43-89E4-760B-4298CC781D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80959" y="4307113"/>
            <a:ext cx="880798" cy="880798"/>
          </a:xfrm>
          <a:prstGeom prst="rect">
            <a:avLst/>
          </a:prstGeom>
        </p:spPr>
      </p:pic>
      <p:pic>
        <p:nvPicPr>
          <p:cNvPr id="22" name="Graphic 21" descr="Confused face outline with solid fill">
            <a:extLst>
              <a:ext uri="{FF2B5EF4-FFF2-40B4-BE49-F238E27FC236}">
                <a16:creationId xmlns:a16="http://schemas.microsoft.com/office/drawing/2014/main" id="{36A2F09F-4B9B-8B1F-8D1F-9340388B7D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29632" y="7171573"/>
            <a:ext cx="929362" cy="929362"/>
          </a:xfrm>
          <a:prstGeom prst="rect">
            <a:avLst/>
          </a:prstGeom>
        </p:spPr>
      </p:pic>
      <p:pic>
        <p:nvPicPr>
          <p:cNvPr id="26" name="Picture 25" descr="Businessman hand on mouth">
            <a:extLst>
              <a:ext uri="{FF2B5EF4-FFF2-40B4-BE49-F238E27FC236}">
                <a16:creationId xmlns:a16="http://schemas.microsoft.com/office/drawing/2014/main" id="{7C05CE98-4B3F-9576-0F5A-765CA1DE89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484687" y="1096463"/>
            <a:ext cx="2664319" cy="7817231"/>
          </a:xfrm>
          <a:prstGeom prst="rect">
            <a:avLst/>
          </a:prstGeom>
        </p:spPr>
      </p:pic>
      <p:pic>
        <p:nvPicPr>
          <p:cNvPr id="10" name="Graphic 9" descr="Germ with solid fill">
            <a:extLst>
              <a:ext uri="{FF2B5EF4-FFF2-40B4-BE49-F238E27FC236}">
                <a16:creationId xmlns:a16="http://schemas.microsoft.com/office/drawing/2014/main" id="{002C8267-0682-FEC3-733B-9D74290E802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989115" y="7958153"/>
            <a:ext cx="914400" cy="914400"/>
          </a:xfrm>
          <a:prstGeom prst="rect">
            <a:avLst/>
          </a:prstGeom>
        </p:spPr>
      </p:pic>
      <p:pic>
        <p:nvPicPr>
          <p:cNvPr id="13" name="Graphic 12" descr="Checkbox Crossed with solid fill">
            <a:extLst>
              <a:ext uri="{FF2B5EF4-FFF2-40B4-BE49-F238E27FC236}">
                <a16:creationId xmlns:a16="http://schemas.microsoft.com/office/drawing/2014/main" id="{1C0FFF0C-24D5-5B40-CAAD-212ACB7AF89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50916" y="3194886"/>
            <a:ext cx="1143000" cy="1143000"/>
          </a:xfrm>
          <a:prstGeom prst="rect">
            <a:avLst/>
          </a:prstGeom>
        </p:spPr>
      </p:pic>
      <p:pic>
        <p:nvPicPr>
          <p:cNvPr id="9" name="Graphic 8" descr="Flying Money with solid fill">
            <a:extLst>
              <a:ext uri="{FF2B5EF4-FFF2-40B4-BE49-F238E27FC236}">
                <a16:creationId xmlns:a16="http://schemas.microsoft.com/office/drawing/2014/main" id="{5F0976E3-D5E6-454D-4D7D-BD4AEC2E65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144000" y="6257173"/>
            <a:ext cx="914400" cy="914400"/>
          </a:xfrm>
          <a:prstGeom prst="rect">
            <a:avLst/>
          </a:prstGeom>
        </p:spPr>
      </p:pic>
    </p:spTree>
    <p:extLst>
      <p:ext uri="{BB962C8B-B14F-4D97-AF65-F5344CB8AC3E}">
        <p14:creationId xmlns:p14="http://schemas.microsoft.com/office/powerpoint/2010/main" val="2410976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5D2E4-CECC-6612-13BF-4764F5CAF8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D54F2A0-F83E-7630-6CC4-A6D26E895624}"/>
              </a:ext>
            </a:extLst>
          </p:cNvPr>
          <p:cNvSpPr/>
          <p:nvPr/>
        </p:nvSpPr>
        <p:spPr>
          <a:xfrm>
            <a:off x="220049" y="164931"/>
            <a:ext cx="10524151" cy="1524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DAFEDEAE-CBEB-DC8E-7C70-6F619148AEDC}"/>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D90A4E-5D10-7498-DC8C-77ABEEB61073}"/>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E1A1BDE-01CA-02A3-D476-707534E593E6}"/>
              </a:ext>
            </a:extLst>
          </p:cNvPr>
          <p:cNvSpPr/>
          <p:nvPr/>
        </p:nvSpPr>
        <p:spPr>
          <a:xfrm>
            <a:off x="376724" y="409074"/>
            <a:ext cx="10210800" cy="1015663"/>
          </a:xfrm>
          <a:prstGeom prst="rect">
            <a:avLst/>
          </a:prstGeom>
          <a:noFill/>
          <a:ln>
            <a:solidFill>
              <a:schemeClr val="tx2">
                <a:lumMod val="75000"/>
              </a:schemeClr>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cap="none" spc="0" dirty="0">
                <a:ln/>
                <a:solidFill>
                  <a:schemeClr val="tx2">
                    <a:lumMod val="75000"/>
                  </a:schemeClr>
                </a:solidFill>
                <a:effectLst/>
              </a:rPr>
              <a:t>Leadership Framework </a:t>
            </a:r>
          </a:p>
        </p:txBody>
      </p:sp>
      <p:graphicFrame>
        <p:nvGraphicFramePr>
          <p:cNvPr id="10" name="Diagram 9">
            <a:extLst>
              <a:ext uri="{FF2B5EF4-FFF2-40B4-BE49-F238E27FC236}">
                <a16:creationId xmlns:a16="http://schemas.microsoft.com/office/drawing/2014/main" id="{AC981453-BFDC-56F9-7378-BA6E673700C3}"/>
              </a:ext>
            </a:extLst>
          </p:cNvPr>
          <p:cNvGraphicFramePr/>
          <p:nvPr>
            <p:extLst>
              <p:ext uri="{D42A27DB-BD31-4B8C-83A1-F6EECF244321}">
                <p14:modId xmlns:p14="http://schemas.microsoft.com/office/powerpoint/2010/main" val="2070440023"/>
              </p:ext>
            </p:extLst>
          </p:nvPr>
        </p:nvGraphicFramePr>
        <p:xfrm>
          <a:off x="-1957114" y="723900"/>
          <a:ext cx="19926302" cy="67081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 name="Picture 19" descr="Doctor using tablet">
            <a:extLst>
              <a:ext uri="{FF2B5EF4-FFF2-40B4-BE49-F238E27FC236}">
                <a16:creationId xmlns:a16="http://schemas.microsoft.com/office/drawing/2014/main" id="{65A65ACE-5707-79CF-A12D-1C007C046F5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73745" y="189290"/>
            <a:ext cx="2999265" cy="8991600"/>
          </a:xfrm>
          <a:prstGeom prst="rect">
            <a:avLst/>
          </a:prstGeom>
        </p:spPr>
      </p:pic>
      <p:pic>
        <p:nvPicPr>
          <p:cNvPr id="22" name="Graphic 21" descr="A city block">
            <a:extLst>
              <a:ext uri="{FF2B5EF4-FFF2-40B4-BE49-F238E27FC236}">
                <a16:creationId xmlns:a16="http://schemas.microsoft.com/office/drawing/2014/main" id="{7CC2B48B-1249-1CFF-000B-C48BBCD99D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5437" y="3365332"/>
            <a:ext cx="9601200" cy="8763000"/>
          </a:xfrm>
          <a:prstGeom prst="rect">
            <a:avLst/>
          </a:prstGeom>
        </p:spPr>
      </p:pic>
    </p:spTree>
    <p:extLst>
      <p:ext uri="{BB962C8B-B14F-4D97-AF65-F5344CB8AC3E}">
        <p14:creationId xmlns:p14="http://schemas.microsoft.com/office/powerpoint/2010/main" val="992064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9E2BE-DB49-7BF7-BAEE-5664CE82E4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284DBB3-4E9B-2FCC-4E7E-574F0B33EE3B}"/>
              </a:ext>
            </a:extLst>
          </p:cNvPr>
          <p:cNvSpPr/>
          <p:nvPr/>
        </p:nvSpPr>
        <p:spPr>
          <a:xfrm>
            <a:off x="379607" y="284286"/>
            <a:ext cx="6629400" cy="13716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412CFF85-4F10-E5D0-20F7-67AF45F11EFB}"/>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24E317-F098-C15D-8A86-7016018FE6E5}"/>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C434396-8B82-56A1-554C-DFD5014B61CF}"/>
              </a:ext>
            </a:extLst>
          </p:cNvPr>
          <p:cNvSpPr/>
          <p:nvPr/>
        </p:nvSpPr>
        <p:spPr>
          <a:xfrm>
            <a:off x="526488" y="508421"/>
            <a:ext cx="6279473" cy="923330"/>
          </a:xfrm>
          <a:prstGeom prst="rect">
            <a:avLst/>
          </a:prstGeom>
          <a:noFill/>
          <a:ln>
            <a:solidFill>
              <a:schemeClr val="accent3">
                <a:lumMod val="25000"/>
              </a:schemeClr>
            </a:solidFill>
          </a:ln>
        </p:spPr>
        <p:txBody>
          <a:bodyPr wrap="square" lIns="91440" tIns="45720" rIns="91440" bIns="45720">
            <a:spAutoFit/>
          </a:bodyPr>
          <a:lstStyle/>
          <a:p>
            <a:pPr algn="ctr"/>
            <a:r>
              <a:rPr lang="en-US" sz="5400" b="1" dirty="0">
                <a:ln w="22225">
                  <a:solidFill>
                    <a:schemeClr val="accent2"/>
                  </a:solidFill>
                  <a:prstDash val="solid"/>
                </a:ln>
                <a:solidFill>
                  <a:schemeClr val="accent6">
                    <a:lumMod val="75000"/>
                  </a:schemeClr>
                </a:solidFill>
              </a:rPr>
              <a:t>Clinical Mission </a:t>
            </a:r>
          </a:p>
        </p:txBody>
      </p:sp>
      <p:pic>
        <p:nvPicPr>
          <p:cNvPr id="7" name="Picture 6" descr="Businessman hands in the back">
            <a:extLst>
              <a:ext uri="{FF2B5EF4-FFF2-40B4-BE49-F238E27FC236}">
                <a16:creationId xmlns:a16="http://schemas.microsoft.com/office/drawing/2014/main" id="{84086283-98B2-61F9-6B22-0C3C8C36E6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9937" y="839293"/>
            <a:ext cx="2709725" cy="8039100"/>
          </a:xfrm>
          <a:prstGeom prst="rect">
            <a:avLst/>
          </a:prstGeom>
        </p:spPr>
      </p:pic>
      <p:pic>
        <p:nvPicPr>
          <p:cNvPr id="9" name="Picture 8" descr="Businesswoman arms crossed">
            <a:extLst>
              <a:ext uri="{FF2B5EF4-FFF2-40B4-BE49-F238E27FC236}">
                <a16:creationId xmlns:a16="http://schemas.microsoft.com/office/drawing/2014/main" id="{65C38A89-889A-6D37-4D84-4AF323DDEC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887" y="1185004"/>
            <a:ext cx="2158938" cy="7808626"/>
          </a:xfrm>
          <a:prstGeom prst="rect">
            <a:avLst/>
          </a:prstGeom>
        </p:spPr>
      </p:pic>
      <p:pic>
        <p:nvPicPr>
          <p:cNvPr id="13" name="Picture 12" descr="Business woman hands behind the back">
            <a:extLst>
              <a:ext uri="{FF2B5EF4-FFF2-40B4-BE49-F238E27FC236}">
                <a16:creationId xmlns:a16="http://schemas.microsoft.com/office/drawing/2014/main" id="{92F4D97F-A943-1C4B-97DE-99D226F47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89" y="1714886"/>
            <a:ext cx="1992003" cy="7690625"/>
          </a:xfrm>
          <a:prstGeom prst="rect">
            <a:avLst/>
          </a:prstGeom>
        </p:spPr>
      </p:pic>
      <p:pic>
        <p:nvPicPr>
          <p:cNvPr id="17" name="Picture 16" descr="Business woman hands together">
            <a:extLst>
              <a:ext uri="{FF2B5EF4-FFF2-40B4-BE49-F238E27FC236}">
                <a16:creationId xmlns:a16="http://schemas.microsoft.com/office/drawing/2014/main" id="{6851412A-F472-54B4-0ABF-097EE1456F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90939" y="1655886"/>
            <a:ext cx="2602455" cy="7658100"/>
          </a:xfrm>
          <a:prstGeom prst="rect">
            <a:avLst/>
          </a:prstGeom>
        </p:spPr>
      </p:pic>
      <p:pic>
        <p:nvPicPr>
          <p:cNvPr id="19" name="Picture 18" descr="Businessman hand in pocket">
            <a:extLst>
              <a:ext uri="{FF2B5EF4-FFF2-40B4-BE49-F238E27FC236}">
                <a16:creationId xmlns:a16="http://schemas.microsoft.com/office/drawing/2014/main" id="{3BDE791C-FB86-5AB7-70D6-53B99DBACD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0648" y="911590"/>
            <a:ext cx="2980467" cy="8191500"/>
          </a:xfrm>
          <a:prstGeom prst="rect">
            <a:avLst/>
          </a:prstGeom>
        </p:spPr>
      </p:pic>
      <p:pic>
        <p:nvPicPr>
          <p:cNvPr id="21" name="Picture 20" descr="Young businessman arms crossed smiling">
            <a:extLst>
              <a:ext uri="{FF2B5EF4-FFF2-40B4-BE49-F238E27FC236}">
                <a16:creationId xmlns:a16="http://schemas.microsoft.com/office/drawing/2014/main" id="{3A503190-9B6D-2AC2-9675-513C54052D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7237" y="970086"/>
            <a:ext cx="2209963" cy="8039100"/>
          </a:xfrm>
          <a:prstGeom prst="rect">
            <a:avLst/>
          </a:prstGeom>
        </p:spPr>
      </p:pic>
      <p:sp>
        <p:nvSpPr>
          <p:cNvPr id="23" name="Rectangle: Beveled 22">
            <a:extLst>
              <a:ext uri="{FF2B5EF4-FFF2-40B4-BE49-F238E27FC236}">
                <a16:creationId xmlns:a16="http://schemas.microsoft.com/office/drawing/2014/main" id="{25753E91-9DC6-7FD8-41C9-C94891C447B2}"/>
              </a:ext>
            </a:extLst>
          </p:cNvPr>
          <p:cNvSpPr/>
          <p:nvPr/>
        </p:nvSpPr>
        <p:spPr>
          <a:xfrm>
            <a:off x="231087" y="3578647"/>
            <a:ext cx="17670141" cy="6291356"/>
          </a:xfrm>
          <a:prstGeom prst="bevel">
            <a:avLst/>
          </a:prstGeom>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sz="5400" b="1" i="1">
                <a:solidFill>
                  <a:srgbClr val="0070C0"/>
                </a:solidFill>
                <a:latin typeface="ADLaM Display"/>
                <a:ea typeface="ADLaM Display"/>
                <a:cs typeface="ADLaM Display"/>
              </a:rPr>
              <a:t>To lead in the advancement of health care and health equity.</a:t>
            </a:r>
            <a:r>
              <a:rPr lang="en-US" sz="4400" b="1" i="1">
                <a:solidFill>
                  <a:srgbClr val="0070C0"/>
                </a:solidFill>
                <a:latin typeface="ADLaM Display"/>
                <a:ea typeface="ADLaM Display"/>
                <a:cs typeface="ADLaM Display"/>
              </a:rPr>
              <a:t> </a:t>
            </a:r>
            <a:endParaRPr lang="en-US" i="1">
              <a:latin typeface="ADLaM Display"/>
              <a:ea typeface="ADLaM Display"/>
              <a:cs typeface="ADLaM Display"/>
            </a:endParaRPr>
          </a:p>
          <a:p>
            <a:endParaRPr lang="en-US" sz="4400" b="1" dirty="0">
              <a:solidFill>
                <a:srgbClr val="0070C0"/>
              </a:solidFill>
              <a:latin typeface="ADLaM Display"/>
              <a:ea typeface="ADLaM Display"/>
              <a:cs typeface="ADLaM Display"/>
            </a:endParaRPr>
          </a:p>
          <a:p>
            <a:r>
              <a:rPr lang="en-US" sz="4000" b="1" dirty="0">
                <a:solidFill>
                  <a:schemeClr val="tx2">
                    <a:lumMod val="75000"/>
                  </a:schemeClr>
                </a:solidFill>
                <a:ea typeface="ADLaM Display"/>
                <a:cs typeface="ADLaM Display"/>
              </a:rPr>
              <a:t>To provide exemplary education, service, and research that promotes patient-centered, high-quality, collaborative care and advocates for the elimination of health disparities.</a:t>
            </a:r>
          </a:p>
        </p:txBody>
      </p:sp>
    </p:spTree>
    <p:extLst>
      <p:ext uri="{BB962C8B-B14F-4D97-AF65-F5344CB8AC3E}">
        <p14:creationId xmlns:p14="http://schemas.microsoft.com/office/powerpoint/2010/main" val="34870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210DD-F56A-EF7E-A799-EA70810E85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E849B70-304F-2DFB-2EC1-AE1A68A78355}"/>
              </a:ext>
            </a:extLst>
          </p:cNvPr>
          <p:cNvSpPr/>
          <p:nvPr/>
        </p:nvSpPr>
        <p:spPr>
          <a:xfrm>
            <a:off x="380999" y="419099"/>
            <a:ext cx="11829982" cy="2762846"/>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4" name="Oval 3">
            <a:extLst>
              <a:ext uri="{FF2B5EF4-FFF2-40B4-BE49-F238E27FC236}">
                <a16:creationId xmlns:a16="http://schemas.microsoft.com/office/drawing/2014/main" id="{BAE72AB7-5349-53A3-6618-204178EE25E8}"/>
              </a:ext>
            </a:extLst>
          </p:cNvPr>
          <p:cNvSpPr/>
          <p:nvPr/>
        </p:nvSpPr>
        <p:spPr>
          <a:xfrm>
            <a:off x="16573502" y="419100"/>
            <a:ext cx="1447800" cy="1524000"/>
          </a:xfrm>
          <a:prstGeom prst="ellipse">
            <a:avLst/>
          </a:prstGeom>
          <a:solidFill>
            <a:srgbClr val="FFFFFF"/>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68CB1DC-7D19-E349-004E-B7000578BFB3}"/>
              </a:ext>
            </a:extLst>
          </p:cNvPr>
          <p:cNvSpPr/>
          <p:nvPr/>
        </p:nvSpPr>
        <p:spPr>
          <a:xfrm>
            <a:off x="0" y="8915400"/>
            <a:ext cx="11887200" cy="13716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5C8692C-6D59-827D-0CA9-2A1D8E8F9C8F}"/>
              </a:ext>
            </a:extLst>
          </p:cNvPr>
          <p:cNvSpPr/>
          <p:nvPr/>
        </p:nvSpPr>
        <p:spPr>
          <a:xfrm>
            <a:off x="2228781" y="1612285"/>
            <a:ext cx="9982200" cy="1508105"/>
          </a:xfrm>
          <a:prstGeom prst="rect">
            <a:avLst/>
          </a:prstGeom>
          <a:noFill/>
        </p:spPr>
        <p:txBody>
          <a:bodyPr wrap="square" lIns="91440" tIns="45720" rIns="91440" bIns="45720" anchor="t">
            <a:spAutoFit/>
          </a:bodyPr>
          <a:lstStyle/>
          <a:p>
            <a:pPr algn="ctr"/>
            <a:r>
              <a:rPr lang="en-US" sz="4800" b="1" i="1" cap="none" spc="0" dirty="0">
                <a:ln w="13462">
                  <a:solidFill>
                    <a:schemeClr val="bg1"/>
                  </a:solidFill>
                  <a:prstDash val="solid"/>
                </a:ln>
                <a:solidFill>
                  <a:srgbClr val="6CAB27"/>
                </a:solidFill>
                <a:effectLst>
                  <a:outerShdw dist="38100" dir="2700000" algn="bl" rotWithShape="0">
                    <a:schemeClr val="accent5"/>
                  </a:outerShdw>
                </a:effectLst>
              </a:rPr>
              <a:t>Code Blue: </a:t>
            </a:r>
            <a:r>
              <a:rPr lang="en-US" sz="4400" b="1" i="1" cap="none" spc="0" dirty="0">
                <a:ln w="13462">
                  <a:solidFill>
                    <a:schemeClr val="bg1"/>
                  </a:solidFill>
                  <a:prstDash val="solid"/>
                </a:ln>
                <a:solidFill>
                  <a:srgbClr val="6CAB27"/>
                </a:solidFill>
                <a:effectLst>
                  <a:outerShdw dist="38100" dir="2700000" algn="bl" rotWithShape="0">
                    <a:schemeClr val="accent5"/>
                  </a:outerShdw>
                </a:effectLst>
              </a:rPr>
              <a:t>Resuscitating </a:t>
            </a:r>
            <a:r>
              <a:rPr lang="en-US" sz="4400" b="1" i="1" dirty="0">
                <a:ln w="13462">
                  <a:solidFill>
                    <a:schemeClr val="bg1"/>
                  </a:solidFill>
                  <a:prstDash val="solid"/>
                </a:ln>
                <a:solidFill>
                  <a:srgbClr val="6CAB27"/>
                </a:solidFill>
                <a:effectLst>
                  <a:outerShdw dist="38100" dir="2700000" algn="bl" rotWithShape="0">
                    <a:schemeClr val="accent5"/>
                  </a:outerShdw>
                </a:effectLst>
              </a:rPr>
              <a:t>a Clinic</a:t>
            </a:r>
            <a:endParaRPr lang="en-US" sz="4800" b="1" i="1" cap="none" spc="0" dirty="0">
              <a:ln w="13462">
                <a:solidFill>
                  <a:schemeClr val="bg1"/>
                </a:solidFill>
                <a:prstDash val="solid"/>
              </a:ln>
              <a:solidFill>
                <a:srgbClr val="6CAB27"/>
              </a:solidFill>
              <a:effectLst>
                <a:outerShdw dist="38100" dir="2700000" algn="bl" rotWithShape="0">
                  <a:schemeClr val="accent5"/>
                </a:outerShdw>
              </a:effectLst>
            </a:endParaRPr>
          </a:p>
        </p:txBody>
      </p:sp>
      <p:sp>
        <p:nvSpPr>
          <p:cNvPr id="7" name="Rectangle 6">
            <a:extLst>
              <a:ext uri="{FF2B5EF4-FFF2-40B4-BE49-F238E27FC236}">
                <a16:creationId xmlns:a16="http://schemas.microsoft.com/office/drawing/2014/main" id="{564918BB-9DE2-119B-5E4E-8D1D62207BC4}"/>
              </a:ext>
            </a:extLst>
          </p:cNvPr>
          <p:cNvSpPr/>
          <p:nvPr/>
        </p:nvSpPr>
        <p:spPr>
          <a:xfrm>
            <a:off x="378501" y="399737"/>
            <a:ext cx="6569427" cy="1323439"/>
          </a:xfrm>
          <a:prstGeom prst="rect">
            <a:avLst/>
          </a:prstGeom>
          <a:noFill/>
        </p:spPr>
        <p:txBody>
          <a:bodyPr wrap="none" lIns="91440" tIns="45720" rIns="91440" bIns="45720">
            <a:spAutoFit/>
          </a:bodyPr>
          <a:lstStyle/>
          <a:p>
            <a:pPr algn="ctr"/>
            <a:r>
              <a:rPr lang="en-US" sz="8000" b="1" cap="none" spc="0" dirty="0">
                <a:ln w="6600">
                  <a:solidFill>
                    <a:schemeClr val="accent2"/>
                  </a:solidFill>
                  <a:prstDash val="solid"/>
                </a:ln>
                <a:solidFill>
                  <a:srgbClr val="002060"/>
                </a:solidFill>
                <a:effectLst>
                  <a:outerShdw dist="38100" dir="2700000" algn="tl" rotWithShape="0">
                    <a:schemeClr val="accent2"/>
                  </a:outerShdw>
                </a:effectLst>
              </a:rPr>
              <a:t>Case Study</a:t>
            </a:r>
          </a:p>
        </p:txBody>
      </p:sp>
      <p:pic>
        <p:nvPicPr>
          <p:cNvPr id="8" name="Graphic 7" descr="Warning with solid fill">
            <a:extLst>
              <a:ext uri="{FF2B5EF4-FFF2-40B4-BE49-F238E27FC236}">
                <a16:creationId xmlns:a16="http://schemas.microsoft.com/office/drawing/2014/main" id="{56AA5B33-C133-4232-770A-7187F30194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21612" y="-108590"/>
            <a:ext cx="3651890" cy="3651890"/>
          </a:xfrm>
          <a:prstGeom prst="rect">
            <a:avLst/>
          </a:prstGeom>
        </p:spPr>
      </p:pic>
      <p:sp>
        <p:nvSpPr>
          <p:cNvPr id="9" name="Rectangle: Rounded Corners 8">
            <a:extLst>
              <a:ext uri="{FF2B5EF4-FFF2-40B4-BE49-F238E27FC236}">
                <a16:creationId xmlns:a16="http://schemas.microsoft.com/office/drawing/2014/main" id="{DB153874-7385-557D-CA2B-C4B04421DC17}"/>
              </a:ext>
            </a:extLst>
          </p:cNvPr>
          <p:cNvSpPr/>
          <p:nvPr/>
        </p:nvSpPr>
        <p:spPr>
          <a:xfrm>
            <a:off x="465346" y="3695700"/>
            <a:ext cx="8283083" cy="614174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chemeClr val="tx2">
                    <a:lumMod val="50000"/>
                  </a:schemeClr>
                </a:solidFill>
              </a:rPr>
              <a:t>You arrive on the scene and complete your “Across the Room Assessment”: </a:t>
            </a:r>
          </a:p>
          <a:p>
            <a:endParaRPr lang="en-US" sz="2000" dirty="0"/>
          </a:p>
          <a:p>
            <a:pPr marL="342900" indent="-342900">
              <a:buAutoNum type="arabicPeriod"/>
            </a:pPr>
            <a:r>
              <a:rPr lang="en-US" sz="2000" dirty="0">
                <a:solidFill>
                  <a:srgbClr val="002060"/>
                </a:solidFill>
              </a:rPr>
              <a:t>The phones don’t work</a:t>
            </a:r>
          </a:p>
          <a:p>
            <a:pPr marL="342900" indent="-342900">
              <a:buAutoNum type="arabicPeriod"/>
            </a:pPr>
            <a:endParaRPr lang="en-US" sz="2000" dirty="0">
              <a:solidFill>
                <a:srgbClr val="002060"/>
              </a:solidFill>
            </a:endParaRPr>
          </a:p>
          <a:p>
            <a:pPr marL="342900" indent="-342900">
              <a:buAutoNum type="arabicPeriod"/>
            </a:pPr>
            <a:r>
              <a:rPr lang="en-US" sz="2000" dirty="0">
                <a:solidFill>
                  <a:srgbClr val="002060"/>
                </a:solidFill>
              </a:rPr>
              <a:t>Low staff morale, high absenteeism</a:t>
            </a:r>
          </a:p>
          <a:p>
            <a:pPr marL="342900" indent="-342900">
              <a:buAutoNum type="arabicPeriod"/>
            </a:pPr>
            <a:endParaRPr lang="en-US" sz="2000" dirty="0">
              <a:solidFill>
                <a:srgbClr val="002060"/>
              </a:solidFill>
            </a:endParaRPr>
          </a:p>
          <a:p>
            <a:pPr marL="342900" indent="-342900">
              <a:buAutoNum type="arabicPeriod"/>
            </a:pPr>
            <a:r>
              <a:rPr lang="en-US" sz="2000" dirty="0">
                <a:solidFill>
                  <a:srgbClr val="002060"/>
                </a:solidFill>
              </a:rPr>
              <a:t>High patient no-show rate </a:t>
            </a:r>
          </a:p>
          <a:p>
            <a:endParaRPr lang="en-US" sz="2000" dirty="0">
              <a:solidFill>
                <a:srgbClr val="002060"/>
              </a:solidFill>
            </a:endParaRPr>
          </a:p>
          <a:p>
            <a:r>
              <a:rPr lang="en-US" sz="2000" dirty="0">
                <a:solidFill>
                  <a:srgbClr val="002060"/>
                </a:solidFill>
              </a:rPr>
              <a:t>4. Uncertified, untrained staff</a:t>
            </a:r>
          </a:p>
          <a:p>
            <a:endParaRPr lang="en-US" sz="2000" dirty="0">
              <a:solidFill>
                <a:srgbClr val="002060"/>
              </a:solidFill>
            </a:endParaRPr>
          </a:p>
          <a:p>
            <a:r>
              <a:rPr lang="en-US" sz="2000" dirty="0">
                <a:solidFill>
                  <a:srgbClr val="002060"/>
                </a:solidFill>
              </a:rPr>
              <a:t>5. Supplies are expired, broken, missing </a:t>
            </a:r>
          </a:p>
          <a:p>
            <a:endParaRPr lang="en-US" sz="2000" dirty="0">
              <a:solidFill>
                <a:srgbClr val="002060"/>
              </a:solidFill>
            </a:endParaRPr>
          </a:p>
          <a:p>
            <a:r>
              <a:rPr lang="en-US" sz="2000" dirty="0">
                <a:solidFill>
                  <a:srgbClr val="002060"/>
                </a:solidFill>
              </a:rPr>
              <a:t>6. Everything from floor to ceiling is outdate, poor optics </a:t>
            </a:r>
          </a:p>
        </p:txBody>
      </p:sp>
      <p:pic>
        <p:nvPicPr>
          <p:cNvPr id="13" name="Picture 12">
            <a:extLst>
              <a:ext uri="{FF2B5EF4-FFF2-40B4-BE49-F238E27FC236}">
                <a16:creationId xmlns:a16="http://schemas.microsoft.com/office/drawing/2014/main" id="{4004EFA7-F1B8-D227-2DA2-F415E2A9B035}"/>
              </a:ext>
            </a:extLst>
          </p:cNvPr>
          <p:cNvPicPr>
            <a:picLocks noChangeAspect="1"/>
          </p:cNvPicPr>
          <p:nvPr/>
        </p:nvPicPr>
        <p:blipFill>
          <a:blip r:embed="rId5"/>
          <a:stretch>
            <a:fillRect/>
          </a:stretch>
        </p:blipFill>
        <p:spPr>
          <a:xfrm>
            <a:off x="9539572" y="3841723"/>
            <a:ext cx="7048678" cy="4700587"/>
          </a:xfrm>
          <a:prstGeom prst="rect">
            <a:avLst/>
          </a:prstGeom>
        </p:spPr>
      </p:pic>
    </p:spTree>
    <p:extLst>
      <p:ext uri="{BB962C8B-B14F-4D97-AF65-F5344CB8AC3E}">
        <p14:creationId xmlns:p14="http://schemas.microsoft.com/office/powerpoint/2010/main" val="33566094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5_TFC18-Theme">
  <a:themeElements>
    <a:clrScheme name="MGMA Financial Conf 2024">
      <a:dk1>
        <a:srgbClr val="0F0F0F"/>
      </a:dk1>
      <a:lt1>
        <a:srgbClr val="F6F6F8"/>
      </a:lt1>
      <a:dk2>
        <a:srgbClr val="60AA42"/>
      </a:dk2>
      <a:lt2>
        <a:srgbClr val="575757"/>
      </a:lt2>
      <a:accent1>
        <a:srgbClr val="98989C"/>
      </a:accent1>
      <a:accent2>
        <a:srgbClr val="AAD9AC"/>
      </a:accent2>
      <a:accent3>
        <a:srgbClr val="DBE6C6"/>
      </a:accent3>
      <a:accent4>
        <a:srgbClr val="98989C"/>
      </a:accent4>
      <a:accent5>
        <a:srgbClr val="68686B"/>
      </a:accent5>
      <a:accent6>
        <a:srgbClr val="57573F"/>
      </a:accent6>
      <a:hlink>
        <a:srgbClr val="60AA43"/>
      </a:hlink>
      <a:folHlink>
        <a:srgbClr val="000000"/>
      </a:folHlink>
    </a:clrScheme>
    <a:fontScheme name="Consolas-Verdana">
      <a:majorFont>
        <a:latin typeface="Consolas" panose="020B0609020204030204"/>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panose="020B060403050404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11-MGMA_TFC19_PPT-InternalSpeaker-16-9.potx" id="{0749120D-3C33-44F5-A10B-0688BFAD86EB}" vid="{188D51FE-982B-4212-8EFF-CC2E4452187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2ac0c07-b75f-46bf-9b13-3630ba94bb69}" enabled="0" method="" siteId="{02ac0c07-b75f-46bf-9b13-3630ba94bb69}" removed="1"/>
</clbl:labelList>
</file>

<file path=docProps/app.xml><?xml version="1.0" encoding="utf-8"?>
<Properties xmlns="http://schemas.openxmlformats.org/officeDocument/2006/extended-properties" xmlns:vt="http://schemas.openxmlformats.org/officeDocument/2006/docPropsVTypes">
  <Template/>
  <TotalTime>4852</TotalTime>
  <Words>3053</Words>
  <Application>Microsoft Office PowerPoint</Application>
  <PresentationFormat>Custom</PresentationFormat>
  <Paragraphs>358</Paragraphs>
  <Slides>24</Slides>
  <Notes>21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Calibri</vt:lpstr>
      <vt:lpstr>Verdana</vt:lpstr>
      <vt:lpstr>Myriad Pro</vt:lpstr>
      <vt:lpstr>Aptos</vt:lpstr>
      <vt:lpstr>Abadi</vt:lpstr>
      <vt:lpstr>Aptos Serif</vt:lpstr>
      <vt:lpstr>ADLaM Display</vt:lpstr>
      <vt:lpstr>Bodoni MT</vt:lpstr>
      <vt:lpstr>Arial</vt:lpstr>
      <vt:lpstr>Courier New</vt:lpstr>
      <vt:lpstr>Office Theme</vt:lpstr>
      <vt:lpstr>15_TFC18-Theme</vt:lpstr>
      <vt:lpstr>PowerPoint Presentation</vt:lpstr>
      <vt:lpstr>PowerPoint Presentation</vt:lpstr>
      <vt:lpstr>PowerPoint Presentation</vt:lpstr>
      <vt:lpstr>PowerPoint Presentation</vt:lpstr>
      <vt:lpstr>Our Timeline </vt:lpstr>
      <vt:lpstr>Inherited Challenges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Mid-Atlantic PPT Template</dc:title>
  <dc:creator>Natalie Wolpert</dc:creator>
  <cp:lastModifiedBy>OrangeJr, Vincent</cp:lastModifiedBy>
  <cp:revision>268</cp:revision>
  <dcterms:created xsi:type="dcterms:W3CDTF">2006-08-16T00:00:00Z</dcterms:created>
  <dcterms:modified xsi:type="dcterms:W3CDTF">2025-06-04T21:03:56Z</dcterms:modified>
  <dc:identifier>DAGj9-3orPQ</dc:identifier>
</cp:coreProperties>
</file>