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108_0.xml" ContentType="application/vnd.ms-powerpoint.comments+xml"/>
  <Override PartName="/ppt/notesSlides/notesSlide28.xml" ContentType="application/vnd.openxmlformats-officedocument.presentationml.notesSlide+xml"/>
  <Override PartName="/ppt/comments/modernComment_106_0.xml" ContentType="application/vnd.ms-powerpoint.comments+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sldIdLst>
    <p:sldId id="256" r:id="rId2"/>
    <p:sldId id="283" r:id="rId3"/>
    <p:sldId id="257" r:id="rId4"/>
    <p:sldId id="297" r:id="rId5"/>
    <p:sldId id="259" r:id="rId6"/>
    <p:sldId id="260" r:id="rId7"/>
    <p:sldId id="289" r:id="rId8"/>
    <p:sldId id="261" r:id="rId9"/>
    <p:sldId id="284" r:id="rId10"/>
    <p:sldId id="263" r:id="rId11"/>
    <p:sldId id="288" r:id="rId12"/>
    <p:sldId id="265" r:id="rId13"/>
    <p:sldId id="266" r:id="rId14"/>
    <p:sldId id="298" r:id="rId15"/>
    <p:sldId id="267" r:id="rId16"/>
    <p:sldId id="268" r:id="rId17"/>
    <p:sldId id="285" r:id="rId18"/>
    <p:sldId id="274" r:id="rId19"/>
    <p:sldId id="275" r:id="rId20"/>
    <p:sldId id="292" r:id="rId21"/>
    <p:sldId id="293" r:id="rId22"/>
    <p:sldId id="291" r:id="rId23"/>
    <p:sldId id="270" r:id="rId24"/>
    <p:sldId id="271" r:id="rId25"/>
    <p:sldId id="272" r:id="rId26"/>
    <p:sldId id="294" r:id="rId27"/>
    <p:sldId id="281" r:id="rId28"/>
    <p:sldId id="295" r:id="rId29"/>
    <p:sldId id="273" r:id="rId30"/>
    <p:sldId id="264" r:id="rId31"/>
    <p:sldId id="262" r:id="rId32"/>
    <p:sldId id="286" r:id="rId33"/>
  </p:sldIdLst>
  <p:sldSz cx="18288000" cy="10287000"/>
  <p:notesSz cx="6858000" cy="9144000"/>
  <p:embeddedFontLst>
    <p:embeddedFont>
      <p:font typeface="Arial Bold" panose="020B0704020202020204" pitchFamily="34" charset="0"/>
      <p:bold r:id="rId35"/>
    </p:embeddedFont>
    <p:embeddedFont>
      <p:font typeface="Arimo" panose="020B0604020202020204" charset="0"/>
      <p:regular r:id="rId36"/>
    </p:embeddedFont>
    <p:embeddedFont>
      <p:font typeface="Avenir Next LT Pro" panose="020B0504020202020204" pitchFamily="34" charset="0"/>
      <p:regular r:id="rId37"/>
      <p:bold r:id="rId38"/>
      <p:italic r:id="rId39"/>
      <p:boldItalic r:id="rId40"/>
    </p:embeddedFont>
    <p:embeddedFont>
      <p:font typeface="Cairo" panose="020B0604020202020204" charset="-78"/>
      <p:regular r:id="rId41"/>
    </p:embeddedFont>
    <p:embeddedFont>
      <p:font typeface="Canva Sans" panose="020B0604020202020204" charset="0"/>
      <p:regular r:id="rId42"/>
    </p:embeddedFont>
    <p:embeddedFont>
      <p:font typeface="Segoe UI" panose="020B0502040204020203"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ECCA12-2357-BB03-68EF-45A91689F54E}" name="Shah, Anish" initials="SA" userId="S::anish.shah@howard.edu::4119b759-8048-48b7-b55a-49ac186c41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065C73-BD4E-F984-106A-FA5484BEBF46}" v="428" dt="2025-10-02T19:12:40.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7"/>
    <p:restoredTop sz="94704"/>
  </p:normalViewPr>
  <p:slideViewPr>
    <p:cSldViewPr snapToGrid="0">
      <p:cViewPr varScale="1">
        <p:scale>
          <a:sx n="77" d="100"/>
          <a:sy n="77" d="100"/>
        </p:scale>
        <p:origin x="5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howardu-my.sharepoint.com/personal/sontaey_jones_howard_edu/Documents/FPP%20Prince%20George's%20County%20Slide%20Deck%20_ColumnClustered%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Primary Care Physician Ratio</c:v>
                </c:pt>
              </c:strCache>
            </c:strRef>
          </c:tx>
          <c:spPr>
            <a:solidFill>
              <a:srgbClr val="1509B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Capital Heights - 20743</c:v>
                </c:pt>
                <c:pt idx="1">
                  <c:v>Accokeek - 20607</c:v>
                </c:pt>
                <c:pt idx="2">
                  <c:v>Hyattsville - 20783</c:v>
                </c:pt>
                <c:pt idx="3">
                  <c:v>District Heights - 20747</c:v>
                </c:pt>
                <c:pt idx="4">
                  <c:v>Bowie - 20721</c:v>
                </c:pt>
                <c:pt idx="5">
                  <c:v>Upper Malboro - 20772</c:v>
                </c:pt>
                <c:pt idx="6">
                  <c:v>Bladensburg - 20710</c:v>
                </c:pt>
                <c:pt idx="7">
                  <c:v>Bowie - 20720</c:v>
                </c:pt>
                <c:pt idx="8">
                  <c:v>Fort Washington - 20744</c:v>
                </c:pt>
                <c:pt idx="9">
                  <c:v>New Carrollton - 20784</c:v>
                </c:pt>
                <c:pt idx="10">
                  <c:v>Beltsville - 20705</c:v>
                </c:pt>
                <c:pt idx="11">
                  <c:v>Riverdale - 20737</c:v>
                </c:pt>
                <c:pt idx="12">
                  <c:v>Forest Heights - 20745</c:v>
                </c:pt>
                <c:pt idx="13">
                  <c:v>Camp Springs - 20748</c:v>
                </c:pt>
                <c:pt idx="14">
                  <c:v>Brandywine - 20613</c:v>
                </c:pt>
                <c:pt idx="15">
                  <c:v>Suitland - 20746</c:v>
                </c:pt>
                <c:pt idx="16">
                  <c:v>Laurel - 20708</c:v>
                </c:pt>
                <c:pt idx="17">
                  <c:v>Berwyn Heights - 20740</c:v>
                </c:pt>
              </c:strCache>
            </c:strRef>
          </c:cat>
          <c:val>
            <c:numRef>
              <c:f>Sheet1!$B$2:$B$19</c:f>
              <c:numCache>
                <c:formatCode>General</c:formatCode>
                <c:ptCount val="18"/>
                <c:pt idx="0">
                  <c:v>14233</c:v>
                </c:pt>
                <c:pt idx="1">
                  <c:v>12526</c:v>
                </c:pt>
                <c:pt idx="2">
                  <c:v>8398</c:v>
                </c:pt>
                <c:pt idx="3">
                  <c:v>7522</c:v>
                </c:pt>
                <c:pt idx="4">
                  <c:v>7399</c:v>
                </c:pt>
                <c:pt idx="5">
                  <c:v>6698</c:v>
                </c:pt>
                <c:pt idx="6">
                  <c:v>5134</c:v>
                </c:pt>
                <c:pt idx="7">
                  <c:v>5096</c:v>
                </c:pt>
                <c:pt idx="8">
                  <c:v>4449</c:v>
                </c:pt>
                <c:pt idx="9">
                  <c:v>3978</c:v>
                </c:pt>
                <c:pt idx="10">
                  <c:v>3226</c:v>
                </c:pt>
                <c:pt idx="11">
                  <c:v>3100</c:v>
                </c:pt>
                <c:pt idx="12">
                  <c:v>2954</c:v>
                </c:pt>
                <c:pt idx="13">
                  <c:v>2838</c:v>
                </c:pt>
                <c:pt idx="14">
                  <c:v>2817</c:v>
                </c:pt>
                <c:pt idx="15">
                  <c:v>2795</c:v>
                </c:pt>
                <c:pt idx="16">
                  <c:v>2792</c:v>
                </c:pt>
                <c:pt idx="17">
                  <c:v>2586</c:v>
                </c:pt>
              </c:numCache>
            </c:numRef>
          </c:val>
          <c:extLst>
            <c:ext xmlns:c16="http://schemas.microsoft.com/office/drawing/2014/chart" uri="{C3380CC4-5D6E-409C-BE32-E72D297353CC}">
              <c16:uniqueId val="{00000001-E9BE-44DC-BD2B-AFFE5B679901}"/>
            </c:ext>
          </c:extLst>
        </c:ser>
        <c:dLbls>
          <c:showLegendKey val="0"/>
          <c:showVal val="0"/>
          <c:showCatName val="0"/>
          <c:showSerName val="0"/>
          <c:showPercent val="0"/>
          <c:showBubbleSize val="0"/>
        </c:dLbls>
        <c:gapWidth val="219"/>
        <c:overlap val="-27"/>
        <c:axId val="1473905008"/>
        <c:axId val="1473905488"/>
      </c:barChart>
      <c:catAx>
        <c:axId val="147390500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City - Zipcode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3905488"/>
        <c:crosses val="autoZero"/>
        <c:auto val="1"/>
        <c:lblAlgn val="ctr"/>
        <c:lblOffset val="100"/>
        <c:noMultiLvlLbl val="0"/>
      </c:catAx>
      <c:valAx>
        <c:axId val="1473905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Primary Care Physician Ratio (Residents per 1 PCP)</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3905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6_0.xml><?xml version="1.0" encoding="utf-8"?>
<p188:cmLst xmlns:a="http://schemas.openxmlformats.org/drawingml/2006/main" xmlns:r="http://schemas.openxmlformats.org/officeDocument/2006/relationships" xmlns:p188="http://schemas.microsoft.com/office/powerpoint/2018/8/main">
  <p188:cm id="{0934AD8C-007E-4E79-99DA-2A489AA28ABA}" authorId="{8BECCA12-2357-BB03-68EF-45A91689F54E}" created="2025-09-30T02:46:10.746">
    <ac:txMkLst xmlns:ac="http://schemas.microsoft.com/office/drawing/2013/main/command">
      <pc:docMk xmlns:pc="http://schemas.microsoft.com/office/powerpoint/2013/main/command"/>
      <pc:sldMk xmlns:pc="http://schemas.microsoft.com/office/powerpoint/2013/main/command" cId="0" sldId="262"/>
      <ac:spMk id="5" creationId="{00000000-0000-0000-0000-000000000000}"/>
      <ac:txMk cp="2" len="53">
        <ac:context len="56" hash="3456869586"/>
      </ac:txMk>
    </ac:txMkLst>
    <p188:pos x="2994660" y="1188720"/>
    <p188:txBody>
      <a:bodyPr/>
      <a:lstStyle/>
      <a:p>
        <a:r>
          <a:rPr lang="en-US"/>
          <a:t>I think we can delete this slide [@OrangeJr, Vincent] </a:t>
        </a:r>
      </a:p>
    </p188:txBody>
  </p188:cm>
</p188:cmLst>
</file>

<file path=ppt/comments/modernComment_108_0.xml><?xml version="1.0" encoding="utf-8"?>
<p188:cmLst xmlns:a="http://schemas.openxmlformats.org/drawingml/2006/main" xmlns:r="http://schemas.openxmlformats.org/officeDocument/2006/relationships" xmlns:p188="http://schemas.microsoft.com/office/powerpoint/2018/8/main">
  <p188:cm id="{1AE7B06F-CE5F-4F77-B40A-519E93D56985}" authorId="{8BECCA12-2357-BB03-68EF-45A91689F54E}" created="2025-09-30T02:45:47.136">
    <ac:txMkLst xmlns:ac="http://schemas.microsoft.com/office/drawing/2013/main/command">
      <pc:docMk xmlns:pc="http://schemas.microsoft.com/office/powerpoint/2013/main/command"/>
      <pc:sldMk xmlns:pc="http://schemas.microsoft.com/office/powerpoint/2013/main/command" cId="0" sldId="264"/>
      <ac:spMk id="9" creationId="{00000000-0000-0000-0000-000000000000}"/>
      <ac:txMk cp="0" len="50">
        <ac:context len="51" hash="2894111939"/>
      </ac:txMk>
    </ac:txMkLst>
    <p188:pos x="5886450" y="1131570"/>
    <p188:replyLst>
      <p188:reply id="{C4C07D87-D62B-45E3-83DF-021F47DCFFFC}" authorId="{8BECCA12-2357-BB03-68EF-45A91689F54E}" created="2025-09-30T02:46:17.980">
        <p188:txBody>
          <a:bodyPr/>
          <a:lstStyle/>
          <a:p>
            <a:r>
              <a:rPr lang="en-US"/>
              <a:t>[@OrangeJr, Vincent] </a:t>
            </a:r>
          </a:p>
        </p188:txBody>
      </p188:reply>
    </p188:replyLst>
    <p188:txBody>
      <a:bodyPr/>
      <a:lstStyle/>
      <a:p>
        <a:r>
          <a:rPr lang="en-US"/>
          <a:t>Vince, do you want to delete this slide? this info is in slide 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2025%20Community%20Health%20Assessment.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mc.ncbi.nlm.nih.gov/articles/PMC6452575/?utm_source=chatgpt.co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researchgate.net/publication/326537228_Acuity-based_Scheduling_in_Primary_Car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2022%20Community%20Health%20Needs%20Assessment_Reduced.pdf?utm_source=chatgpt.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gma.com/articles/advancing-to-team-based-care-in-the-ambulatory-enterprise?utm_source=chatgp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gccouncil.us/DocumentCenter/View/12491/Presentation---Regional-Primary-Care-Coalition-Prince-Georges-County-Community-Health-Center-Collaborative-February-26-2025"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ountyhealthrankings.org/health-data/maryland/prince-georges?year=2025"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rincegeorgescountymd.gov/sites/default/files/media-document/Prince%20George%27s%20County%20Healthcare%20and%20Social%20Needs%20Assessment%20%2B%20Investment%20Strategy%20Final%20Report-compresse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ountyhealthrankings.org/health-data/maryland/prince-georges?year=202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FF63-7634-61E2-23C1-45962789159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E1554C-7409-996D-D1C0-36287F519F2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B3A7612-4421-EF79-EC46-32B8ABCE9E6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E85FE5C-35D3-B601-2124-D3206E13ADF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1A12BC4-B9CF-DC18-FCC6-A159CE2FB1B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hlinkClick r:id="rId3"/>
              </a:rPr>
              <a:t>https://www.princegeorgescountymd.gov/sites/default/files/media-document/2025%20Community%20Health%20Assessment.pdf</a:t>
            </a:r>
            <a:endParaRPr lang="en-US">
              <a:ea typeface="Calibri"/>
              <a:cs typeface="Calibri"/>
              <a:hlinkClick r:id="rId3"/>
            </a:endParaRPr>
          </a:p>
          <a:p>
            <a:endParaRPr lang="en-US">
              <a:ea typeface="Calibri"/>
              <a:cs typeface="Calibri"/>
            </a:endParaRPr>
          </a:p>
          <a:p>
            <a:r>
              <a:rPr lang="en-US">
                <a:hlinkClick r:id="rId4"/>
              </a:rPr>
              <a:t>https://pmc.ncbi.nlm.nih.gov/articles/PMC6452575</a:t>
            </a:r>
            <a:endParaRPr lang="en-US">
              <a:ea typeface="Calibri"/>
              <a:cs typeface="Calibri"/>
              <a:hlinkClick r:id="rId4"/>
            </a:endParaRPr>
          </a:p>
          <a:p>
            <a:endParaRPr lang="en-US"/>
          </a:p>
        </p:txBody>
      </p:sp>
      <p:sp>
        <p:nvSpPr>
          <p:cNvPr id="6" name="Footer Placeholder 5">
            <a:extLst>
              <a:ext uri="{FF2B5EF4-FFF2-40B4-BE49-F238E27FC236}">
                <a16:creationId xmlns:a16="http://schemas.microsoft.com/office/drawing/2014/main" id="{A6435BA5-B319-53DA-895F-D5047E45544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478AFEAD-140A-F8D6-3A34-96EE7BFB104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4653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Source: </a:t>
            </a:r>
            <a:r>
              <a:rPr lang="en-US">
                <a:hlinkClick r:id="rId3"/>
              </a:rPr>
              <a:t>https://www.princegeorgescountymd.gov/sites/default/files/media-document/Prince%20George%27s%20County%20Healthcare%20and%20Social%20Needs%20Assessment%20%2B%20Investment%20Strategy%20Final%20Report-compressed.pdf</a:t>
            </a:r>
            <a:endParaRPr lang="en-US">
              <a:ea typeface="Calibri"/>
              <a:cs typeface="Calibri"/>
            </a:endParaRPr>
          </a:p>
          <a:p>
            <a:endParaRPr lang="en-US"/>
          </a:p>
          <a:p>
            <a:r>
              <a:rPr lang="en-US">
                <a:ea typeface="Calibri"/>
                <a:cs typeface="Calibri"/>
              </a:rPr>
              <a:t>Article with </a:t>
            </a:r>
            <a:r>
              <a:rPr lang="en-US" err="1">
                <a:ea typeface="Calibri"/>
                <a:cs typeface="Calibri"/>
              </a:rPr>
              <a:t>wala</a:t>
            </a:r>
            <a:r>
              <a:rPr lang="en-US">
                <a:ea typeface="Calibri"/>
                <a:cs typeface="Calibri"/>
              </a:rPr>
              <a:t> </a:t>
            </a:r>
            <a:r>
              <a:rPr lang="en-US" err="1">
                <a:ea typeface="Calibri"/>
                <a:cs typeface="Calibri"/>
              </a:rPr>
              <a:t>umi</a:t>
            </a:r>
            <a:r>
              <a:rPr lang="en-US">
                <a:ea typeface="Calibri"/>
                <a:cs typeface="Calibri"/>
              </a:rPr>
              <a:t> walking around hospital – see if we need to add anything from this to slide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https://www.nber.org/system/files/working_papers/w30767/w30767.pdf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2960-222A-3FFE-1C81-BE411BB89B6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7953AD-D483-B938-F0A2-A8DD9288EEC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714AB12-DB81-95B5-028D-AA2BCD1B5B8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1B0BC16-46AF-ECDD-2C94-F35393DA261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A0DAEDA-B64C-4ED4-32F0-D6BDDBD509E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endParaRPr lang="en-US"/>
          </a:p>
          <a:p>
            <a:r>
              <a:rPr lang="en-US">
                <a:solidFill>
                  <a:srgbClr val="444444"/>
                </a:solidFill>
                <a:hlinkClick r:id="rId3"/>
              </a:rPr>
              <a:t>https://www.princegeorgescountymd.gov/sites/default/files/media-document/Prince%20George%27s%20County%20Healthcare%20and%20Social%20Needs%20Assessment%20%2B%20Investment%20Strategy%20Final%20Report-compressed.pdf</a:t>
            </a:r>
            <a:endParaRPr lang="en-US">
              <a:solidFill>
                <a:srgbClr val="444444"/>
              </a:solidFill>
            </a:endParaRPr>
          </a:p>
          <a:p>
            <a:endParaRPr lang="en-US">
              <a:solidFill>
                <a:srgbClr val="444444"/>
              </a:solidFill>
            </a:endParaRPr>
          </a:p>
          <a:p>
            <a:endParaRPr lang="en-US">
              <a:solidFill>
                <a:srgbClr val="444444"/>
              </a:solidFill>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814267F4-C4AE-6830-D2FD-0126801532C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FC5C62F-02D6-DA1F-22AB-06D67EE5680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8695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SOURCE: </a:t>
            </a:r>
            <a:r>
              <a:rPr lang="en-US">
                <a:hlinkClick r:id="rId3"/>
              </a:rPr>
              <a:t>https://www.researchgate.net/publication/326537228_Acuity-based_Scheduling_in_Primary_Care</a:t>
            </a:r>
            <a:endParaRPr lang="en-US">
              <a:ea typeface="Calibri"/>
              <a:cs typeface="Calibri"/>
            </a:endParaRP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08BAF-F5DA-FA84-6F76-1CF465C0197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50E513-A823-449B-0929-BB4868EF4E5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6462873-243A-87CA-A92A-0A910391CBA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7E89FE4-3A04-F354-2EDB-5683EADFC67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0D7744B-35A6-9218-54F7-F5F8678134A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Patient Stories: </a:t>
            </a:r>
            <a:r>
              <a:rPr lang="en-US">
                <a:hlinkClick r:id="rId3"/>
              </a:rPr>
              <a:t>https://www.princegeorgescountymd.gov/sites/default/files/media-document/2022%20Community%20Health%20Needs%20Assessment_Reduced.pdf?utm_source=chatgpt.com</a:t>
            </a:r>
            <a:endParaRPr lang="en-US"/>
          </a:p>
          <a:p>
            <a:endParaRPr lang="en-US"/>
          </a:p>
          <a:p>
            <a:endParaRPr lang="en-US">
              <a:ea typeface="Calibri"/>
              <a:cs typeface="Calibri"/>
            </a:endParaRPr>
          </a:p>
        </p:txBody>
      </p:sp>
      <p:sp>
        <p:nvSpPr>
          <p:cNvPr id="6" name="Footer Placeholder 5">
            <a:extLst>
              <a:ext uri="{FF2B5EF4-FFF2-40B4-BE49-F238E27FC236}">
                <a16:creationId xmlns:a16="http://schemas.microsoft.com/office/drawing/2014/main" id="{06FDC6D5-5C1F-97F5-6553-9D97FD416D4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A79B5D6-9C58-7E87-A9DD-FDF2A44B397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68979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05B2-FEB3-4DC0-8339-2DE2E2DB4F8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F77E2-3066-CD5A-E3AA-22A52FCFC4E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2D5DBAD-B452-AC75-97D4-63C0ACD9207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09886FD-C45B-E813-7D18-CADFC9998EA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1C03522-508B-5697-A799-4EE135963157}"/>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Patient Stories: Phyllis Wright</a:t>
            </a:r>
            <a:br>
              <a:rPr lang="en-US">
                <a:ea typeface="Calibri"/>
                <a:cs typeface="+mn-lt"/>
              </a:rPr>
            </a:br>
            <a:r>
              <a:rPr lang="en-US"/>
              <a:t>https://www.fox5dc.com/news/prince-georges-county-takes-action-to-improve-excessive-er-wait-times?</a:t>
            </a:r>
          </a:p>
          <a:p>
            <a:endParaRPr lang="en-US">
              <a:ea typeface="Calibri"/>
              <a:cs typeface="Calibri"/>
            </a:endParaRPr>
          </a:p>
        </p:txBody>
      </p:sp>
      <p:sp>
        <p:nvSpPr>
          <p:cNvPr id="6" name="Footer Placeholder 5">
            <a:extLst>
              <a:ext uri="{FF2B5EF4-FFF2-40B4-BE49-F238E27FC236}">
                <a16:creationId xmlns:a16="http://schemas.microsoft.com/office/drawing/2014/main" id="{80F98951-70F5-6E6B-A7AF-7AE6B32E79E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19D89F4-3EAF-F034-6F4D-C1D83BAED3F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90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E5C6D-3E24-3FD5-F6A0-15E300D40B7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C9BDFB-2D98-B45C-4755-740F36A9E9D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98BCA98-17BD-9C2B-FA4E-D4CD5AEC9BF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06ACA30-C95A-5644-BC35-3B431CBB80A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65449F9-CB28-EF25-6F13-DDC229D1B56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C71401CD-2ADD-3D12-B8D8-FD4AABAE812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16CDD7E-6BEA-6180-7B74-02663542147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296846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Source: </a:t>
            </a:r>
            <a:r>
              <a:rPr lang="en-US">
                <a:hlinkClick r:id="rId3"/>
              </a:rPr>
              <a:t>https://www.mgma.com/articles/advancing-to-team-based-care-in-the-ambulatory-enterprise?utm_source=chatgpt.com</a:t>
            </a:r>
            <a:endParaRPr lang="en-US">
              <a:ea typeface="Calibri"/>
              <a:cs typeface="Calibri"/>
            </a:endParaRP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912FD-B4EF-9F47-775A-9BE96B951CA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DDD6C3-FA24-D011-9643-3E09749A68C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AE9A813-30D2-4959-764E-101FF115486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4B46633-39A2-F577-058C-47783952BDA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E276E81-CF15-48DC-EFDD-84075D27509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7DE55696-46F0-C3F7-4C38-DC3FDE403FF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2A6AE16-B77C-CB30-A24C-E2894DA520A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72077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ea typeface="Calibri"/>
                <a:cs typeface="Calibri"/>
              </a:rPr>
              <a:t>Source:</a:t>
            </a:r>
            <a:br>
              <a:rPr lang="en-US">
                <a:ea typeface="Calibri"/>
                <a:cs typeface="Calibri"/>
              </a:rPr>
            </a:br>
            <a:r>
              <a:rPr lang="en-US">
                <a:hlinkClick r:id="rId3"/>
              </a:rPr>
              <a:t>https://www.princegeorgescountymd.gov/sites/default/files/media-document/Prince%20George%27s%20County%20Healthcare%20and%20Social%20Needs%20Assessment%20%2B%20Investment%20Strategy%20Final%20Report-compressed.pdf</a:t>
            </a:r>
            <a:endParaRPr lang="en-US"/>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hlinkClick r:id="rId3"/>
              </a:rPr>
              <a:t>https://www.princegeorgescountymd.gov/sites/default/files/media-document/Prince%20George%27s%20County%20Healthcare%20and%20Social%20Needs%20Assessment%20%2B%20Investment%20Strategy%20Final%20Report-compressed.pdf</a:t>
            </a:r>
            <a:endParaRPr lang="en-US"/>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EAF16-9CF4-C99C-0CA2-4BE182CF7DE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B5735A-25DD-571D-37CD-61C91CCC332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5C4DF0F-D3C6-9061-121C-1DE061F8DA5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351DEBF-75B5-DF41-401F-38022155748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F9EF2E4-47CB-B62D-292A-3F3A5615BE7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endParaRPr lang="en-US"/>
          </a:p>
          <a:p>
            <a:r>
              <a:rPr lang="en-US">
                <a:solidFill>
                  <a:srgbClr val="444444"/>
                </a:solidFill>
                <a:hlinkClick r:id="rId3"/>
              </a:rPr>
              <a:t>https://www.princegeorgescountymd.gov/sites/default/files/media-document/Prince%20George%27s%20County%20Healthcare%20and%20Social%20Needs%20Assessment%20%2B%20Investment%20Strategy%20Final%20Report-compressed.pdf</a:t>
            </a:r>
            <a:endParaRPr lang="en-US">
              <a:solidFill>
                <a:srgbClr val="444444"/>
              </a:solidFill>
            </a:endParaRPr>
          </a:p>
          <a:p>
            <a:endParaRPr lang="en-US">
              <a:solidFill>
                <a:srgbClr val="444444"/>
              </a:solidFill>
            </a:endParaRPr>
          </a:p>
          <a:p>
            <a:endParaRPr lang="en-US">
              <a:solidFill>
                <a:srgbClr val="444444"/>
              </a:solidFill>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6DEBDF90-F794-B11A-A52A-03FEB36C950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1292C8A-2C11-37F8-1902-06AFFB4E5F3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7984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D316-5D32-70A6-D538-77D7631F71F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24557E-7D9E-37A2-1EAB-30365E510A7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5C71F9E-EC2A-0FF7-BA08-1619160F0A9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3D14F02-7F2C-4982-5058-185C7723F69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0491A83-D272-9E52-478C-93DDD610E881}"/>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1B818A0A-01EA-8091-3760-84D24ECF5FF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DEB64CE8-1579-6403-E779-2451F473D46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6086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for all these statistics: </a:t>
            </a:r>
            <a:r>
              <a:rPr lang="en-US">
                <a:hlinkClick r:id="rId3"/>
              </a:rPr>
              <a:t>https://www.princegeorgescountymd.gov/sites/default/files/media-document/Prince%20George%27s%20County%20Healthcare%20and%20Social%20Needs%20Assessment%20%2B%20Investment%20Strategy%20Final%20Report-compressed.pdf</a:t>
            </a:r>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7349-4CFC-1B8E-1C59-F3853EB4EF9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A0B791-1CF9-D561-E3EC-541A0C0A80C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4465813-D637-0A94-BAA4-E7BEE915C01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A31CC4B-F305-CAAD-7D75-D013F3C9300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7D684BD-BDAF-3D6C-3C6D-0A0F995AC87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for all these statistics: </a:t>
            </a:r>
            <a:r>
              <a:rPr lang="en-US">
                <a:hlinkClick r:id="rId3"/>
              </a:rPr>
              <a:t>https://www.princegeorgescountymd.gov/sites/default/files/media-document/Prince%20George%27s%20County%20Healthcare%20and%20Social%20Needs%20Assessment%20%2B%20Investment%20Strategy%20Final%20Report-compressed.pdf</a:t>
            </a:r>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0DA585DD-B030-C05E-3B25-19E4FC7AC80F}"/>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B4A0E1B-4D7A-BE41-96F5-5FCA341AF4A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07483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endParaRPr lang="en-US"/>
          </a:p>
          <a:p>
            <a:r>
              <a:rPr lang="en-US">
                <a:hlinkClick r:id="rId3"/>
              </a:rPr>
              <a:t>https://pgccouncil.us/DocumentCenter/View/12491/Presentation---Regional-Primary-Care-Coalition-Prince-Georges-County-Community-Health-Center-Collaborative-February-26-2025</a:t>
            </a:r>
            <a:r>
              <a:rPr lang="en-US"/>
              <a:t>?</a:t>
            </a:r>
            <a:endParaRPr lang="en-US">
              <a:ea typeface="Calibri"/>
              <a:cs typeface="Calibri"/>
            </a:endParaRPr>
          </a:p>
          <a:p>
            <a:endParaRPr lang="en-US">
              <a:ea typeface="Calibri"/>
              <a:cs typeface="Calibri"/>
            </a:endParaRPr>
          </a:p>
          <a:p>
            <a:r>
              <a:rPr lang="en-US">
                <a:hlinkClick r:id="rId4"/>
              </a:rPr>
              <a:t>https://www.countyhealthrankings.org/health-data/maryland/prince-georges?year=2025</a:t>
            </a:r>
            <a:endParaRPr lang="en-US">
              <a:ea typeface="Calibri"/>
              <a:cs typeface="Calibri"/>
              <a:hlinkClick r:id="rId4"/>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D9364-B898-6700-BA3B-2010D32CC1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14C696-1544-3540-A682-2BC36E886B1E}"/>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9FC93E9-BD95-8878-73EA-563A2285C3D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8FBB894-FA0C-314E-1504-7C68D256A8C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2F1445C-552A-F47C-AF7B-C86E991E895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endParaRPr lang="en-US"/>
          </a:p>
          <a:p>
            <a:r>
              <a:rPr lang="en-US">
                <a:solidFill>
                  <a:srgbClr val="444444"/>
                </a:solidFill>
                <a:hlinkClick r:id="rId3"/>
              </a:rPr>
              <a:t>https://www.princegeorgescountymd.gov/sites/default/files/media-document/Prince%20George%27s%20County%20Healthcare%20and%20Social%20Needs%20Assessment%20%2B%20Investment%20Strategy%20Final%20Report-compressed.pdf</a:t>
            </a:r>
            <a:endParaRPr lang="en-US">
              <a:solidFill>
                <a:srgbClr val="444444"/>
              </a:solidFill>
            </a:endParaRPr>
          </a:p>
          <a:p>
            <a:endParaRPr lang="en-US">
              <a:solidFill>
                <a:srgbClr val="444444"/>
              </a:solidFill>
            </a:endParaRPr>
          </a:p>
          <a:p>
            <a:endParaRPr lang="en-US">
              <a:solidFill>
                <a:srgbClr val="444444"/>
              </a:solidFill>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6" name="Footer Placeholder 5">
            <a:extLst>
              <a:ext uri="{FF2B5EF4-FFF2-40B4-BE49-F238E27FC236}">
                <a16:creationId xmlns:a16="http://schemas.microsoft.com/office/drawing/2014/main" id="{9A8589E8-51B8-9CBA-7577-E21A6A84086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1F7B288-DBC8-326C-13C2-0AE34B5C240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71119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hlinkClick r:id="rId3"/>
              </a:rPr>
              <a:t>https://www.princegeorgescountymd.gov/sites/default/files/media-document/Prince%20George%27s%20County%20Healthcare%20and%20Social%20Needs%20Assessment%20%2B%20Investment%20Strategy%20Final%20Report-compressed.pdf</a:t>
            </a:r>
            <a:endParaRPr lang="en-US"/>
          </a:p>
          <a:p>
            <a:endParaRPr lang="en-US">
              <a:ea typeface="Calibri"/>
              <a:cs typeface="Calibri"/>
            </a:endParaRPr>
          </a:p>
          <a:p>
            <a:r>
              <a:rPr lang="en-US">
                <a:hlinkClick r:id="rId4"/>
              </a:rPr>
              <a:t>https://www.countyhealthrankings.org/health-data/maryland/prince-georges?year=2025</a:t>
            </a:r>
            <a:endParaRPr lang="en-US">
              <a:ea typeface="Calibri"/>
              <a:cs typeface="Calibri"/>
              <a:hlinkClick r:id="rId4"/>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2.jpe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40.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image" Target="../media/image4.png"/><Relationship Id="rId7" Type="http://schemas.openxmlformats.org/officeDocument/2006/relationships/image" Target="../media/image2.jpeg"/><Relationship Id="rId12"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6.svg"/><Relationship Id="rId5" Type="http://schemas.openxmlformats.org/officeDocument/2006/relationships/image" Target="../media/image39.png"/><Relationship Id="rId10" Type="http://schemas.openxmlformats.org/officeDocument/2006/relationships/image" Target="../media/image45.png"/><Relationship Id="rId4" Type="http://schemas.openxmlformats.org/officeDocument/2006/relationships/image" Target="../media/image3.png"/><Relationship Id="rId9" Type="http://schemas.openxmlformats.org/officeDocument/2006/relationships/image" Target="../media/image44.svg"/><Relationship Id="rId14" Type="http://schemas.openxmlformats.org/officeDocument/2006/relationships/image" Target="../media/image49.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39.png"/><Relationship Id="rId4" Type="http://schemas.openxmlformats.org/officeDocument/2006/relationships/image" Target="../media/image3.png"/><Relationship Id="rId9"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55.png"/><Relationship Id="rId4" Type="http://schemas.openxmlformats.org/officeDocument/2006/relationships/image" Target="../media/image3.png"/><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56.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3" Type="http://schemas.microsoft.com/office/2018/10/relationships/comments" Target="../comments/modernComment_108_0.xml"/><Relationship Id="rId7" Type="http://schemas.openxmlformats.org/officeDocument/2006/relationships/image" Target="../media/image40.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1.png"/><Relationship Id="rId3" Type="http://schemas.microsoft.com/office/2018/10/relationships/comments" Target="../comments/modernComment_106_0.xml"/><Relationship Id="rId7" Type="http://schemas.openxmlformats.org/officeDocument/2006/relationships/image" Target="../media/image40.svg"/><Relationship Id="rId12" Type="http://schemas.openxmlformats.org/officeDocument/2006/relationships/image" Target="../media/image60.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9.png"/><Relationship Id="rId5" Type="http://schemas.openxmlformats.org/officeDocument/2006/relationships/image" Target="../media/image3.png"/><Relationship Id="rId10" Type="http://schemas.openxmlformats.org/officeDocument/2006/relationships/image" Target="../media/image58.svg"/><Relationship Id="rId4" Type="http://schemas.openxmlformats.org/officeDocument/2006/relationships/image" Target="../media/image4.png"/><Relationship Id="rId9" Type="http://schemas.openxmlformats.org/officeDocument/2006/relationships/image" Target="../media/image57.png"/><Relationship Id="rId14" Type="http://schemas.openxmlformats.org/officeDocument/2006/relationships/image" Target="../media/image62.svg"/></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0" y="0"/>
            <a:ext cx="9455602" cy="4513750"/>
          </a:xfrm>
          <a:custGeom>
            <a:avLst/>
            <a:gdLst/>
            <a:ahLst/>
            <a:cxnLst/>
            <a:rect l="l" t="t" r="r" b="b"/>
            <a:pathLst>
              <a:path w="9455602" h="4513750">
                <a:moveTo>
                  <a:pt x="9455602" y="0"/>
                </a:moveTo>
                <a:lnTo>
                  <a:pt x="0" y="0"/>
                </a:lnTo>
                <a:lnTo>
                  <a:pt x="0" y="4513750"/>
                </a:lnTo>
                <a:lnTo>
                  <a:pt x="9455602" y="4513750"/>
                </a:lnTo>
                <a:lnTo>
                  <a:pt x="9455602" y="0"/>
                </a:lnTo>
                <a:close/>
              </a:path>
            </a:pathLst>
          </a:custGeom>
          <a:blipFill>
            <a:blip r:embed="rId3"/>
            <a:stretch>
              <a:fillRect/>
            </a:stretch>
          </a:blipFill>
        </p:spPr>
        <p:txBody>
          <a:bodyPr/>
          <a:lstStyle/>
          <a:p>
            <a:endParaRPr lang="en-US"/>
          </a:p>
        </p:txBody>
      </p:sp>
      <p:sp>
        <p:nvSpPr>
          <p:cNvPr id="4" name="Freeform 4"/>
          <p:cNvSpPr/>
          <p:nvPr/>
        </p:nvSpPr>
        <p:spPr>
          <a:xfrm>
            <a:off x="172981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4"/>
            <a:stretch>
              <a:fillRect l="-5757" t="-2969" b="-2969"/>
            </a:stretch>
          </a:blipFill>
        </p:spPr>
        <p:txBody>
          <a:bodyPr/>
          <a:lstStyle/>
          <a:p>
            <a:endParaRPr lang="en-US"/>
          </a:p>
        </p:txBody>
      </p:sp>
      <p:sp>
        <p:nvSpPr>
          <p:cNvPr id="5" name="TextBox 5"/>
          <p:cNvSpPr txBox="1"/>
          <p:nvPr/>
        </p:nvSpPr>
        <p:spPr>
          <a:xfrm>
            <a:off x="1517875" y="2469498"/>
            <a:ext cx="13964053" cy="4985532"/>
          </a:xfrm>
          <a:prstGeom prst="rect">
            <a:avLst/>
          </a:prstGeom>
        </p:spPr>
        <p:txBody>
          <a:bodyPr wrap="square" lIns="0" tIns="0" rIns="0" bIns="0" rtlCol="0" anchor="t">
            <a:spAutoFit/>
          </a:bodyPr>
          <a:lstStyle/>
          <a:p>
            <a:pPr>
              <a:lnSpc>
                <a:spcPts val="10115"/>
              </a:lnSpc>
            </a:pPr>
            <a:r>
              <a:rPr lang="en-US" sz="8400">
                <a:latin typeface="Arimo"/>
                <a:ea typeface="+mn-lt"/>
                <a:cs typeface="+mn-lt"/>
                <a:sym typeface="Arimo"/>
              </a:rPr>
              <a:t>Prince George's County Board of Health: </a:t>
            </a:r>
            <a:r>
              <a:rPr lang="en-US" sz="8400">
                <a:latin typeface="Arimo"/>
                <a:ea typeface="Arimo"/>
                <a:cs typeface="Arimo"/>
                <a:sym typeface="Arimo"/>
              </a:rPr>
              <a:t>Expanding Primary Care Access</a:t>
            </a:r>
            <a:endParaRPr lang="en-US" sz="8400">
              <a:latin typeface="Calibri"/>
              <a:ea typeface="+mn-lt"/>
              <a:cs typeface="+mn-lt"/>
            </a:endParaRPr>
          </a:p>
          <a:p>
            <a:pPr>
              <a:lnSpc>
                <a:spcPts val="10115"/>
              </a:lnSpc>
            </a:pPr>
            <a:r>
              <a:rPr lang="en-US" sz="4000">
                <a:latin typeface="Arimo"/>
                <a:ea typeface="+mn-lt"/>
                <a:cs typeface="+mn-lt"/>
                <a:sym typeface="Arimo"/>
              </a:rPr>
              <a:t>Howard University Faculty Practice Plan </a:t>
            </a:r>
            <a:endParaRPr lang="en-US" sz="4400">
              <a:latin typeface="Arimo"/>
              <a:ea typeface="Arimo"/>
              <a:cs typeface="Arimo"/>
            </a:endParaRPr>
          </a:p>
        </p:txBody>
      </p:sp>
      <p:grpSp>
        <p:nvGrpSpPr>
          <p:cNvPr id="6" name="Group 6"/>
          <p:cNvGrpSpPr/>
          <p:nvPr/>
        </p:nvGrpSpPr>
        <p:grpSpPr>
          <a:xfrm>
            <a:off x="1304143" y="7702151"/>
            <a:ext cx="7381208" cy="1888719"/>
            <a:chOff x="0" y="0"/>
            <a:chExt cx="9841611" cy="2518292"/>
          </a:xfrm>
        </p:grpSpPr>
        <p:sp>
          <p:nvSpPr>
            <p:cNvPr id="7" name="Freeform 7"/>
            <p:cNvSpPr/>
            <p:nvPr/>
          </p:nvSpPr>
          <p:spPr>
            <a:xfrm>
              <a:off x="0" y="0"/>
              <a:ext cx="9841611" cy="2518197"/>
            </a:xfrm>
            <a:custGeom>
              <a:avLst/>
              <a:gdLst/>
              <a:ahLst/>
              <a:cxnLst/>
              <a:rect l="l" t="t" r="r" b="b"/>
              <a:pathLst>
                <a:path w="9841611" h="2518197">
                  <a:moveTo>
                    <a:pt x="0" y="0"/>
                  </a:moveTo>
                  <a:lnTo>
                    <a:pt x="9841611" y="0"/>
                  </a:lnTo>
                  <a:lnTo>
                    <a:pt x="9841611" y="2518197"/>
                  </a:lnTo>
                  <a:lnTo>
                    <a:pt x="0" y="2518197"/>
                  </a:lnTo>
                  <a:close/>
                </a:path>
              </a:pathLst>
            </a:custGeom>
            <a:solidFill>
              <a:srgbClr val="E2E4FC"/>
            </a:solidFill>
          </p:spPr>
          <p:txBody>
            <a:bodyPr/>
            <a:lstStyle/>
            <a:p>
              <a:endParaRPr lang="en-US"/>
            </a:p>
          </p:txBody>
        </p:sp>
        <p:sp>
          <p:nvSpPr>
            <p:cNvPr id="8" name="TextBox 8"/>
            <p:cNvSpPr txBox="1"/>
            <p:nvPr/>
          </p:nvSpPr>
          <p:spPr>
            <a:xfrm>
              <a:off x="0" y="0"/>
              <a:ext cx="9841600" cy="2518292"/>
            </a:xfrm>
            <a:prstGeom prst="rect">
              <a:avLst/>
            </a:prstGeom>
          </p:spPr>
          <p:txBody>
            <a:bodyPr lIns="50800" tIns="50800" rIns="50800" bIns="50800" rtlCol="0" anchor="t"/>
            <a:lstStyle/>
            <a:p>
              <a:pPr>
                <a:lnSpc>
                  <a:spcPts val="3840"/>
                </a:lnSpc>
              </a:pPr>
              <a:r>
                <a:rPr lang="en-US" sz="3200">
                  <a:solidFill>
                    <a:srgbClr val="241160"/>
                  </a:solidFill>
                  <a:latin typeface="Cairo"/>
                  <a:ea typeface="Cairo"/>
                  <a:cs typeface="Cairo"/>
                  <a:sym typeface="Cairo"/>
                </a:rPr>
                <a:t>Vincent Orange Jr., MBA, MHA - Chief Executive Officer</a:t>
              </a:r>
              <a:endParaRPr lang="en-US"/>
            </a:p>
            <a:p>
              <a:pPr algn="l">
                <a:lnSpc>
                  <a:spcPts val="3840"/>
                </a:lnSpc>
              </a:pPr>
              <a:endParaRPr lang="en-US" sz="3200">
                <a:solidFill>
                  <a:srgbClr val="241160"/>
                </a:solidFill>
                <a:latin typeface="Cairo"/>
                <a:ea typeface="Cairo"/>
                <a:cs typeface="Cairo"/>
                <a:sym typeface="Cairo"/>
              </a:endParaRPr>
            </a:p>
            <a:p>
              <a:pPr>
                <a:lnSpc>
                  <a:spcPts val="3840"/>
                </a:lnSpc>
              </a:pPr>
              <a:r>
                <a:rPr lang="en-US" sz="3200">
                  <a:solidFill>
                    <a:srgbClr val="241160"/>
                  </a:solidFill>
                  <a:latin typeface="Cairo"/>
                  <a:ea typeface="Cairo"/>
                  <a:cs typeface="Cairo"/>
                  <a:sym typeface="Cairo"/>
                </a:rPr>
                <a:t>Leslie Jones, MD – Chief Medical Officer</a:t>
              </a:r>
              <a:endParaRPr lang="en-US" sz="3200">
                <a:solidFill>
                  <a:srgbClr val="241160"/>
                </a:solidFill>
                <a:latin typeface="Cairo"/>
                <a:ea typeface="Cairo"/>
                <a:cs typeface="Cairo"/>
              </a:endParaRPr>
            </a:p>
          </p:txBody>
        </p:sp>
      </p:grpSp>
      <p:sp>
        <p:nvSpPr>
          <p:cNvPr id="11" name="Freeform 3">
            <a:extLst>
              <a:ext uri="{FF2B5EF4-FFF2-40B4-BE49-F238E27FC236}">
                <a16:creationId xmlns:a16="http://schemas.microsoft.com/office/drawing/2014/main" id="{E74C9CBB-63EB-8E82-40F8-0015DBC6182E}"/>
              </a:ext>
            </a:extLst>
          </p:cNvPr>
          <p:cNvSpPr/>
          <p:nvPr/>
        </p:nvSpPr>
        <p:spPr>
          <a:xfrm rot="162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1257300" y="0"/>
            <a:ext cx="15773400" cy="1988345"/>
            <a:chOff x="0" y="0"/>
            <a:chExt cx="21031200" cy="2651126"/>
          </a:xfrm>
        </p:grpSpPr>
        <p:sp>
          <p:nvSpPr>
            <p:cNvPr id="8" name="Freeform 8"/>
            <p:cNvSpPr/>
            <p:nvPr/>
          </p:nvSpPr>
          <p:spPr>
            <a:xfrm>
              <a:off x="0" y="0"/>
              <a:ext cx="21031200" cy="2651126"/>
            </a:xfrm>
            <a:custGeom>
              <a:avLst/>
              <a:gdLst/>
              <a:ahLst/>
              <a:cxnLst/>
              <a:rect l="l" t="t" r="r" b="b"/>
              <a:pathLst>
                <a:path w="21031200" h="2651126">
                  <a:moveTo>
                    <a:pt x="0" y="0"/>
                  </a:moveTo>
                  <a:lnTo>
                    <a:pt x="21031200" y="0"/>
                  </a:lnTo>
                  <a:lnTo>
                    <a:pt x="21031200" y="2651126"/>
                  </a:lnTo>
                  <a:lnTo>
                    <a:pt x="0" y="2651126"/>
                  </a:lnTo>
                  <a:close/>
                </a:path>
              </a:pathLst>
            </a:custGeom>
            <a:solidFill>
              <a:srgbClr val="000000">
                <a:alpha val="0"/>
              </a:srgbClr>
            </a:solidFill>
          </p:spPr>
          <p:txBody>
            <a:bodyPr/>
            <a:lstStyle/>
            <a:p>
              <a:endParaRPr lang="en-US"/>
            </a:p>
          </p:txBody>
        </p:sp>
        <p:sp>
          <p:nvSpPr>
            <p:cNvPr id="9" name="TextBox 9"/>
            <p:cNvSpPr txBox="1"/>
            <p:nvPr/>
          </p:nvSpPr>
          <p:spPr>
            <a:xfrm>
              <a:off x="0" y="66675"/>
              <a:ext cx="21031200" cy="2584451"/>
            </a:xfrm>
            <a:prstGeom prst="rect">
              <a:avLst/>
            </a:prstGeom>
          </p:spPr>
          <p:txBody>
            <a:bodyPr lIns="0" tIns="0" rIns="0" bIns="0" rtlCol="0" anchor="ctr"/>
            <a:lstStyle/>
            <a:p>
              <a:pPr algn="l">
                <a:lnSpc>
                  <a:spcPts val="7128"/>
                </a:lnSpc>
              </a:pPr>
              <a:r>
                <a:rPr lang="en-US" sz="6600">
                  <a:solidFill>
                    <a:srgbClr val="000000"/>
                  </a:solidFill>
                  <a:latin typeface="Aptos"/>
                  <a:ea typeface="Aptos"/>
                  <a:cs typeface="Aptos"/>
                  <a:sym typeface="Aptos"/>
                </a:rPr>
                <a:t>Social Needs Intensify Health Challenges</a:t>
              </a:r>
            </a:p>
          </p:txBody>
        </p:sp>
      </p:grpSp>
      <p:pic>
        <p:nvPicPr>
          <p:cNvPr id="10" name="Picture 10"/>
          <p:cNvPicPr>
            <a:picLocks noChangeAspect="1"/>
          </p:cNvPicPr>
          <p:nvPr/>
        </p:nvPicPr>
        <p:blipFill>
          <a:blip r:embed="rId8"/>
          <a:stretch>
            <a:fillRect/>
          </a:stretch>
        </p:blipFill>
        <p:spPr>
          <a:xfrm>
            <a:off x="3706742" y="2681490"/>
            <a:ext cx="2354562" cy="2354562"/>
          </a:xfrm>
          <a:prstGeom prst="rect">
            <a:avLst/>
          </a:prstGeom>
        </p:spPr>
      </p:pic>
      <p:pic>
        <p:nvPicPr>
          <p:cNvPr id="11" name="Picture 11"/>
          <p:cNvPicPr>
            <a:picLocks noChangeAspect="1"/>
          </p:cNvPicPr>
          <p:nvPr/>
        </p:nvPicPr>
        <p:blipFill>
          <a:blip r:embed="rId9"/>
          <a:stretch>
            <a:fillRect/>
          </a:stretch>
        </p:blipFill>
        <p:spPr>
          <a:xfrm>
            <a:off x="7665207" y="2681490"/>
            <a:ext cx="2354562" cy="2354562"/>
          </a:xfrm>
          <a:prstGeom prst="rect">
            <a:avLst/>
          </a:prstGeom>
        </p:spPr>
      </p:pic>
      <p:pic>
        <p:nvPicPr>
          <p:cNvPr id="12" name="Picture 12"/>
          <p:cNvPicPr>
            <a:picLocks noChangeAspect="1"/>
          </p:cNvPicPr>
          <p:nvPr/>
        </p:nvPicPr>
        <p:blipFill>
          <a:blip r:embed="rId10"/>
          <a:stretch>
            <a:fillRect/>
          </a:stretch>
        </p:blipFill>
        <p:spPr>
          <a:xfrm>
            <a:off x="11256644" y="2681490"/>
            <a:ext cx="2354562" cy="2354562"/>
          </a:xfrm>
          <a:prstGeom prst="rect">
            <a:avLst/>
          </a:prstGeom>
        </p:spPr>
      </p:pic>
      <p:grpSp>
        <p:nvGrpSpPr>
          <p:cNvPr id="13" name="Group 13"/>
          <p:cNvGrpSpPr/>
          <p:nvPr/>
        </p:nvGrpSpPr>
        <p:grpSpPr>
          <a:xfrm>
            <a:off x="1467218" y="6803836"/>
            <a:ext cx="2075853" cy="886970"/>
            <a:chOff x="0" y="0"/>
            <a:chExt cx="546727" cy="233605"/>
          </a:xfrm>
        </p:grpSpPr>
        <p:sp>
          <p:nvSpPr>
            <p:cNvPr id="14" name="Freeform 14"/>
            <p:cNvSpPr/>
            <p:nvPr/>
          </p:nvSpPr>
          <p:spPr>
            <a:xfrm>
              <a:off x="0" y="0"/>
              <a:ext cx="546727" cy="233605"/>
            </a:xfrm>
            <a:custGeom>
              <a:avLst/>
              <a:gdLst/>
              <a:ahLst/>
              <a:cxnLst/>
              <a:rect l="l" t="t" r="r" b="b"/>
              <a:pathLst>
                <a:path w="546727" h="233605">
                  <a:moveTo>
                    <a:pt x="116803" y="0"/>
                  </a:moveTo>
                  <a:lnTo>
                    <a:pt x="429924" y="0"/>
                  </a:lnTo>
                  <a:cubicBezTo>
                    <a:pt x="494432" y="0"/>
                    <a:pt x="546727" y="52294"/>
                    <a:pt x="546727" y="116803"/>
                  </a:cubicBezTo>
                  <a:lnTo>
                    <a:pt x="546727" y="116803"/>
                  </a:lnTo>
                  <a:cubicBezTo>
                    <a:pt x="546727" y="147781"/>
                    <a:pt x="534421" y="177490"/>
                    <a:pt x="512516" y="199395"/>
                  </a:cubicBezTo>
                  <a:cubicBezTo>
                    <a:pt x="490611" y="221299"/>
                    <a:pt x="460902" y="233605"/>
                    <a:pt x="429924" y="233605"/>
                  </a:cubicBezTo>
                  <a:lnTo>
                    <a:pt x="116803" y="233605"/>
                  </a:lnTo>
                  <a:cubicBezTo>
                    <a:pt x="85825" y="233605"/>
                    <a:pt x="56115" y="221299"/>
                    <a:pt x="34211" y="199395"/>
                  </a:cubicBezTo>
                  <a:cubicBezTo>
                    <a:pt x="12306" y="177490"/>
                    <a:pt x="0" y="147781"/>
                    <a:pt x="0" y="116803"/>
                  </a:cubicBezTo>
                  <a:lnTo>
                    <a:pt x="0" y="116803"/>
                  </a:lnTo>
                  <a:cubicBezTo>
                    <a:pt x="0" y="85825"/>
                    <a:pt x="12306" y="56115"/>
                    <a:pt x="34211" y="34211"/>
                  </a:cubicBezTo>
                  <a:cubicBezTo>
                    <a:pt x="56115" y="12306"/>
                    <a:pt x="85825" y="0"/>
                    <a:pt x="116803" y="0"/>
                  </a:cubicBezTo>
                  <a:close/>
                </a:path>
              </a:pathLst>
            </a:custGeom>
            <a:solidFill>
              <a:srgbClr val="0F2863"/>
            </a:solidFill>
          </p:spPr>
          <p:txBody>
            <a:bodyPr/>
            <a:lstStyle/>
            <a:p>
              <a:endParaRPr lang="en-US"/>
            </a:p>
          </p:txBody>
        </p:sp>
        <p:sp>
          <p:nvSpPr>
            <p:cNvPr id="15" name="TextBox 15"/>
            <p:cNvSpPr txBox="1"/>
            <p:nvPr/>
          </p:nvSpPr>
          <p:spPr>
            <a:xfrm>
              <a:off x="0" y="9525"/>
              <a:ext cx="546727" cy="224080"/>
            </a:xfrm>
            <a:prstGeom prst="rect">
              <a:avLst/>
            </a:prstGeom>
          </p:spPr>
          <p:txBody>
            <a:bodyPr lIns="50800" tIns="50800" rIns="50800" bIns="50800" rtlCol="0" anchor="ctr"/>
            <a:lstStyle/>
            <a:p>
              <a:pPr algn="ctr">
                <a:lnSpc>
                  <a:spcPts val="3839"/>
                </a:lnSpc>
              </a:pPr>
              <a:r>
                <a:rPr lang="en-US" sz="3199" b="1">
                  <a:solidFill>
                    <a:srgbClr val="FFFFFF"/>
                  </a:solidFill>
                  <a:latin typeface="Aptos Bold"/>
                  <a:ea typeface="Aptos Bold"/>
                  <a:cs typeface="Aptos Bold"/>
                  <a:sym typeface="Aptos Bold"/>
                </a:rPr>
                <a:t>RELATION</a:t>
              </a:r>
            </a:p>
          </p:txBody>
        </p:sp>
      </p:grpSp>
      <p:sp>
        <p:nvSpPr>
          <p:cNvPr id="16" name="TextBox 16"/>
          <p:cNvSpPr txBox="1"/>
          <p:nvPr/>
        </p:nvSpPr>
        <p:spPr>
          <a:xfrm>
            <a:off x="3026548" y="5153573"/>
            <a:ext cx="3829687" cy="666750"/>
          </a:xfrm>
          <a:prstGeom prst="rect">
            <a:avLst/>
          </a:prstGeom>
        </p:spPr>
        <p:txBody>
          <a:bodyPr lIns="0" tIns="0" rIns="0" bIns="0" rtlCol="0" anchor="t">
            <a:spAutoFit/>
          </a:bodyPr>
          <a:lstStyle/>
          <a:p>
            <a:pPr algn="ctr">
              <a:lnSpc>
                <a:spcPts val="2639"/>
              </a:lnSpc>
              <a:spcBef>
                <a:spcPct val="0"/>
              </a:spcBef>
            </a:pPr>
            <a:r>
              <a:rPr lang="en-US" sz="2199">
                <a:solidFill>
                  <a:srgbClr val="000000"/>
                </a:solidFill>
                <a:latin typeface="Aptos"/>
                <a:ea typeface="Aptos"/>
                <a:cs typeface="Aptos"/>
                <a:sym typeface="Aptos"/>
              </a:rPr>
              <a:t> 52% of adults in the Inner Beltway (~83,000 residents)</a:t>
            </a:r>
          </a:p>
        </p:txBody>
      </p:sp>
      <p:sp>
        <p:nvSpPr>
          <p:cNvPr id="17" name="TextBox 17"/>
          <p:cNvSpPr txBox="1"/>
          <p:nvPr/>
        </p:nvSpPr>
        <p:spPr>
          <a:xfrm>
            <a:off x="3902956" y="2071074"/>
            <a:ext cx="2076872" cy="733425"/>
          </a:xfrm>
          <a:prstGeom prst="rect">
            <a:avLst/>
          </a:prstGeom>
        </p:spPr>
        <p:txBody>
          <a:bodyPr lIns="0" tIns="0" rIns="0" bIns="0" rtlCol="0" anchor="t">
            <a:spAutoFit/>
          </a:bodyPr>
          <a:lstStyle/>
          <a:p>
            <a:pPr algn="ctr">
              <a:lnSpc>
                <a:spcPts val="2999"/>
              </a:lnSpc>
              <a:spcBef>
                <a:spcPct val="0"/>
              </a:spcBef>
            </a:pPr>
            <a:r>
              <a:rPr lang="en-US" sz="2499">
                <a:solidFill>
                  <a:srgbClr val="000000"/>
                </a:solidFill>
                <a:latin typeface="Aptos"/>
                <a:ea typeface="Aptos"/>
                <a:cs typeface="Aptos"/>
                <a:sym typeface="Aptos"/>
              </a:rPr>
              <a:t>Food Insecurity:</a:t>
            </a:r>
          </a:p>
        </p:txBody>
      </p:sp>
      <p:sp>
        <p:nvSpPr>
          <p:cNvPr id="18" name="TextBox 18"/>
          <p:cNvSpPr txBox="1"/>
          <p:nvPr/>
        </p:nvSpPr>
        <p:spPr>
          <a:xfrm>
            <a:off x="7658534" y="2071074"/>
            <a:ext cx="2367909" cy="733425"/>
          </a:xfrm>
          <a:prstGeom prst="rect">
            <a:avLst/>
          </a:prstGeom>
        </p:spPr>
        <p:txBody>
          <a:bodyPr lIns="0" tIns="0" rIns="0" bIns="0" rtlCol="0" anchor="t">
            <a:spAutoFit/>
          </a:bodyPr>
          <a:lstStyle/>
          <a:p>
            <a:pPr algn="ctr">
              <a:lnSpc>
                <a:spcPts val="2999"/>
              </a:lnSpc>
              <a:spcBef>
                <a:spcPct val="0"/>
              </a:spcBef>
            </a:pPr>
            <a:r>
              <a:rPr lang="en-US" sz="2499">
                <a:solidFill>
                  <a:srgbClr val="000000"/>
                </a:solidFill>
                <a:latin typeface="Aptos"/>
                <a:ea typeface="Aptos"/>
                <a:cs typeface="Aptos"/>
                <a:sym typeface="Aptos"/>
              </a:rPr>
              <a:t>Housing Quality Concerns:</a:t>
            </a:r>
          </a:p>
        </p:txBody>
      </p:sp>
      <p:sp>
        <p:nvSpPr>
          <p:cNvPr id="19" name="TextBox 19"/>
          <p:cNvSpPr txBox="1"/>
          <p:nvPr/>
        </p:nvSpPr>
        <p:spPr>
          <a:xfrm>
            <a:off x="11158628" y="2071074"/>
            <a:ext cx="2550595" cy="733425"/>
          </a:xfrm>
          <a:prstGeom prst="rect">
            <a:avLst/>
          </a:prstGeom>
        </p:spPr>
        <p:txBody>
          <a:bodyPr lIns="0" tIns="0" rIns="0" bIns="0" rtlCol="0" anchor="t">
            <a:spAutoFit/>
          </a:bodyPr>
          <a:lstStyle/>
          <a:p>
            <a:pPr algn="ctr">
              <a:lnSpc>
                <a:spcPts val="2999"/>
              </a:lnSpc>
              <a:spcBef>
                <a:spcPct val="0"/>
              </a:spcBef>
            </a:pPr>
            <a:r>
              <a:rPr lang="en-US" sz="2499">
                <a:solidFill>
                  <a:srgbClr val="000000"/>
                </a:solidFill>
                <a:latin typeface="Aptos"/>
                <a:ea typeface="Aptos"/>
                <a:cs typeface="Aptos"/>
                <a:sym typeface="Aptos"/>
              </a:rPr>
              <a:t>Transportation Insecurity:</a:t>
            </a:r>
          </a:p>
        </p:txBody>
      </p:sp>
      <p:sp>
        <p:nvSpPr>
          <p:cNvPr id="20" name="TextBox 20"/>
          <p:cNvSpPr txBox="1"/>
          <p:nvPr/>
        </p:nvSpPr>
        <p:spPr>
          <a:xfrm>
            <a:off x="7582826" y="5153573"/>
            <a:ext cx="2443617" cy="666750"/>
          </a:xfrm>
          <a:prstGeom prst="rect">
            <a:avLst/>
          </a:prstGeom>
        </p:spPr>
        <p:txBody>
          <a:bodyPr lIns="0" tIns="0" rIns="0" bIns="0" rtlCol="0" anchor="t">
            <a:spAutoFit/>
          </a:bodyPr>
          <a:lstStyle/>
          <a:p>
            <a:pPr algn="ctr">
              <a:lnSpc>
                <a:spcPts val="2639"/>
              </a:lnSpc>
              <a:spcBef>
                <a:spcPct val="0"/>
              </a:spcBef>
            </a:pPr>
            <a:r>
              <a:rPr lang="en-US" sz="2199">
                <a:solidFill>
                  <a:srgbClr val="000000"/>
                </a:solidFill>
                <a:latin typeface="Aptos"/>
                <a:ea typeface="Aptos"/>
                <a:cs typeface="Aptos"/>
                <a:sym typeface="Aptos"/>
              </a:rPr>
              <a:t>38% of adults (~60,000)</a:t>
            </a:r>
          </a:p>
        </p:txBody>
      </p:sp>
      <p:sp>
        <p:nvSpPr>
          <p:cNvPr id="21" name="TextBox 21"/>
          <p:cNvSpPr txBox="1"/>
          <p:nvPr/>
        </p:nvSpPr>
        <p:spPr>
          <a:xfrm>
            <a:off x="11212116" y="5153573"/>
            <a:ext cx="2443617" cy="666750"/>
          </a:xfrm>
          <a:prstGeom prst="rect">
            <a:avLst/>
          </a:prstGeom>
        </p:spPr>
        <p:txBody>
          <a:bodyPr lIns="0" tIns="0" rIns="0" bIns="0" rtlCol="0" anchor="t">
            <a:spAutoFit/>
          </a:bodyPr>
          <a:lstStyle/>
          <a:p>
            <a:pPr algn="ctr">
              <a:lnSpc>
                <a:spcPts val="2639"/>
              </a:lnSpc>
              <a:spcBef>
                <a:spcPct val="0"/>
              </a:spcBef>
            </a:pPr>
            <a:r>
              <a:rPr lang="en-US" sz="2199">
                <a:solidFill>
                  <a:srgbClr val="000000"/>
                </a:solidFill>
                <a:latin typeface="Aptos"/>
                <a:ea typeface="Aptos"/>
                <a:cs typeface="Aptos"/>
                <a:sym typeface="Aptos"/>
              </a:rPr>
              <a:t>11% of adults (~17,000)</a:t>
            </a:r>
          </a:p>
        </p:txBody>
      </p:sp>
      <p:sp>
        <p:nvSpPr>
          <p:cNvPr id="22" name="TextBox 22"/>
          <p:cNvSpPr txBox="1"/>
          <p:nvPr/>
        </p:nvSpPr>
        <p:spPr>
          <a:xfrm>
            <a:off x="4186617" y="7037772"/>
            <a:ext cx="12082611" cy="419100"/>
          </a:xfrm>
          <a:prstGeom prst="rect">
            <a:avLst/>
          </a:prstGeom>
        </p:spPr>
        <p:txBody>
          <a:bodyPr lIns="0" tIns="0" rIns="0" bIns="0" rtlCol="0" anchor="t">
            <a:spAutoFit/>
          </a:bodyPr>
          <a:lstStyle/>
          <a:p>
            <a:pPr algn="ctr">
              <a:lnSpc>
                <a:spcPts val="3359"/>
              </a:lnSpc>
              <a:spcBef>
                <a:spcPct val="0"/>
              </a:spcBef>
            </a:pPr>
            <a:r>
              <a:rPr lang="en-US" sz="2799">
                <a:solidFill>
                  <a:srgbClr val="000000"/>
                </a:solidFill>
                <a:latin typeface="Aptos"/>
                <a:ea typeface="Aptos"/>
                <a:cs typeface="Aptos"/>
                <a:sym typeface="Aptos"/>
              </a:rPr>
              <a:t>Higher social risk is directly tied to avoidable ED use and escalating cost of care</a:t>
            </a:r>
          </a:p>
        </p:txBody>
      </p:sp>
      <p:grpSp>
        <p:nvGrpSpPr>
          <p:cNvPr id="23" name="Group 23"/>
          <p:cNvGrpSpPr/>
          <p:nvPr/>
        </p:nvGrpSpPr>
        <p:grpSpPr>
          <a:xfrm>
            <a:off x="4941392" y="7992890"/>
            <a:ext cx="467592" cy="550599"/>
            <a:chOff x="0" y="0"/>
            <a:chExt cx="91026" cy="107186"/>
          </a:xfrm>
        </p:grpSpPr>
        <p:sp>
          <p:nvSpPr>
            <p:cNvPr id="24" name="Freeform 24"/>
            <p:cNvSpPr/>
            <p:nvPr/>
          </p:nvSpPr>
          <p:spPr>
            <a:xfrm>
              <a:off x="0" y="0"/>
              <a:ext cx="91026" cy="107186"/>
            </a:xfrm>
            <a:custGeom>
              <a:avLst/>
              <a:gdLst/>
              <a:ahLst/>
              <a:cxnLst/>
              <a:rect l="l" t="t" r="r" b="b"/>
              <a:pathLst>
                <a:path w="91026" h="107186">
                  <a:moveTo>
                    <a:pt x="45513" y="0"/>
                  </a:moveTo>
                  <a:lnTo>
                    <a:pt x="45513" y="0"/>
                  </a:lnTo>
                  <a:cubicBezTo>
                    <a:pt x="57584" y="0"/>
                    <a:pt x="69161" y="4795"/>
                    <a:pt x="77696" y="13331"/>
                  </a:cubicBezTo>
                  <a:cubicBezTo>
                    <a:pt x="86231" y="21866"/>
                    <a:pt x="91026" y="33442"/>
                    <a:pt x="91026" y="45513"/>
                  </a:cubicBezTo>
                  <a:lnTo>
                    <a:pt x="91026" y="61672"/>
                  </a:lnTo>
                  <a:cubicBezTo>
                    <a:pt x="91026" y="86809"/>
                    <a:pt x="70650" y="107186"/>
                    <a:pt x="45513" y="107186"/>
                  </a:cubicBezTo>
                  <a:lnTo>
                    <a:pt x="45513" y="107186"/>
                  </a:lnTo>
                  <a:cubicBezTo>
                    <a:pt x="33442" y="107186"/>
                    <a:pt x="21866" y="102390"/>
                    <a:pt x="13331" y="93855"/>
                  </a:cubicBezTo>
                  <a:cubicBezTo>
                    <a:pt x="4795" y="85320"/>
                    <a:pt x="0" y="73743"/>
                    <a:pt x="0" y="61672"/>
                  </a:cubicBezTo>
                  <a:lnTo>
                    <a:pt x="0" y="45513"/>
                  </a:lnTo>
                  <a:cubicBezTo>
                    <a:pt x="0" y="20377"/>
                    <a:pt x="20377" y="0"/>
                    <a:pt x="45513" y="0"/>
                  </a:cubicBezTo>
                  <a:close/>
                </a:path>
              </a:pathLst>
            </a:custGeom>
            <a:solidFill>
              <a:srgbClr val="0F2863"/>
            </a:solidFill>
          </p:spPr>
          <p:txBody>
            <a:bodyPr/>
            <a:lstStyle/>
            <a:p>
              <a:endParaRPr lang="en-US"/>
            </a:p>
          </p:txBody>
        </p:sp>
        <p:sp>
          <p:nvSpPr>
            <p:cNvPr id="25" name="TextBox 25"/>
            <p:cNvSpPr txBox="1"/>
            <p:nvPr/>
          </p:nvSpPr>
          <p:spPr>
            <a:xfrm>
              <a:off x="0" y="0"/>
              <a:ext cx="91026" cy="107186"/>
            </a:xfrm>
            <a:prstGeom prst="rect">
              <a:avLst/>
            </a:prstGeom>
          </p:spPr>
          <p:txBody>
            <a:bodyPr lIns="50800" tIns="50800" rIns="50800" bIns="50800" rtlCol="0" anchor="ctr"/>
            <a:lstStyle/>
            <a:p>
              <a:pPr algn="ctr">
                <a:lnSpc>
                  <a:spcPts val="2160"/>
                </a:lnSpc>
              </a:pPr>
              <a:r>
                <a:rPr lang="en-US" sz="1800" b="1">
                  <a:solidFill>
                    <a:srgbClr val="FFFFFF"/>
                  </a:solidFill>
                  <a:latin typeface="Aptos Bold"/>
                  <a:ea typeface="Aptos Bold"/>
                  <a:cs typeface="Aptos Bold"/>
                  <a:sym typeface="Aptos Bold"/>
                </a:rPr>
                <a:t>1</a:t>
              </a:r>
            </a:p>
          </p:txBody>
        </p:sp>
      </p:grpSp>
      <p:grpSp>
        <p:nvGrpSpPr>
          <p:cNvPr id="26" name="Group 26"/>
          <p:cNvGrpSpPr/>
          <p:nvPr/>
        </p:nvGrpSpPr>
        <p:grpSpPr>
          <a:xfrm>
            <a:off x="4941392" y="9096277"/>
            <a:ext cx="467592" cy="550599"/>
            <a:chOff x="0" y="0"/>
            <a:chExt cx="91026" cy="107186"/>
          </a:xfrm>
        </p:grpSpPr>
        <p:sp>
          <p:nvSpPr>
            <p:cNvPr id="27" name="Freeform 27"/>
            <p:cNvSpPr/>
            <p:nvPr/>
          </p:nvSpPr>
          <p:spPr>
            <a:xfrm>
              <a:off x="0" y="0"/>
              <a:ext cx="91026" cy="107186"/>
            </a:xfrm>
            <a:custGeom>
              <a:avLst/>
              <a:gdLst/>
              <a:ahLst/>
              <a:cxnLst/>
              <a:rect l="l" t="t" r="r" b="b"/>
              <a:pathLst>
                <a:path w="91026" h="107186">
                  <a:moveTo>
                    <a:pt x="45513" y="0"/>
                  </a:moveTo>
                  <a:lnTo>
                    <a:pt x="45513" y="0"/>
                  </a:lnTo>
                  <a:cubicBezTo>
                    <a:pt x="57584" y="0"/>
                    <a:pt x="69161" y="4795"/>
                    <a:pt x="77696" y="13331"/>
                  </a:cubicBezTo>
                  <a:cubicBezTo>
                    <a:pt x="86231" y="21866"/>
                    <a:pt x="91026" y="33442"/>
                    <a:pt x="91026" y="45513"/>
                  </a:cubicBezTo>
                  <a:lnTo>
                    <a:pt x="91026" y="61672"/>
                  </a:lnTo>
                  <a:cubicBezTo>
                    <a:pt x="91026" y="86809"/>
                    <a:pt x="70650" y="107186"/>
                    <a:pt x="45513" y="107186"/>
                  </a:cubicBezTo>
                  <a:lnTo>
                    <a:pt x="45513" y="107186"/>
                  </a:lnTo>
                  <a:cubicBezTo>
                    <a:pt x="33442" y="107186"/>
                    <a:pt x="21866" y="102390"/>
                    <a:pt x="13331" y="93855"/>
                  </a:cubicBezTo>
                  <a:cubicBezTo>
                    <a:pt x="4795" y="85320"/>
                    <a:pt x="0" y="73743"/>
                    <a:pt x="0" y="61672"/>
                  </a:cubicBezTo>
                  <a:lnTo>
                    <a:pt x="0" y="45513"/>
                  </a:lnTo>
                  <a:cubicBezTo>
                    <a:pt x="0" y="20377"/>
                    <a:pt x="20377" y="0"/>
                    <a:pt x="45513" y="0"/>
                  </a:cubicBezTo>
                  <a:close/>
                </a:path>
              </a:pathLst>
            </a:custGeom>
            <a:solidFill>
              <a:srgbClr val="0F2863"/>
            </a:solidFill>
          </p:spPr>
          <p:txBody>
            <a:bodyPr/>
            <a:lstStyle/>
            <a:p>
              <a:endParaRPr lang="en-US"/>
            </a:p>
          </p:txBody>
        </p:sp>
        <p:sp>
          <p:nvSpPr>
            <p:cNvPr id="28" name="TextBox 28"/>
            <p:cNvSpPr txBox="1"/>
            <p:nvPr/>
          </p:nvSpPr>
          <p:spPr>
            <a:xfrm>
              <a:off x="0" y="0"/>
              <a:ext cx="91026" cy="107186"/>
            </a:xfrm>
            <a:prstGeom prst="rect">
              <a:avLst/>
            </a:prstGeom>
          </p:spPr>
          <p:txBody>
            <a:bodyPr lIns="50800" tIns="50800" rIns="50800" bIns="50800" rtlCol="0" anchor="ctr"/>
            <a:lstStyle/>
            <a:p>
              <a:pPr algn="ctr">
                <a:lnSpc>
                  <a:spcPts val="2160"/>
                </a:lnSpc>
              </a:pPr>
              <a:r>
                <a:rPr lang="en-US" sz="1800" b="1">
                  <a:solidFill>
                    <a:srgbClr val="FFFFFF"/>
                  </a:solidFill>
                  <a:latin typeface="Aptos Bold"/>
                  <a:ea typeface="Aptos Bold"/>
                  <a:cs typeface="Aptos Bold"/>
                  <a:sym typeface="Aptos Bold"/>
                </a:rPr>
                <a:t>2</a:t>
              </a:r>
            </a:p>
          </p:txBody>
        </p:sp>
      </p:grpSp>
      <p:sp>
        <p:nvSpPr>
          <p:cNvPr id="29" name="TextBox 29"/>
          <p:cNvSpPr txBox="1"/>
          <p:nvPr/>
        </p:nvSpPr>
        <p:spPr>
          <a:xfrm>
            <a:off x="5500216" y="8078253"/>
            <a:ext cx="8844707" cy="371475"/>
          </a:xfrm>
          <a:prstGeom prst="rect">
            <a:avLst/>
          </a:prstGeom>
        </p:spPr>
        <p:txBody>
          <a:bodyPr lIns="0" tIns="0" rIns="0" bIns="0" rtlCol="0" anchor="t">
            <a:spAutoFit/>
          </a:bodyPr>
          <a:lstStyle/>
          <a:p>
            <a:pPr>
              <a:lnSpc>
                <a:spcPts val="2922"/>
              </a:lnSpc>
              <a:spcBef>
                <a:spcPct val="0"/>
              </a:spcBef>
            </a:pPr>
            <a:r>
              <a:rPr lang="en-US" sz="2400" b="1">
                <a:solidFill>
                  <a:srgbClr val="000000"/>
                </a:solidFill>
                <a:latin typeface="Aptos Bold"/>
                <a:ea typeface="Aptos Bold"/>
                <a:cs typeface="Aptos Bold"/>
                <a:sym typeface="Aptos Bold"/>
              </a:rPr>
              <a:t>Uninsured: </a:t>
            </a:r>
            <a:r>
              <a:rPr lang="en-US" sz="2400">
                <a:solidFill>
                  <a:srgbClr val="000000"/>
                </a:solidFill>
                <a:latin typeface="Aptos"/>
                <a:ea typeface="Aptos Bold"/>
                <a:cs typeface="Aptos Bold"/>
                <a:sym typeface="Aptos"/>
              </a:rPr>
              <a:t>11</a:t>
            </a:r>
            <a:r>
              <a:rPr lang="en-US" sz="2400">
                <a:solidFill>
                  <a:srgbClr val="000000"/>
                </a:solidFill>
                <a:latin typeface="Aptos"/>
                <a:ea typeface="Aptos"/>
                <a:cs typeface="Aptos"/>
                <a:sym typeface="Aptos"/>
              </a:rPr>
              <a:t>% overall vs. 7% state avg.</a:t>
            </a:r>
            <a:endParaRPr lang="en-US"/>
          </a:p>
        </p:txBody>
      </p:sp>
      <p:sp>
        <p:nvSpPr>
          <p:cNvPr id="30" name="TextBox 30"/>
          <p:cNvSpPr txBox="1"/>
          <p:nvPr/>
        </p:nvSpPr>
        <p:spPr>
          <a:xfrm>
            <a:off x="5496027" y="9239269"/>
            <a:ext cx="8735148" cy="363241"/>
          </a:xfrm>
          <a:prstGeom prst="rect">
            <a:avLst/>
          </a:prstGeom>
        </p:spPr>
        <p:txBody>
          <a:bodyPr wrap="square" lIns="0" tIns="0" rIns="0" bIns="0" rtlCol="0" anchor="t">
            <a:spAutoFit/>
          </a:bodyPr>
          <a:lstStyle/>
          <a:p>
            <a:pPr>
              <a:lnSpc>
                <a:spcPts val="2922"/>
              </a:lnSpc>
              <a:spcBef>
                <a:spcPct val="0"/>
              </a:spcBef>
            </a:pPr>
            <a:r>
              <a:rPr lang="en-US" sz="2400" b="1">
                <a:solidFill>
                  <a:srgbClr val="000000"/>
                </a:solidFill>
                <a:latin typeface="Aptos Bold"/>
                <a:ea typeface="Aptos Bold"/>
                <a:cs typeface="Aptos Bold"/>
                <a:sym typeface="Aptos Bold"/>
              </a:rPr>
              <a:t>Children in poverty:</a:t>
            </a:r>
            <a:r>
              <a:rPr lang="en-US" sz="2400">
                <a:solidFill>
                  <a:srgbClr val="000000"/>
                </a:solidFill>
                <a:latin typeface="Aptos"/>
                <a:ea typeface="Aptos"/>
                <a:cs typeface="Aptos"/>
                <a:sym typeface="Aptos"/>
              </a:rPr>
              <a:t> 14% overall vs. 11% state avg. (~29,000 kids)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1516A-B7EE-24E6-1B88-DE88E6C6F23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40F8F07-AC87-05F4-8DE3-A1AC7BF35882}"/>
              </a:ext>
            </a:extLst>
          </p:cNvPr>
          <p:cNvSpPr/>
          <p:nvPr/>
        </p:nvSpPr>
        <p:spPr>
          <a:xfrm rot="10800000" flipH="1">
            <a:off x="0" y="5677526"/>
            <a:ext cx="5869250" cy="4609475"/>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E54E1024-44A4-3495-7269-52DFB9396C79}"/>
              </a:ext>
            </a:extLst>
          </p:cNvPr>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BCC6E795-F5F3-0300-8B89-5489D5871CE7}"/>
              </a:ext>
            </a:extLst>
          </p:cNvPr>
          <p:cNvSpPr txBox="1"/>
          <p:nvPr/>
        </p:nvSpPr>
        <p:spPr>
          <a:xfrm>
            <a:off x="701389" y="163686"/>
            <a:ext cx="15225150" cy="923330"/>
          </a:xfrm>
          <a:prstGeom prst="rect">
            <a:avLst/>
          </a:prstGeom>
        </p:spPr>
        <p:txBody>
          <a:bodyPr lIns="0" tIns="0" rIns="0" bIns="0" rtlCol="0" anchor="t">
            <a:spAutoFit/>
          </a:bodyPr>
          <a:lstStyle/>
          <a:p>
            <a:pPr>
              <a:lnSpc>
                <a:spcPts val="7200"/>
              </a:lnSpc>
            </a:pPr>
            <a:r>
              <a:rPr lang="en-US" sz="6000">
                <a:solidFill>
                  <a:srgbClr val="000000"/>
                </a:solidFill>
                <a:latin typeface="Arimo"/>
                <a:ea typeface="Arimo"/>
                <a:cs typeface="Arimo"/>
                <a:sym typeface="Arimo"/>
              </a:rPr>
              <a:t>Prince George's County Medicaid Enrollees </a:t>
            </a:r>
            <a:endParaRPr lang="en-US"/>
          </a:p>
        </p:txBody>
      </p:sp>
      <p:sp>
        <p:nvSpPr>
          <p:cNvPr id="7" name="Freeform 7">
            <a:extLst>
              <a:ext uri="{FF2B5EF4-FFF2-40B4-BE49-F238E27FC236}">
                <a16:creationId xmlns:a16="http://schemas.microsoft.com/office/drawing/2014/main" id="{28B5CECD-79C9-B4DC-2157-59CF24DB8E55}"/>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5"/>
            <a:stretch>
              <a:fillRect l="-5757" t="-2969" b="-2969"/>
            </a:stretch>
          </a:blipFill>
        </p:spPr>
        <p:txBody>
          <a:bodyPr/>
          <a:lstStyle/>
          <a:p>
            <a:endParaRPr lang="en-US"/>
          </a:p>
        </p:txBody>
      </p:sp>
      <p:sp>
        <p:nvSpPr>
          <p:cNvPr id="8" name="TextBox 7">
            <a:extLst>
              <a:ext uri="{FF2B5EF4-FFF2-40B4-BE49-F238E27FC236}">
                <a16:creationId xmlns:a16="http://schemas.microsoft.com/office/drawing/2014/main" id="{2186A26B-9451-33F3-974E-A41DFF3D07A7}"/>
              </a:ext>
            </a:extLst>
          </p:cNvPr>
          <p:cNvSpPr txBox="1"/>
          <p:nvPr/>
        </p:nvSpPr>
        <p:spPr>
          <a:xfrm>
            <a:off x="2002971" y="6996793"/>
            <a:ext cx="8145235" cy="224676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In FY 2023, combined state and federal Medicaid expenditures averaged $9,109 per enrollee, a 50-year high (Pew/Governing, 2023).</a:t>
            </a:r>
          </a:p>
          <a:p>
            <a:endParaRPr lang="en-US" sz="2000">
              <a:ea typeface="Calibri"/>
              <a:cs typeface="Calibri"/>
            </a:endParaRPr>
          </a:p>
          <a:p>
            <a:r>
              <a:rPr lang="en-US" sz="2000">
                <a:ea typeface="+mn-lt"/>
                <a:cs typeface="+mn-lt"/>
              </a:rPr>
              <a:t>Although Medicaid has lower payment rates, Medicaid patients are more likely to face access barriers: a meta-analysis showed many physicians are less likely to accept new Medicaid patients (e.g. ~45 % of primary care providers willing to accept Medicaid vs ~94 % for private insurance)</a:t>
            </a:r>
            <a:endParaRPr lang="en-US" sz="2000">
              <a:ea typeface="Calibri"/>
              <a:cs typeface="Calibri"/>
            </a:endParaRPr>
          </a:p>
        </p:txBody>
      </p:sp>
      <p:pic>
        <p:nvPicPr>
          <p:cNvPr id="9" name="Picture 8" descr="A map of a state with different states&#10;&#10;AI-generated content may be incorrect.">
            <a:extLst>
              <a:ext uri="{FF2B5EF4-FFF2-40B4-BE49-F238E27FC236}">
                <a16:creationId xmlns:a16="http://schemas.microsoft.com/office/drawing/2014/main" id="{00BA64B4-EFC2-2C2E-E394-E60812B02F88}"/>
              </a:ext>
            </a:extLst>
          </p:cNvPr>
          <p:cNvPicPr>
            <a:picLocks noChangeAspect="1"/>
          </p:cNvPicPr>
          <p:nvPr/>
        </p:nvPicPr>
        <p:blipFill>
          <a:blip r:embed="rId6"/>
          <a:stretch>
            <a:fillRect/>
          </a:stretch>
        </p:blipFill>
        <p:spPr>
          <a:xfrm>
            <a:off x="8613322" y="1111703"/>
            <a:ext cx="7620000" cy="5505450"/>
          </a:xfrm>
          <a:prstGeom prst="rect">
            <a:avLst/>
          </a:prstGeom>
        </p:spPr>
      </p:pic>
      <p:sp>
        <p:nvSpPr>
          <p:cNvPr id="10" name="Arrow: Right 9">
            <a:extLst>
              <a:ext uri="{FF2B5EF4-FFF2-40B4-BE49-F238E27FC236}">
                <a16:creationId xmlns:a16="http://schemas.microsoft.com/office/drawing/2014/main" id="{A21501D0-D800-0979-1476-33166904035C}"/>
              </a:ext>
            </a:extLst>
          </p:cNvPr>
          <p:cNvSpPr/>
          <p:nvPr/>
        </p:nvSpPr>
        <p:spPr>
          <a:xfrm rot="-5400000">
            <a:off x="12096749" y="7252607"/>
            <a:ext cx="653143" cy="544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DEEDE56-B1E9-BA73-EC03-28EC1D834022}"/>
              </a:ext>
            </a:extLst>
          </p:cNvPr>
          <p:cNvSpPr/>
          <p:nvPr/>
        </p:nvSpPr>
        <p:spPr>
          <a:xfrm rot="5400000">
            <a:off x="12096748" y="8477249"/>
            <a:ext cx="653143" cy="5442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BD58D71-AACD-1353-0BC6-F490AE894881}"/>
              </a:ext>
            </a:extLst>
          </p:cNvPr>
          <p:cNvSpPr txBox="1"/>
          <p:nvPr/>
        </p:nvSpPr>
        <p:spPr>
          <a:xfrm>
            <a:off x="12997542" y="7323363"/>
            <a:ext cx="1804307" cy="4001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Higher Costs</a:t>
            </a:r>
            <a:endParaRPr lang="en-US" b="1">
              <a:ea typeface="Calibri"/>
              <a:cs typeface="Calibri"/>
            </a:endParaRPr>
          </a:p>
        </p:txBody>
      </p:sp>
      <p:sp>
        <p:nvSpPr>
          <p:cNvPr id="20" name="TextBox 19">
            <a:extLst>
              <a:ext uri="{FF2B5EF4-FFF2-40B4-BE49-F238E27FC236}">
                <a16:creationId xmlns:a16="http://schemas.microsoft.com/office/drawing/2014/main" id="{8E881716-F89F-6FCD-3E84-711AE319D928}"/>
              </a:ext>
            </a:extLst>
          </p:cNvPr>
          <p:cNvSpPr txBox="1"/>
          <p:nvPr/>
        </p:nvSpPr>
        <p:spPr>
          <a:xfrm>
            <a:off x="12997542" y="8548007"/>
            <a:ext cx="1804307" cy="40011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ea typeface="+mn-lt"/>
                <a:cs typeface="+mn-lt"/>
              </a:rPr>
              <a:t>Lower Access</a:t>
            </a:r>
            <a:endParaRPr lang="en-US" b="1">
              <a:ea typeface="Calibri"/>
              <a:cs typeface="Calibri"/>
            </a:endParaRPr>
          </a:p>
        </p:txBody>
      </p:sp>
      <p:pic>
        <p:nvPicPr>
          <p:cNvPr id="4" name="Picture 3" descr="A graph of a number of patients&#10;&#10;AI-generated content may be incorrect.">
            <a:extLst>
              <a:ext uri="{FF2B5EF4-FFF2-40B4-BE49-F238E27FC236}">
                <a16:creationId xmlns:a16="http://schemas.microsoft.com/office/drawing/2014/main" id="{8AA7C72C-F4E6-B302-E888-CF5A11A8983F}"/>
              </a:ext>
            </a:extLst>
          </p:cNvPr>
          <p:cNvPicPr>
            <a:picLocks noChangeAspect="1"/>
          </p:cNvPicPr>
          <p:nvPr/>
        </p:nvPicPr>
        <p:blipFill>
          <a:blip r:embed="rId7"/>
          <a:stretch>
            <a:fillRect/>
          </a:stretch>
        </p:blipFill>
        <p:spPr>
          <a:xfrm>
            <a:off x="166688" y="1704975"/>
            <a:ext cx="8445500" cy="4908550"/>
          </a:xfrm>
          <a:prstGeom prst="rect">
            <a:avLst/>
          </a:prstGeom>
        </p:spPr>
      </p:pic>
    </p:spTree>
    <p:extLst>
      <p:ext uri="{BB962C8B-B14F-4D97-AF65-F5344CB8AC3E}">
        <p14:creationId xmlns:p14="http://schemas.microsoft.com/office/powerpoint/2010/main" val="2047718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16200000">
            <a:off x="1600534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6" name="Group 6"/>
          <p:cNvGrpSpPr/>
          <p:nvPr/>
        </p:nvGrpSpPr>
        <p:grpSpPr>
          <a:xfrm>
            <a:off x="1257300" y="-431800"/>
            <a:ext cx="15773400" cy="2154673"/>
            <a:chOff x="0" y="0"/>
            <a:chExt cx="21031200" cy="2872897"/>
          </a:xfrm>
        </p:grpSpPr>
        <p:sp>
          <p:nvSpPr>
            <p:cNvPr id="7" name="Freeform 7"/>
            <p:cNvSpPr/>
            <p:nvPr/>
          </p:nvSpPr>
          <p:spPr>
            <a:xfrm>
              <a:off x="0" y="0"/>
              <a:ext cx="21031200" cy="2872897"/>
            </a:xfrm>
            <a:custGeom>
              <a:avLst/>
              <a:gdLst/>
              <a:ahLst/>
              <a:cxnLst/>
              <a:rect l="l" t="t" r="r" b="b"/>
              <a:pathLst>
                <a:path w="21031200" h="2872897">
                  <a:moveTo>
                    <a:pt x="0" y="0"/>
                  </a:moveTo>
                  <a:lnTo>
                    <a:pt x="21031200" y="0"/>
                  </a:lnTo>
                  <a:lnTo>
                    <a:pt x="21031200" y="2872897"/>
                  </a:lnTo>
                  <a:lnTo>
                    <a:pt x="0" y="2872897"/>
                  </a:lnTo>
                  <a:close/>
                </a:path>
              </a:pathLst>
            </a:custGeom>
            <a:solidFill>
              <a:srgbClr val="000000">
                <a:alpha val="0"/>
              </a:srgbClr>
            </a:solidFill>
          </p:spPr>
          <p:txBody>
            <a:bodyPr/>
            <a:lstStyle/>
            <a:p>
              <a:endParaRPr lang="en-US"/>
            </a:p>
          </p:txBody>
        </p:sp>
        <p:sp>
          <p:nvSpPr>
            <p:cNvPr id="8" name="TextBox 8"/>
            <p:cNvSpPr txBox="1"/>
            <p:nvPr/>
          </p:nvSpPr>
          <p:spPr>
            <a:xfrm>
              <a:off x="0" y="66675"/>
              <a:ext cx="21031200" cy="2806222"/>
            </a:xfrm>
            <a:prstGeom prst="rect">
              <a:avLst/>
            </a:prstGeom>
          </p:spPr>
          <p:txBody>
            <a:bodyPr lIns="0" tIns="0" rIns="0" bIns="0" rtlCol="0" anchor="ctr"/>
            <a:lstStyle/>
            <a:p>
              <a:pPr algn="ctr">
                <a:lnSpc>
                  <a:spcPts val="7128"/>
                </a:lnSpc>
              </a:pPr>
              <a:r>
                <a:rPr lang="en-US" sz="4800">
                  <a:solidFill>
                    <a:srgbClr val="000000"/>
                  </a:solidFill>
                  <a:latin typeface="Aptos"/>
                  <a:ea typeface="Aptos"/>
                  <a:cs typeface="Aptos"/>
                  <a:sym typeface="Aptos"/>
                </a:rPr>
                <a:t>Emergency Department Wait Times &amp; Impact</a:t>
              </a:r>
              <a:endParaRPr lang="en-US" sz="4800">
                <a:solidFill>
                  <a:srgbClr val="000000"/>
                </a:solidFill>
                <a:latin typeface="Aptos"/>
                <a:ea typeface="Aptos"/>
                <a:cs typeface="Aptos"/>
              </a:endParaRPr>
            </a:p>
          </p:txBody>
        </p:sp>
      </p:grpSp>
      <p:grpSp>
        <p:nvGrpSpPr>
          <p:cNvPr id="9" name="Group 9"/>
          <p:cNvGrpSpPr/>
          <p:nvPr/>
        </p:nvGrpSpPr>
        <p:grpSpPr>
          <a:xfrm>
            <a:off x="185310" y="1528119"/>
            <a:ext cx="2820232" cy="1021513"/>
            <a:chOff x="0" y="0"/>
            <a:chExt cx="742777" cy="269040"/>
          </a:xfrm>
        </p:grpSpPr>
        <p:sp>
          <p:nvSpPr>
            <p:cNvPr id="10" name="Freeform 10"/>
            <p:cNvSpPr/>
            <p:nvPr/>
          </p:nvSpPr>
          <p:spPr>
            <a:xfrm>
              <a:off x="0" y="0"/>
              <a:ext cx="742777" cy="269040"/>
            </a:xfrm>
            <a:custGeom>
              <a:avLst/>
              <a:gdLst/>
              <a:ahLst/>
              <a:cxnLst/>
              <a:rect l="l" t="t" r="r" b="b"/>
              <a:pathLst>
                <a:path w="742777" h="269040">
                  <a:moveTo>
                    <a:pt x="134520" y="0"/>
                  </a:moveTo>
                  <a:lnTo>
                    <a:pt x="608257" y="0"/>
                  </a:lnTo>
                  <a:cubicBezTo>
                    <a:pt x="682550" y="0"/>
                    <a:pt x="742777" y="60227"/>
                    <a:pt x="742777" y="134520"/>
                  </a:cubicBezTo>
                  <a:lnTo>
                    <a:pt x="742777" y="134520"/>
                  </a:lnTo>
                  <a:cubicBezTo>
                    <a:pt x="742777" y="170197"/>
                    <a:pt x="728605" y="204413"/>
                    <a:pt x="703377" y="229640"/>
                  </a:cubicBezTo>
                  <a:cubicBezTo>
                    <a:pt x="678150" y="254868"/>
                    <a:pt x="643934" y="269040"/>
                    <a:pt x="608257" y="269040"/>
                  </a:cubicBezTo>
                  <a:lnTo>
                    <a:pt x="134520" y="269040"/>
                  </a:lnTo>
                  <a:cubicBezTo>
                    <a:pt x="98843" y="269040"/>
                    <a:pt x="64627" y="254868"/>
                    <a:pt x="39400" y="229640"/>
                  </a:cubicBezTo>
                  <a:cubicBezTo>
                    <a:pt x="14173" y="204413"/>
                    <a:pt x="0" y="170197"/>
                    <a:pt x="0" y="134520"/>
                  </a:cubicBezTo>
                  <a:lnTo>
                    <a:pt x="0" y="134520"/>
                  </a:lnTo>
                  <a:cubicBezTo>
                    <a:pt x="0" y="98843"/>
                    <a:pt x="14173" y="64627"/>
                    <a:pt x="39400" y="39400"/>
                  </a:cubicBezTo>
                  <a:cubicBezTo>
                    <a:pt x="64627" y="14173"/>
                    <a:pt x="98843" y="0"/>
                    <a:pt x="134520" y="0"/>
                  </a:cubicBezTo>
                  <a:close/>
                </a:path>
              </a:pathLst>
            </a:custGeom>
            <a:solidFill>
              <a:srgbClr val="0F2863"/>
            </a:solidFill>
          </p:spPr>
          <p:txBody>
            <a:bodyPr/>
            <a:lstStyle/>
            <a:p>
              <a:endParaRPr lang="en-US"/>
            </a:p>
          </p:txBody>
        </p:sp>
        <p:sp>
          <p:nvSpPr>
            <p:cNvPr id="11" name="TextBox 11"/>
            <p:cNvSpPr txBox="1"/>
            <p:nvPr/>
          </p:nvSpPr>
          <p:spPr>
            <a:xfrm>
              <a:off x="0" y="0"/>
              <a:ext cx="742777" cy="269040"/>
            </a:xfrm>
            <a:prstGeom prst="rect">
              <a:avLst/>
            </a:prstGeom>
          </p:spPr>
          <p:txBody>
            <a:bodyPr lIns="50800" tIns="50800" rIns="50800" bIns="50800" rtlCol="0" anchor="ctr"/>
            <a:lstStyle/>
            <a:p>
              <a:pPr algn="ctr">
                <a:lnSpc>
                  <a:spcPts val="2879"/>
                </a:lnSpc>
              </a:pPr>
              <a:r>
                <a:rPr lang="en-US" sz="2399" b="1">
                  <a:solidFill>
                    <a:srgbClr val="FFFFFF"/>
                  </a:solidFill>
                  <a:latin typeface="Aptos Bold"/>
                  <a:ea typeface="Aptos Bold"/>
                  <a:cs typeface="Aptos Bold"/>
                  <a:sym typeface="Aptos Bold"/>
                </a:rPr>
                <a:t>Average ER Wait Time</a:t>
              </a:r>
            </a:p>
          </p:txBody>
        </p:sp>
      </p:grpSp>
      <p:grpSp>
        <p:nvGrpSpPr>
          <p:cNvPr id="12" name="Group 12"/>
          <p:cNvGrpSpPr/>
          <p:nvPr/>
        </p:nvGrpSpPr>
        <p:grpSpPr>
          <a:xfrm>
            <a:off x="72828" y="1369531"/>
            <a:ext cx="3086100" cy="4548373"/>
            <a:chOff x="0" y="0"/>
            <a:chExt cx="812800" cy="1197925"/>
          </a:xfrm>
        </p:grpSpPr>
        <p:sp>
          <p:nvSpPr>
            <p:cNvPr id="13" name="Freeform 13"/>
            <p:cNvSpPr/>
            <p:nvPr/>
          </p:nvSpPr>
          <p:spPr>
            <a:xfrm>
              <a:off x="0" y="0"/>
              <a:ext cx="812800" cy="1197925"/>
            </a:xfrm>
            <a:custGeom>
              <a:avLst/>
              <a:gdLst/>
              <a:ahLst/>
              <a:cxnLst/>
              <a:rect l="l" t="t" r="r" b="b"/>
              <a:pathLst>
                <a:path w="812800" h="1197925">
                  <a:moveTo>
                    <a:pt x="0" y="0"/>
                  </a:moveTo>
                  <a:lnTo>
                    <a:pt x="812800" y="0"/>
                  </a:lnTo>
                  <a:lnTo>
                    <a:pt x="812800" y="1197925"/>
                  </a:lnTo>
                  <a:lnTo>
                    <a:pt x="0" y="1197925"/>
                  </a:lnTo>
                  <a:close/>
                </a:path>
              </a:pathLst>
            </a:custGeom>
            <a:solidFill>
              <a:srgbClr val="000000">
                <a:alpha val="0"/>
              </a:srgbClr>
            </a:solidFill>
            <a:ln w="85725" cap="sq">
              <a:solidFill>
                <a:srgbClr val="25398E"/>
              </a:solidFill>
              <a:prstDash val="solid"/>
              <a:miter/>
            </a:ln>
          </p:spPr>
          <p:txBody>
            <a:bodyPr/>
            <a:lstStyle/>
            <a:p>
              <a:endParaRPr lang="en-US"/>
            </a:p>
          </p:txBody>
        </p:sp>
        <p:sp>
          <p:nvSpPr>
            <p:cNvPr id="14" name="TextBox 14"/>
            <p:cNvSpPr txBox="1"/>
            <p:nvPr/>
          </p:nvSpPr>
          <p:spPr>
            <a:xfrm>
              <a:off x="0" y="0"/>
              <a:ext cx="812800" cy="1197925"/>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a:off x="72828" y="1369531"/>
            <a:ext cx="3086100" cy="4476793"/>
            <a:chOff x="0" y="0"/>
            <a:chExt cx="812800" cy="1179073"/>
          </a:xfrm>
        </p:grpSpPr>
        <p:sp>
          <p:nvSpPr>
            <p:cNvPr id="16" name="Freeform 16"/>
            <p:cNvSpPr/>
            <p:nvPr/>
          </p:nvSpPr>
          <p:spPr>
            <a:xfrm>
              <a:off x="0" y="0"/>
              <a:ext cx="812800" cy="1179073"/>
            </a:xfrm>
            <a:custGeom>
              <a:avLst/>
              <a:gdLst/>
              <a:ahLst/>
              <a:cxnLst/>
              <a:rect l="l" t="t" r="r" b="b"/>
              <a:pathLst>
                <a:path w="812800" h="1179073">
                  <a:moveTo>
                    <a:pt x="0" y="0"/>
                  </a:moveTo>
                  <a:lnTo>
                    <a:pt x="812800" y="0"/>
                  </a:lnTo>
                  <a:lnTo>
                    <a:pt x="812800" y="1179073"/>
                  </a:lnTo>
                  <a:lnTo>
                    <a:pt x="0" y="1179073"/>
                  </a:lnTo>
                  <a:close/>
                </a:path>
              </a:pathLst>
            </a:custGeom>
            <a:solidFill>
              <a:srgbClr val="000000">
                <a:alpha val="0"/>
              </a:srgbClr>
            </a:solidFill>
            <a:ln w="38100" cap="sq">
              <a:solidFill>
                <a:srgbClr val="25398E"/>
              </a:solidFill>
              <a:prstDash val="solid"/>
              <a:miter/>
            </a:ln>
          </p:spPr>
          <p:txBody>
            <a:bodyPr/>
            <a:lstStyle/>
            <a:p>
              <a:endParaRPr lang="en-US"/>
            </a:p>
          </p:txBody>
        </p:sp>
        <p:sp>
          <p:nvSpPr>
            <p:cNvPr id="17" name="TextBox 17"/>
            <p:cNvSpPr txBox="1"/>
            <p:nvPr/>
          </p:nvSpPr>
          <p:spPr>
            <a:xfrm>
              <a:off x="0" y="0"/>
              <a:ext cx="812800" cy="1179073"/>
            </a:xfrm>
            <a:prstGeom prst="rect">
              <a:avLst/>
            </a:prstGeom>
          </p:spPr>
          <p:txBody>
            <a:bodyPr lIns="50800" tIns="50800" rIns="50800" bIns="50800" rtlCol="0" anchor="ctr"/>
            <a:lstStyle/>
            <a:p>
              <a:pPr algn="ctr">
                <a:lnSpc>
                  <a:spcPts val="2879"/>
                </a:lnSpc>
              </a:pPr>
              <a:r>
                <a:rPr lang="en-US" sz="2399">
                  <a:solidFill>
                    <a:srgbClr val="000000"/>
                  </a:solidFill>
                  <a:latin typeface="Aptos"/>
                  <a:ea typeface="Aptos"/>
                  <a:cs typeface="Aptos"/>
                  <a:sym typeface="Aptos"/>
                </a:rPr>
                <a:t>Over 2 hours before evaluation, the highest in the state</a:t>
              </a:r>
            </a:p>
          </p:txBody>
        </p:sp>
      </p:grpSp>
      <p:grpSp>
        <p:nvGrpSpPr>
          <p:cNvPr id="18" name="Group 18"/>
          <p:cNvGrpSpPr/>
          <p:nvPr/>
        </p:nvGrpSpPr>
        <p:grpSpPr>
          <a:xfrm>
            <a:off x="3929030" y="1528119"/>
            <a:ext cx="2820232" cy="1021513"/>
            <a:chOff x="0" y="0"/>
            <a:chExt cx="742777" cy="269040"/>
          </a:xfrm>
        </p:grpSpPr>
        <p:sp>
          <p:nvSpPr>
            <p:cNvPr id="19" name="Freeform 19"/>
            <p:cNvSpPr/>
            <p:nvPr/>
          </p:nvSpPr>
          <p:spPr>
            <a:xfrm>
              <a:off x="0" y="0"/>
              <a:ext cx="742777" cy="269040"/>
            </a:xfrm>
            <a:custGeom>
              <a:avLst/>
              <a:gdLst/>
              <a:ahLst/>
              <a:cxnLst/>
              <a:rect l="l" t="t" r="r" b="b"/>
              <a:pathLst>
                <a:path w="742777" h="269040">
                  <a:moveTo>
                    <a:pt x="134520" y="0"/>
                  </a:moveTo>
                  <a:lnTo>
                    <a:pt x="608257" y="0"/>
                  </a:lnTo>
                  <a:cubicBezTo>
                    <a:pt x="682550" y="0"/>
                    <a:pt x="742777" y="60227"/>
                    <a:pt x="742777" y="134520"/>
                  </a:cubicBezTo>
                  <a:lnTo>
                    <a:pt x="742777" y="134520"/>
                  </a:lnTo>
                  <a:cubicBezTo>
                    <a:pt x="742777" y="170197"/>
                    <a:pt x="728605" y="204413"/>
                    <a:pt x="703377" y="229640"/>
                  </a:cubicBezTo>
                  <a:cubicBezTo>
                    <a:pt x="678150" y="254868"/>
                    <a:pt x="643934" y="269040"/>
                    <a:pt x="608257" y="269040"/>
                  </a:cubicBezTo>
                  <a:lnTo>
                    <a:pt x="134520" y="269040"/>
                  </a:lnTo>
                  <a:cubicBezTo>
                    <a:pt x="98843" y="269040"/>
                    <a:pt x="64627" y="254868"/>
                    <a:pt x="39400" y="229640"/>
                  </a:cubicBezTo>
                  <a:cubicBezTo>
                    <a:pt x="14173" y="204413"/>
                    <a:pt x="0" y="170197"/>
                    <a:pt x="0" y="134520"/>
                  </a:cubicBezTo>
                  <a:lnTo>
                    <a:pt x="0" y="134520"/>
                  </a:lnTo>
                  <a:cubicBezTo>
                    <a:pt x="0" y="98843"/>
                    <a:pt x="14173" y="64627"/>
                    <a:pt x="39400" y="39400"/>
                  </a:cubicBezTo>
                  <a:cubicBezTo>
                    <a:pt x="64627" y="14173"/>
                    <a:pt x="98843" y="0"/>
                    <a:pt x="134520" y="0"/>
                  </a:cubicBezTo>
                  <a:close/>
                </a:path>
              </a:pathLst>
            </a:custGeom>
            <a:solidFill>
              <a:srgbClr val="0F2863"/>
            </a:solidFill>
          </p:spPr>
          <p:txBody>
            <a:bodyPr/>
            <a:lstStyle/>
            <a:p>
              <a:endParaRPr lang="en-US"/>
            </a:p>
          </p:txBody>
        </p:sp>
        <p:sp>
          <p:nvSpPr>
            <p:cNvPr id="20" name="TextBox 20"/>
            <p:cNvSpPr txBox="1"/>
            <p:nvPr/>
          </p:nvSpPr>
          <p:spPr>
            <a:xfrm>
              <a:off x="0" y="0"/>
              <a:ext cx="742777" cy="269040"/>
            </a:xfrm>
            <a:prstGeom prst="rect">
              <a:avLst/>
            </a:prstGeom>
          </p:spPr>
          <p:txBody>
            <a:bodyPr lIns="50800" tIns="50800" rIns="50800" bIns="50800" rtlCol="0" anchor="ctr"/>
            <a:lstStyle/>
            <a:p>
              <a:pPr algn="ctr">
                <a:lnSpc>
                  <a:spcPts val="2879"/>
                </a:lnSpc>
              </a:pPr>
              <a:r>
                <a:rPr lang="en-US" sz="2399" b="1">
                  <a:solidFill>
                    <a:srgbClr val="FFFFFF"/>
                  </a:solidFill>
                  <a:latin typeface="Aptos Bold"/>
                  <a:ea typeface="Aptos Bold"/>
                  <a:cs typeface="Aptos Bold"/>
                  <a:sym typeface="Aptos Bold"/>
                </a:rPr>
                <a:t>Avoidable </a:t>
              </a:r>
            </a:p>
            <a:p>
              <a:pPr algn="ctr">
                <a:lnSpc>
                  <a:spcPts val="2879"/>
                </a:lnSpc>
              </a:pPr>
              <a:r>
                <a:rPr lang="en-US" sz="2399" b="1">
                  <a:solidFill>
                    <a:srgbClr val="FFFFFF"/>
                  </a:solidFill>
                  <a:latin typeface="Aptos Bold"/>
                  <a:ea typeface="Aptos Bold"/>
                  <a:cs typeface="Aptos Bold"/>
                  <a:sym typeface="Aptos Bold"/>
                </a:rPr>
                <a:t>ED Visits</a:t>
              </a:r>
            </a:p>
          </p:txBody>
        </p:sp>
      </p:grpSp>
      <p:grpSp>
        <p:nvGrpSpPr>
          <p:cNvPr id="21" name="Group 21"/>
          <p:cNvGrpSpPr/>
          <p:nvPr/>
        </p:nvGrpSpPr>
        <p:grpSpPr>
          <a:xfrm>
            <a:off x="3796096" y="1369531"/>
            <a:ext cx="3086100" cy="4548373"/>
            <a:chOff x="0" y="0"/>
            <a:chExt cx="812800" cy="1197925"/>
          </a:xfrm>
        </p:grpSpPr>
        <p:sp>
          <p:nvSpPr>
            <p:cNvPr id="22" name="Freeform 22"/>
            <p:cNvSpPr/>
            <p:nvPr/>
          </p:nvSpPr>
          <p:spPr>
            <a:xfrm>
              <a:off x="0" y="0"/>
              <a:ext cx="812800" cy="1197925"/>
            </a:xfrm>
            <a:custGeom>
              <a:avLst/>
              <a:gdLst/>
              <a:ahLst/>
              <a:cxnLst/>
              <a:rect l="l" t="t" r="r" b="b"/>
              <a:pathLst>
                <a:path w="812800" h="1197925">
                  <a:moveTo>
                    <a:pt x="0" y="0"/>
                  </a:moveTo>
                  <a:lnTo>
                    <a:pt x="812800" y="0"/>
                  </a:lnTo>
                  <a:lnTo>
                    <a:pt x="812800" y="1197925"/>
                  </a:lnTo>
                  <a:lnTo>
                    <a:pt x="0" y="1197925"/>
                  </a:lnTo>
                  <a:close/>
                </a:path>
              </a:pathLst>
            </a:custGeom>
            <a:solidFill>
              <a:srgbClr val="000000">
                <a:alpha val="0"/>
              </a:srgbClr>
            </a:solidFill>
            <a:ln w="85725" cap="sq">
              <a:solidFill>
                <a:srgbClr val="25398E"/>
              </a:solidFill>
              <a:prstDash val="solid"/>
              <a:miter/>
            </a:ln>
          </p:spPr>
          <p:txBody>
            <a:bodyPr/>
            <a:lstStyle/>
            <a:p>
              <a:endParaRPr lang="en-US"/>
            </a:p>
          </p:txBody>
        </p:sp>
        <p:sp>
          <p:nvSpPr>
            <p:cNvPr id="23" name="TextBox 23"/>
            <p:cNvSpPr txBox="1"/>
            <p:nvPr/>
          </p:nvSpPr>
          <p:spPr>
            <a:xfrm>
              <a:off x="0" y="0"/>
              <a:ext cx="812800" cy="1197925"/>
            </a:xfrm>
            <a:prstGeom prst="rect">
              <a:avLst/>
            </a:prstGeom>
          </p:spPr>
          <p:txBody>
            <a:bodyPr lIns="50800" tIns="50800" rIns="50800" bIns="50800" rtlCol="0" anchor="ctr"/>
            <a:lstStyle/>
            <a:p>
              <a:pPr algn="ctr">
                <a:lnSpc>
                  <a:spcPts val="2160"/>
                </a:lnSpc>
              </a:pPr>
              <a:endParaRPr/>
            </a:p>
          </p:txBody>
        </p:sp>
      </p:grpSp>
      <p:grpSp>
        <p:nvGrpSpPr>
          <p:cNvPr id="24" name="Group 24"/>
          <p:cNvGrpSpPr/>
          <p:nvPr/>
        </p:nvGrpSpPr>
        <p:grpSpPr>
          <a:xfrm>
            <a:off x="3796096" y="1369531"/>
            <a:ext cx="3086100" cy="4476793"/>
            <a:chOff x="0" y="0"/>
            <a:chExt cx="812800" cy="1179073"/>
          </a:xfrm>
        </p:grpSpPr>
        <p:sp>
          <p:nvSpPr>
            <p:cNvPr id="25" name="Freeform 25"/>
            <p:cNvSpPr/>
            <p:nvPr/>
          </p:nvSpPr>
          <p:spPr>
            <a:xfrm>
              <a:off x="0" y="0"/>
              <a:ext cx="812800" cy="1179073"/>
            </a:xfrm>
            <a:custGeom>
              <a:avLst/>
              <a:gdLst/>
              <a:ahLst/>
              <a:cxnLst/>
              <a:rect l="l" t="t" r="r" b="b"/>
              <a:pathLst>
                <a:path w="812800" h="1179073">
                  <a:moveTo>
                    <a:pt x="0" y="0"/>
                  </a:moveTo>
                  <a:lnTo>
                    <a:pt x="812800" y="0"/>
                  </a:lnTo>
                  <a:lnTo>
                    <a:pt x="812800" y="1179073"/>
                  </a:lnTo>
                  <a:lnTo>
                    <a:pt x="0" y="1179073"/>
                  </a:lnTo>
                  <a:close/>
                </a:path>
              </a:pathLst>
            </a:custGeom>
            <a:solidFill>
              <a:srgbClr val="000000">
                <a:alpha val="0"/>
              </a:srgbClr>
            </a:solidFill>
            <a:ln w="38100" cap="sq">
              <a:solidFill>
                <a:srgbClr val="25398E"/>
              </a:solidFill>
              <a:prstDash val="solid"/>
              <a:miter/>
            </a:ln>
          </p:spPr>
          <p:txBody>
            <a:bodyPr/>
            <a:lstStyle/>
            <a:p>
              <a:endParaRPr lang="en-US"/>
            </a:p>
          </p:txBody>
        </p:sp>
        <p:sp>
          <p:nvSpPr>
            <p:cNvPr id="26" name="TextBox 26"/>
            <p:cNvSpPr txBox="1"/>
            <p:nvPr/>
          </p:nvSpPr>
          <p:spPr>
            <a:xfrm>
              <a:off x="0" y="0"/>
              <a:ext cx="812800" cy="1179073"/>
            </a:xfrm>
            <a:prstGeom prst="rect">
              <a:avLst/>
            </a:prstGeom>
          </p:spPr>
          <p:txBody>
            <a:bodyPr lIns="50800" tIns="50800" rIns="50800" bIns="50800" rtlCol="0" anchor="ctr"/>
            <a:lstStyle/>
            <a:p>
              <a:pPr algn="ctr">
                <a:lnSpc>
                  <a:spcPts val="2879"/>
                </a:lnSpc>
              </a:pPr>
              <a:r>
                <a:rPr lang="en-US" sz="2399">
                  <a:solidFill>
                    <a:srgbClr val="000000"/>
                  </a:solidFill>
                  <a:latin typeface="Aptos"/>
                  <a:ea typeface="Aptos"/>
                  <a:cs typeface="Aptos"/>
                  <a:sym typeface="Aptos"/>
                </a:rPr>
                <a:t>37% higher than Maryland average, linked to lack of primary care access</a:t>
              </a:r>
            </a:p>
          </p:txBody>
        </p:sp>
      </p:grpSp>
      <p:grpSp>
        <p:nvGrpSpPr>
          <p:cNvPr id="27" name="Group 27"/>
          <p:cNvGrpSpPr/>
          <p:nvPr/>
        </p:nvGrpSpPr>
        <p:grpSpPr>
          <a:xfrm>
            <a:off x="7672355" y="1528119"/>
            <a:ext cx="2820232" cy="1021513"/>
            <a:chOff x="0" y="0"/>
            <a:chExt cx="742777" cy="269040"/>
          </a:xfrm>
        </p:grpSpPr>
        <p:sp>
          <p:nvSpPr>
            <p:cNvPr id="28" name="Freeform 28"/>
            <p:cNvSpPr/>
            <p:nvPr/>
          </p:nvSpPr>
          <p:spPr>
            <a:xfrm>
              <a:off x="0" y="0"/>
              <a:ext cx="742777" cy="269040"/>
            </a:xfrm>
            <a:custGeom>
              <a:avLst/>
              <a:gdLst/>
              <a:ahLst/>
              <a:cxnLst/>
              <a:rect l="l" t="t" r="r" b="b"/>
              <a:pathLst>
                <a:path w="742777" h="269040">
                  <a:moveTo>
                    <a:pt x="134520" y="0"/>
                  </a:moveTo>
                  <a:lnTo>
                    <a:pt x="608257" y="0"/>
                  </a:lnTo>
                  <a:cubicBezTo>
                    <a:pt x="682550" y="0"/>
                    <a:pt x="742777" y="60227"/>
                    <a:pt x="742777" y="134520"/>
                  </a:cubicBezTo>
                  <a:lnTo>
                    <a:pt x="742777" y="134520"/>
                  </a:lnTo>
                  <a:cubicBezTo>
                    <a:pt x="742777" y="170197"/>
                    <a:pt x="728605" y="204413"/>
                    <a:pt x="703377" y="229640"/>
                  </a:cubicBezTo>
                  <a:cubicBezTo>
                    <a:pt x="678150" y="254868"/>
                    <a:pt x="643934" y="269040"/>
                    <a:pt x="608257" y="269040"/>
                  </a:cubicBezTo>
                  <a:lnTo>
                    <a:pt x="134520" y="269040"/>
                  </a:lnTo>
                  <a:cubicBezTo>
                    <a:pt x="98843" y="269040"/>
                    <a:pt x="64627" y="254868"/>
                    <a:pt x="39400" y="229640"/>
                  </a:cubicBezTo>
                  <a:cubicBezTo>
                    <a:pt x="14173" y="204413"/>
                    <a:pt x="0" y="170197"/>
                    <a:pt x="0" y="134520"/>
                  </a:cubicBezTo>
                  <a:lnTo>
                    <a:pt x="0" y="134520"/>
                  </a:lnTo>
                  <a:cubicBezTo>
                    <a:pt x="0" y="98843"/>
                    <a:pt x="14173" y="64627"/>
                    <a:pt x="39400" y="39400"/>
                  </a:cubicBezTo>
                  <a:cubicBezTo>
                    <a:pt x="64627" y="14173"/>
                    <a:pt x="98843" y="0"/>
                    <a:pt x="134520" y="0"/>
                  </a:cubicBezTo>
                  <a:close/>
                </a:path>
              </a:pathLst>
            </a:custGeom>
            <a:solidFill>
              <a:srgbClr val="0F2863"/>
            </a:solidFill>
          </p:spPr>
          <p:txBody>
            <a:bodyPr/>
            <a:lstStyle/>
            <a:p>
              <a:endParaRPr lang="en-US"/>
            </a:p>
          </p:txBody>
        </p:sp>
        <p:sp>
          <p:nvSpPr>
            <p:cNvPr id="29" name="TextBox 29"/>
            <p:cNvSpPr txBox="1"/>
            <p:nvPr/>
          </p:nvSpPr>
          <p:spPr>
            <a:xfrm>
              <a:off x="0" y="0"/>
              <a:ext cx="742777" cy="269040"/>
            </a:xfrm>
            <a:prstGeom prst="rect">
              <a:avLst/>
            </a:prstGeom>
          </p:spPr>
          <p:txBody>
            <a:bodyPr lIns="50800" tIns="50800" rIns="50800" bIns="50800" rtlCol="0" anchor="ctr"/>
            <a:lstStyle/>
            <a:p>
              <a:pPr algn="ctr">
                <a:lnSpc>
                  <a:spcPts val="2879"/>
                </a:lnSpc>
              </a:pPr>
              <a:r>
                <a:rPr lang="en-US" sz="2399" b="1">
                  <a:solidFill>
                    <a:srgbClr val="FFFFFF"/>
                  </a:solidFill>
                  <a:latin typeface="Aptos Bold"/>
                  <a:ea typeface="Aptos Bold"/>
                  <a:cs typeface="Aptos Bold"/>
                  <a:sym typeface="Aptos Bold"/>
                </a:rPr>
                <a:t>Care Location</a:t>
              </a:r>
            </a:p>
          </p:txBody>
        </p:sp>
      </p:grpSp>
      <p:grpSp>
        <p:nvGrpSpPr>
          <p:cNvPr id="30" name="Group 30"/>
          <p:cNvGrpSpPr/>
          <p:nvPr/>
        </p:nvGrpSpPr>
        <p:grpSpPr>
          <a:xfrm>
            <a:off x="7616825" y="1369531"/>
            <a:ext cx="3086100" cy="4548373"/>
            <a:chOff x="0" y="0"/>
            <a:chExt cx="812800" cy="1197925"/>
          </a:xfrm>
        </p:grpSpPr>
        <p:sp>
          <p:nvSpPr>
            <p:cNvPr id="31" name="Freeform 31"/>
            <p:cNvSpPr/>
            <p:nvPr/>
          </p:nvSpPr>
          <p:spPr>
            <a:xfrm>
              <a:off x="0" y="0"/>
              <a:ext cx="812800" cy="1197925"/>
            </a:xfrm>
            <a:custGeom>
              <a:avLst/>
              <a:gdLst/>
              <a:ahLst/>
              <a:cxnLst/>
              <a:rect l="l" t="t" r="r" b="b"/>
              <a:pathLst>
                <a:path w="812800" h="1197925">
                  <a:moveTo>
                    <a:pt x="0" y="0"/>
                  </a:moveTo>
                  <a:lnTo>
                    <a:pt x="812800" y="0"/>
                  </a:lnTo>
                  <a:lnTo>
                    <a:pt x="812800" y="1197925"/>
                  </a:lnTo>
                  <a:lnTo>
                    <a:pt x="0" y="1197925"/>
                  </a:lnTo>
                  <a:close/>
                </a:path>
              </a:pathLst>
            </a:custGeom>
            <a:solidFill>
              <a:srgbClr val="000000">
                <a:alpha val="0"/>
              </a:srgbClr>
            </a:solidFill>
            <a:ln w="85725" cap="sq">
              <a:solidFill>
                <a:srgbClr val="25398E"/>
              </a:solidFill>
              <a:prstDash val="solid"/>
              <a:miter/>
            </a:ln>
          </p:spPr>
          <p:txBody>
            <a:bodyPr/>
            <a:lstStyle/>
            <a:p>
              <a:endParaRPr lang="en-US"/>
            </a:p>
          </p:txBody>
        </p:sp>
        <p:sp>
          <p:nvSpPr>
            <p:cNvPr id="32" name="TextBox 32"/>
            <p:cNvSpPr txBox="1"/>
            <p:nvPr/>
          </p:nvSpPr>
          <p:spPr>
            <a:xfrm>
              <a:off x="0" y="0"/>
              <a:ext cx="812800" cy="1197925"/>
            </a:xfrm>
            <a:prstGeom prst="rect">
              <a:avLst/>
            </a:prstGeom>
          </p:spPr>
          <p:txBody>
            <a:bodyPr lIns="50800" tIns="50800" rIns="50800" bIns="50800" rtlCol="0" anchor="ctr"/>
            <a:lstStyle/>
            <a:p>
              <a:pPr algn="ctr">
                <a:lnSpc>
                  <a:spcPts val="2160"/>
                </a:lnSpc>
              </a:pPr>
              <a:endParaRPr/>
            </a:p>
          </p:txBody>
        </p:sp>
      </p:grpSp>
      <p:grpSp>
        <p:nvGrpSpPr>
          <p:cNvPr id="33" name="Group 33"/>
          <p:cNvGrpSpPr/>
          <p:nvPr/>
        </p:nvGrpSpPr>
        <p:grpSpPr>
          <a:xfrm>
            <a:off x="7616825" y="1369531"/>
            <a:ext cx="3086100" cy="4476793"/>
            <a:chOff x="0" y="0"/>
            <a:chExt cx="812800" cy="1179073"/>
          </a:xfrm>
        </p:grpSpPr>
        <p:sp>
          <p:nvSpPr>
            <p:cNvPr id="34" name="Freeform 34"/>
            <p:cNvSpPr/>
            <p:nvPr/>
          </p:nvSpPr>
          <p:spPr>
            <a:xfrm>
              <a:off x="0" y="0"/>
              <a:ext cx="812800" cy="1179073"/>
            </a:xfrm>
            <a:custGeom>
              <a:avLst/>
              <a:gdLst/>
              <a:ahLst/>
              <a:cxnLst/>
              <a:rect l="l" t="t" r="r" b="b"/>
              <a:pathLst>
                <a:path w="812800" h="1179073">
                  <a:moveTo>
                    <a:pt x="0" y="0"/>
                  </a:moveTo>
                  <a:lnTo>
                    <a:pt x="812800" y="0"/>
                  </a:lnTo>
                  <a:lnTo>
                    <a:pt x="812800" y="1179073"/>
                  </a:lnTo>
                  <a:lnTo>
                    <a:pt x="0" y="1179073"/>
                  </a:lnTo>
                  <a:close/>
                </a:path>
              </a:pathLst>
            </a:custGeom>
            <a:solidFill>
              <a:srgbClr val="000000">
                <a:alpha val="0"/>
              </a:srgbClr>
            </a:solidFill>
            <a:ln w="38100" cap="sq">
              <a:solidFill>
                <a:srgbClr val="25398E"/>
              </a:solidFill>
              <a:prstDash val="solid"/>
              <a:miter/>
            </a:ln>
          </p:spPr>
          <p:txBody>
            <a:bodyPr/>
            <a:lstStyle/>
            <a:p>
              <a:endParaRPr lang="en-US"/>
            </a:p>
          </p:txBody>
        </p:sp>
        <p:sp>
          <p:nvSpPr>
            <p:cNvPr id="35" name="TextBox 35"/>
            <p:cNvSpPr txBox="1"/>
            <p:nvPr/>
          </p:nvSpPr>
          <p:spPr>
            <a:xfrm>
              <a:off x="0" y="0"/>
              <a:ext cx="812800" cy="1179073"/>
            </a:xfrm>
            <a:prstGeom prst="rect">
              <a:avLst/>
            </a:prstGeom>
          </p:spPr>
          <p:txBody>
            <a:bodyPr lIns="50800" tIns="50800" rIns="50800" bIns="50800" rtlCol="0" anchor="ctr"/>
            <a:lstStyle/>
            <a:p>
              <a:pPr algn="ctr">
                <a:lnSpc>
                  <a:spcPts val="2879"/>
                </a:lnSpc>
              </a:pPr>
              <a:r>
                <a:rPr lang="en-US" sz="2399">
                  <a:solidFill>
                    <a:srgbClr val="000000"/>
                  </a:solidFill>
                  <a:latin typeface="Aptos"/>
                  <a:ea typeface="Aptos"/>
                  <a:cs typeface="Aptos"/>
                  <a:sym typeface="Aptos"/>
                </a:rPr>
                <a:t>42% of all care delivered outside the County - including many emergency visits</a:t>
              </a:r>
            </a:p>
          </p:txBody>
        </p:sp>
      </p:grpSp>
      <p:grpSp>
        <p:nvGrpSpPr>
          <p:cNvPr id="36" name="Group 36"/>
          <p:cNvGrpSpPr/>
          <p:nvPr/>
        </p:nvGrpSpPr>
        <p:grpSpPr>
          <a:xfrm>
            <a:off x="11529980" y="1528119"/>
            <a:ext cx="2820232" cy="1021513"/>
            <a:chOff x="0" y="0"/>
            <a:chExt cx="742777" cy="269040"/>
          </a:xfrm>
        </p:grpSpPr>
        <p:sp>
          <p:nvSpPr>
            <p:cNvPr id="37" name="Freeform 37"/>
            <p:cNvSpPr/>
            <p:nvPr/>
          </p:nvSpPr>
          <p:spPr>
            <a:xfrm>
              <a:off x="0" y="0"/>
              <a:ext cx="742777" cy="269040"/>
            </a:xfrm>
            <a:custGeom>
              <a:avLst/>
              <a:gdLst/>
              <a:ahLst/>
              <a:cxnLst/>
              <a:rect l="l" t="t" r="r" b="b"/>
              <a:pathLst>
                <a:path w="742777" h="269040">
                  <a:moveTo>
                    <a:pt x="134520" y="0"/>
                  </a:moveTo>
                  <a:lnTo>
                    <a:pt x="608257" y="0"/>
                  </a:lnTo>
                  <a:cubicBezTo>
                    <a:pt x="682550" y="0"/>
                    <a:pt x="742777" y="60227"/>
                    <a:pt x="742777" y="134520"/>
                  </a:cubicBezTo>
                  <a:lnTo>
                    <a:pt x="742777" y="134520"/>
                  </a:lnTo>
                  <a:cubicBezTo>
                    <a:pt x="742777" y="170197"/>
                    <a:pt x="728605" y="204413"/>
                    <a:pt x="703377" y="229640"/>
                  </a:cubicBezTo>
                  <a:cubicBezTo>
                    <a:pt x="678150" y="254868"/>
                    <a:pt x="643934" y="269040"/>
                    <a:pt x="608257" y="269040"/>
                  </a:cubicBezTo>
                  <a:lnTo>
                    <a:pt x="134520" y="269040"/>
                  </a:lnTo>
                  <a:cubicBezTo>
                    <a:pt x="98843" y="269040"/>
                    <a:pt x="64627" y="254868"/>
                    <a:pt x="39400" y="229640"/>
                  </a:cubicBezTo>
                  <a:cubicBezTo>
                    <a:pt x="14173" y="204413"/>
                    <a:pt x="0" y="170197"/>
                    <a:pt x="0" y="134520"/>
                  </a:cubicBezTo>
                  <a:lnTo>
                    <a:pt x="0" y="134520"/>
                  </a:lnTo>
                  <a:cubicBezTo>
                    <a:pt x="0" y="98843"/>
                    <a:pt x="14173" y="64627"/>
                    <a:pt x="39400" y="39400"/>
                  </a:cubicBezTo>
                  <a:cubicBezTo>
                    <a:pt x="64627" y="14173"/>
                    <a:pt x="98843" y="0"/>
                    <a:pt x="134520" y="0"/>
                  </a:cubicBezTo>
                  <a:close/>
                </a:path>
              </a:pathLst>
            </a:custGeom>
            <a:solidFill>
              <a:srgbClr val="0F2863"/>
            </a:solidFill>
          </p:spPr>
          <p:txBody>
            <a:bodyPr/>
            <a:lstStyle/>
            <a:p>
              <a:endParaRPr lang="en-US"/>
            </a:p>
          </p:txBody>
        </p:sp>
        <p:sp>
          <p:nvSpPr>
            <p:cNvPr id="38" name="TextBox 38"/>
            <p:cNvSpPr txBox="1"/>
            <p:nvPr/>
          </p:nvSpPr>
          <p:spPr>
            <a:xfrm>
              <a:off x="0" y="0"/>
              <a:ext cx="742777" cy="269040"/>
            </a:xfrm>
            <a:prstGeom prst="rect">
              <a:avLst/>
            </a:prstGeom>
          </p:spPr>
          <p:txBody>
            <a:bodyPr lIns="50800" tIns="50800" rIns="50800" bIns="50800" rtlCol="0" anchor="ctr"/>
            <a:lstStyle/>
            <a:p>
              <a:pPr algn="ctr">
                <a:lnSpc>
                  <a:spcPts val="2879"/>
                </a:lnSpc>
              </a:pPr>
              <a:r>
                <a:rPr lang="en-US" sz="2399" b="1">
                  <a:solidFill>
                    <a:srgbClr val="FFFFFF"/>
                  </a:solidFill>
                  <a:latin typeface="Aptos Bold"/>
                  <a:ea typeface="Aptos Bold"/>
                  <a:cs typeface="Aptos Bold"/>
                  <a:sym typeface="Aptos Bold"/>
                </a:rPr>
                <a:t>Inner Beltway Healthcare Access</a:t>
              </a:r>
            </a:p>
          </p:txBody>
        </p:sp>
      </p:grpSp>
      <p:grpSp>
        <p:nvGrpSpPr>
          <p:cNvPr id="39" name="Group 39"/>
          <p:cNvGrpSpPr/>
          <p:nvPr/>
        </p:nvGrpSpPr>
        <p:grpSpPr>
          <a:xfrm>
            <a:off x="11387619" y="1369531"/>
            <a:ext cx="3104953" cy="4548373"/>
            <a:chOff x="0" y="0"/>
            <a:chExt cx="817765" cy="1197925"/>
          </a:xfrm>
        </p:grpSpPr>
        <p:sp>
          <p:nvSpPr>
            <p:cNvPr id="40" name="Freeform 40"/>
            <p:cNvSpPr/>
            <p:nvPr/>
          </p:nvSpPr>
          <p:spPr>
            <a:xfrm>
              <a:off x="0" y="0"/>
              <a:ext cx="817765" cy="1197925"/>
            </a:xfrm>
            <a:custGeom>
              <a:avLst/>
              <a:gdLst/>
              <a:ahLst/>
              <a:cxnLst/>
              <a:rect l="l" t="t" r="r" b="b"/>
              <a:pathLst>
                <a:path w="817765" h="1197925">
                  <a:moveTo>
                    <a:pt x="0" y="0"/>
                  </a:moveTo>
                  <a:lnTo>
                    <a:pt x="817765" y="0"/>
                  </a:lnTo>
                  <a:lnTo>
                    <a:pt x="817765" y="1197925"/>
                  </a:lnTo>
                  <a:lnTo>
                    <a:pt x="0" y="1197925"/>
                  </a:lnTo>
                  <a:close/>
                </a:path>
              </a:pathLst>
            </a:custGeom>
            <a:solidFill>
              <a:srgbClr val="000000">
                <a:alpha val="0"/>
              </a:srgbClr>
            </a:solidFill>
            <a:ln w="85725" cap="sq">
              <a:solidFill>
                <a:srgbClr val="25398E"/>
              </a:solidFill>
              <a:prstDash val="solid"/>
              <a:miter/>
            </a:ln>
          </p:spPr>
          <p:txBody>
            <a:bodyPr/>
            <a:lstStyle/>
            <a:p>
              <a:endParaRPr lang="en-US"/>
            </a:p>
          </p:txBody>
        </p:sp>
        <p:sp>
          <p:nvSpPr>
            <p:cNvPr id="41" name="TextBox 41"/>
            <p:cNvSpPr txBox="1"/>
            <p:nvPr/>
          </p:nvSpPr>
          <p:spPr>
            <a:xfrm>
              <a:off x="0" y="0"/>
              <a:ext cx="817765" cy="1197925"/>
            </a:xfrm>
            <a:prstGeom prst="rect">
              <a:avLst/>
            </a:prstGeom>
          </p:spPr>
          <p:txBody>
            <a:bodyPr lIns="50800" tIns="50800" rIns="50800" bIns="50800" rtlCol="0" anchor="ctr"/>
            <a:lstStyle/>
            <a:p>
              <a:pPr algn="ctr">
                <a:lnSpc>
                  <a:spcPts val="2160"/>
                </a:lnSpc>
              </a:pPr>
              <a:endParaRPr/>
            </a:p>
          </p:txBody>
        </p:sp>
      </p:grpSp>
      <p:grpSp>
        <p:nvGrpSpPr>
          <p:cNvPr id="42" name="Group 42"/>
          <p:cNvGrpSpPr/>
          <p:nvPr/>
        </p:nvGrpSpPr>
        <p:grpSpPr>
          <a:xfrm>
            <a:off x="11406472" y="1369531"/>
            <a:ext cx="3086100" cy="4476793"/>
            <a:chOff x="0" y="0"/>
            <a:chExt cx="812800" cy="1179073"/>
          </a:xfrm>
        </p:grpSpPr>
        <p:sp>
          <p:nvSpPr>
            <p:cNvPr id="43" name="Freeform 43"/>
            <p:cNvSpPr/>
            <p:nvPr/>
          </p:nvSpPr>
          <p:spPr>
            <a:xfrm>
              <a:off x="0" y="0"/>
              <a:ext cx="812800" cy="1179073"/>
            </a:xfrm>
            <a:custGeom>
              <a:avLst/>
              <a:gdLst/>
              <a:ahLst/>
              <a:cxnLst/>
              <a:rect l="l" t="t" r="r" b="b"/>
              <a:pathLst>
                <a:path w="812800" h="1179073">
                  <a:moveTo>
                    <a:pt x="0" y="0"/>
                  </a:moveTo>
                  <a:lnTo>
                    <a:pt x="812800" y="0"/>
                  </a:lnTo>
                  <a:lnTo>
                    <a:pt x="812800" y="1179073"/>
                  </a:lnTo>
                  <a:lnTo>
                    <a:pt x="0" y="1179073"/>
                  </a:lnTo>
                  <a:close/>
                </a:path>
              </a:pathLst>
            </a:custGeom>
            <a:solidFill>
              <a:srgbClr val="000000">
                <a:alpha val="0"/>
              </a:srgbClr>
            </a:solidFill>
            <a:ln w="38100" cap="sq">
              <a:solidFill>
                <a:srgbClr val="25398E"/>
              </a:solidFill>
              <a:prstDash val="solid"/>
              <a:miter/>
            </a:ln>
          </p:spPr>
          <p:txBody>
            <a:bodyPr/>
            <a:lstStyle/>
            <a:p>
              <a:endParaRPr lang="en-US"/>
            </a:p>
          </p:txBody>
        </p:sp>
        <p:sp>
          <p:nvSpPr>
            <p:cNvPr id="44" name="TextBox 44"/>
            <p:cNvSpPr txBox="1"/>
            <p:nvPr/>
          </p:nvSpPr>
          <p:spPr>
            <a:xfrm>
              <a:off x="0" y="0"/>
              <a:ext cx="812800" cy="1179073"/>
            </a:xfrm>
            <a:prstGeom prst="rect">
              <a:avLst/>
            </a:prstGeom>
          </p:spPr>
          <p:txBody>
            <a:bodyPr lIns="50800" tIns="50800" rIns="50800" bIns="50800" rtlCol="0" anchor="ctr"/>
            <a:lstStyle/>
            <a:p>
              <a:pPr algn="ctr">
                <a:lnSpc>
                  <a:spcPts val="2879"/>
                </a:lnSpc>
              </a:pPr>
              <a:r>
                <a:rPr lang="en-US" sz="2350">
                  <a:solidFill>
                    <a:srgbClr val="000000"/>
                  </a:solidFill>
                  <a:latin typeface="Aptos"/>
                  <a:ea typeface="Aptos"/>
                  <a:cs typeface="Aptos"/>
                  <a:sym typeface="Aptos"/>
                </a:rPr>
                <a:t>Inner Beltway communities have no local hospital, forcing reliance on distant EDs for urgent needs</a:t>
              </a:r>
            </a:p>
          </p:txBody>
        </p:sp>
      </p:grpSp>
      <p:grpSp>
        <p:nvGrpSpPr>
          <p:cNvPr id="45" name="Group 45"/>
          <p:cNvGrpSpPr/>
          <p:nvPr/>
        </p:nvGrpSpPr>
        <p:grpSpPr>
          <a:xfrm>
            <a:off x="15273305" y="1528119"/>
            <a:ext cx="2820232" cy="1021513"/>
            <a:chOff x="0" y="0"/>
            <a:chExt cx="742777" cy="269040"/>
          </a:xfrm>
        </p:grpSpPr>
        <p:sp>
          <p:nvSpPr>
            <p:cNvPr id="46" name="Freeform 46"/>
            <p:cNvSpPr/>
            <p:nvPr/>
          </p:nvSpPr>
          <p:spPr>
            <a:xfrm>
              <a:off x="0" y="0"/>
              <a:ext cx="742777" cy="269040"/>
            </a:xfrm>
            <a:custGeom>
              <a:avLst/>
              <a:gdLst/>
              <a:ahLst/>
              <a:cxnLst/>
              <a:rect l="l" t="t" r="r" b="b"/>
              <a:pathLst>
                <a:path w="742777" h="269040">
                  <a:moveTo>
                    <a:pt x="134520" y="0"/>
                  </a:moveTo>
                  <a:lnTo>
                    <a:pt x="608257" y="0"/>
                  </a:lnTo>
                  <a:cubicBezTo>
                    <a:pt x="682550" y="0"/>
                    <a:pt x="742777" y="60227"/>
                    <a:pt x="742777" y="134520"/>
                  </a:cubicBezTo>
                  <a:lnTo>
                    <a:pt x="742777" y="134520"/>
                  </a:lnTo>
                  <a:cubicBezTo>
                    <a:pt x="742777" y="170197"/>
                    <a:pt x="728605" y="204413"/>
                    <a:pt x="703377" y="229640"/>
                  </a:cubicBezTo>
                  <a:cubicBezTo>
                    <a:pt x="678150" y="254868"/>
                    <a:pt x="643934" y="269040"/>
                    <a:pt x="608257" y="269040"/>
                  </a:cubicBezTo>
                  <a:lnTo>
                    <a:pt x="134520" y="269040"/>
                  </a:lnTo>
                  <a:cubicBezTo>
                    <a:pt x="98843" y="269040"/>
                    <a:pt x="64627" y="254868"/>
                    <a:pt x="39400" y="229640"/>
                  </a:cubicBezTo>
                  <a:cubicBezTo>
                    <a:pt x="14173" y="204413"/>
                    <a:pt x="0" y="170197"/>
                    <a:pt x="0" y="134520"/>
                  </a:cubicBezTo>
                  <a:lnTo>
                    <a:pt x="0" y="134520"/>
                  </a:lnTo>
                  <a:cubicBezTo>
                    <a:pt x="0" y="98843"/>
                    <a:pt x="14173" y="64627"/>
                    <a:pt x="39400" y="39400"/>
                  </a:cubicBezTo>
                  <a:cubicBezTo>
                    <a:pt x="64627" y="14173"/>
                    <a:pt x="98843" y="0"/>
                    <a:pt x="134520" y="0"/>
                  </a:cubicBezTo>
                  <a:close/>
                </a:path>
              </a:pathLst>
            </a:custGeom>
            <a:solidFill>
              <a:srgbClr val="0F2863"/>
            </a:solidFill>
          </p:spPr>
          <p:txBody>
            <a:bodyPr/>
            <a:lstStyle/>
            <a:p>
              <a:endParaRPr lang="en-US"/>
            </a:p>
          </p:txBody>
        </p:sp>
        <p:sp>
          <p:nvSpPr>
            <p:cNvPr id="47" name="TextBox 47"/>
            <p:cNvSpPr txBox="1"/>
            <p:nvPr/>
          </p:nvSpPr>
          <p:spPr>
            <a:xfrm>
              <a:off x="0" y="0"/>
              <a:ext cx="742777" cy="269040"/>
            </a:xfrm>
            <a:prstGeom prst="rect">
              <a:avLst/>
            </a:prstGeom>
          </p:spPr>
          <p:txBody>
            <a:bodyPr lIns="50800" tIns="50800" rIns="50800" bIns="50800" rtlCol="0" anchor="ctr"/>
            <a:lstStyle/>
            <a:p>
              <a:pPr algn="ctr">
                <a:lnSpc>
                  <a:spcPts val="2879"/>
                </a:lnSpc>
              </a:pPr>
              <a:r>
                <a:rPr lang="en-US" sz="2399" b="1">
                  <a:solidFill>
                    <a:srgbClr val="FFFFFF"/>
                  </a:solidFill>
                  <a:latin typeface="Aptos Bold"/>
                  <a:ea typeface="Aptos Bold"/>
                  <a:cs typeface="Aptos Bold"/>
                  <a:sym typeface="Aptos Bold"/>
                </a:rPr>
                <a:t>ER Utilization </a:t>
              </a:r>
            </a:p>
          </p:txBody>
        </p:sp>
      </p:grpSp>
      <p:grpSp>
        <p:nvGrpSpPr>
          <p:cNvPr id="48" name="Group 48"/>
          <p:cNvGrpSpPr/>
          <p:nvPr/>
        </p:nvGrpSpPr>
        <p:grpSpPr>
          <a:xfrm>
            <a:off x="15125333" y="1369531"/>
            <a:ext cx="3086100" cy="4548373"/>
            <a:chOff x="0" y="0"/>
            <a:chExt cx="812800" cy="1197925"/>
          </a:xfrm>
        </p:grpSpPr>
        <p:sp>
          <p:nvSpPr>
            <p:cNvPr id="49" name="Freeform 49"/>
            <p:cNvSpPr/>
            <p:nvPr/>
          </p:nvSpPr>
          <p:spPr>
            <a:xfrm>
              <a:off x="0" y="0"/>
              <a:ext cx="812800" cy="1197925"/>
            </a:xfrm>
            <a:custGeom>
              <a:avLst/>
              <a:gdLst/>
              <a:ahLst/>
              <a:cxnLst/>
              <a:rect l="l" t="t" r="r" b="b"/>
              <a:pathLst>
                <a:path w="812800" h="1197925">
                  <a:moveTo>
                    <a:pt x="0" y="0"/>
                  </a:moveTo>
                  <a:lnTo>
                    <a:pt x="812800" y="0"/>
                  </a:lnTo>
                  <a:lnTo>
                    <a:pt x="812800" y="1197925"/>
                  </a:lnTo>
                  <a:lnTo>
                    <a:pt x="0" y="1197925"/>
                  </a:lnTo>
                  <a:close/>
                </a:path>
              </a:pathLst>
            </a:custGeom>
            <a:solidFill>
              <a:srgbClr val="000000">
                <a:alpha val="0"/>
              </a:srgbClr>
            </a:solidFill>
            <a:ln w="85725" cap="sq">
              <a:solidFill>
                <a:srgbClr val="25398E"/>
              </a:solidFill>
              <a:prstDash val="solid"/>
              <a:miter/>
            </a:ln>
          </p:spPr>
          <p:txBody>
            <a:bodyPr/>
            <a:lstStyle/>
            <a:p>
              <a:endParaRPr lang="en-US"/>
            </a:p>
          </p:txBody>
        </p:sp>
        <p:sp>
          <p:nvSpPr>
            <p:cNvPr id="50" name="TextBox 50"/>
            <p:cNvSpPr txBox="1"/>
            <p:nvPr/>
          </p:nvSpPr>
          <p:spPr>
            <a:xfrm>
              <a:off x="0" y="0"/>
              <a:ext cx="812800" cy="1197925"/>
            </a:xfrm>
            <a:prstGeom prst="rect">
              <a:avLst/>
            </a:prstGeom>
          </p:spPr>
          <p:txBody>
            <a:bodyPr lIns="50800" tIns="50800" rIns="50800" bIns="50800" rtlCol="0" anchor="ctr"/>
            <a:lstStyle/>
            <a:p>
              <a:pPr algn="ctr">
                <a:lnSpc>
                  <a:spcPts val="2160"/>
                </a:lnSpc>
              </a:pPr>
              <a:endParaRPr/>
            </a:p>
          </p:txBody>
        </p:sp>
      </p:grpSp>
      <p:grpSp>
        <p:nvGrpSpPr>
          <p:cNvPr id="51" name="Group 51"/>
          <p:cNvGrpSpPr/>
          <p:nvPr/>
        </p:nvGrpSpPr>
        <p:grpSpPr>
          <a:xfrm>
            <a:off x="15155408" y="1369531"/>
            <a:ext cx="3086100" cy="4476793"/>
            <a:chOff x="0" y="0"/>
            <a:chExt cx="812800" cy="1179073"/>
          </a:xfrm>
        </p:grpSpPr>
        <p:sp>
          <p:nvSpPr>
            <p:cNvPr id="52" name="Freeform 52"/>
            <p:cNvSpPr/>
            <p:nvPr/>
          </p:nvSpPr>
          <p:spPr>
            <a:xfrm>
              <a:off x="0" y="0"/>
              <a:ext cx="812800" cy="1179073"/>
            </a:xfrm>
            <a:custGeom>
              <a:avLst/>
              <a:gdLst/>
              <a:ahLst/>
              <a:cxnLst/>
              <a:rect l="l" t="t" r="r" b="b"/>
              <a:pathLst>
                <a:path w="812800" h="1179073">
                  <a:moveTo>
                    <a:pt x="0" y="0"/>
                  </a:moveTo>
                  <a:lnTo>
                    <a:pt x="812800" y="0"/>
                  </a:lnTo>
                  <a:lnTo>
                    <a:pt x="812800" y="1179073"/>
                  </a:lnTo>
                  <a:lnTo>
                    <a:pt x="0" y="1179073"/>
                  </a:lnTo>
                  <a:close/>
                </a:path>
              </a:pathLst>
            </a:custGeom>
            <a:solidFill>
              <a:srgbClr val="000000">
                <a:alpha val="0"/>
              </a:srgbClr>
            </a:solidFill>
            <a:ln w="38100" cap="sq">
              <a:solidFill>
                <a:srgbClr val="25398E"/>
              </a:solidFill>
              <a:prstDash val="solid"/>
              <a:miter/>
            </a:ln>
          </p:spPr>
          <p:txBody>
            <a:bodyPr/>
            <a:lstStyle/>
            <a:p>
              <a:endParaRPr lang="en-US"/>
            </a:p>
          </p:txBody>
        </p:sp>
        <p:sp>
          <p:nvSpPr>
            <p:cNvPr id="53" name="TextBox 53"/>
            <p:cNvSpPr txBox="1"/>
            <p:nvPr/>
          </p:nvSpPr>
          <p:spPr>
            <a:xfrm>
              <a:off x="0" y="0"/>
              <a:ext cx="812800" cy="1179073"/>
            </a:xfrm>
            <a:prstGeom prst="rect">
              <a:avLst/>
            </a:prstGeom>
          </p:spPr>
          <p:txBody>
            <a:bodyPr lIns="50800" tIns="50800" rIns="50800" bIns="50800" rtlCol="0" anchor="ctr"/>
            <a:lstStyle/>
            <a:p>
              <a:pPr algn="ctr">
                <a:lnSpc>
                  <a:spcPts val="2879"/>
                </a:lnSpc>
              </a:pPr>
              <a:r>
                <a:rPr lang="en-US" sz="2399">
                  <a:solidFill>
                    <a:srgbClr val="000000"/>
                  </a:solidFill>
                  <a:latin typeface="Aptos"/>
                  <a:ea typeface="Aptos"/>
                  <a:cs typeface="Aptos"/>
                  <a:sym typeface="Aptos"/>
                </a:rPr>
                <a:t>ER is being used as a safety net for primary and preventive care, driving costs and worsening outcomes</a:t>
              </a:r>
            </a:p>
            <a:p>
              <a:pPr algn="ctr">
                <a:lnSpc>
                  <a:spcPts val="2879"/>
                </a:lnSpc>
              </a:pPr>
              <a:endParaRPr lang="en-US" sz="2399">
                <a:solidFill>
                  <a:srgbClr val="000000"/>
                </a:solidFill>
                <a:latin typeface="Aptos"/>
                <a:ea typeface="Aptos"/>
                <a:cs typeface="Aptos"/>
                <a:sym typeface="Aptos"/>
              </a:endParaRPr>
            </a:p>
          </p:txBody>
        </p:sp>
      </p:grpSp>
      <p:grpSp>
        <p:nvGrpSpPr>
          <p:cNvPr id="54" name="Group 54"/>
          <p:cNvGrpSpPr/>
          <p:nvPr/>
        </p:nvGrpSpPr>
        <p:grpSpPr>
          <a:xfrm>
            <a:off x="4987063" y="8904642"/>
            <a:ext cx="704165" cy="671158"/>
            <a:chOff x="0" y="0"/>
            <a:chExt cx="812800" cy="774700"/>
          </a:xfrm>
        </p:grpSpPr>
        <p:sp>
          <p:nvSpPr>
            <p:cNvPr id="55" name="Freeform 55"/>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F0000"/>
            </a:solidFill>
          </p:spPr>
          <p:txBody>
            <a:bodyPr/>
            <a:lstStyle/>
            <a:p>
              <a:endParaRPr lang="en-US"/>
            </a:p>
          </p:txBody>
        </p:sp>
        <p:sp>
          <p:nvSpPr>
            <p:cNvPr id="56" name="TextBox 56"/>
            <p:cNvSpPr txBox="1"/>
            <p:nvPr/>
          </p:nvSpPr>
          <p:spPr>
            <a:xfrm>
              <a:off x="228600" y="219075"/>
              <a:ext cx="355600" cy="390525"/>
            </a:xfrm>
            <a:prstGeom prst="rect">
              <a:avLst/>
            </a:prstGeom>
          </p:spPr>
          <p:txBody>
            <a:bodyPr lIns="50800" tIns="50800" rIns="50800" bIns="50800" rtlCol="0" anchor="ctr"/>
            <a:lstStyle/>
            <a:p>
              <a:pPr algn="ctr">
                <a:lnSpc>
                  <a:spcPts val="2800"/>
                </a:lnSpc>
              </a:pPr>
              <a:endParaRPr/>
            </a:p>
          </p:txBody>
        </p:sp>
      </p:grpSp>
      <p:sp>
        <p:nvSpPr>
          <p:cNvPr id="58" name="TextBox 58"/>
          <p:cNvSpPr txBox="1"/>
          <p:nvPr/>
        </p:nvSpPr>
        <p:spPr>
          <a:xfrm>
            <a:off x="5680062" y="8705234"/>
            <a:ext cx="7303576" cy="1054100"/>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Canva Sans"/>
                <a:ea typeface="Canva Sans"/>
                <a:cs typeface="Canva Sans"/>
                <a:sym typeface="Canva Sans"/>
              </a:rPr>
              <a:t>Physician shortage leaves residents with no choice but to rely on emergency departments for basic and preventive care, driving long waits, higher costs, and worse outcomes.</a:t>
            </a:r>
          </a:p>
        </p:txBody>
      </p:sp>
      <p:sp>
        <p:nvSpPr>
          <p:cNvPr id="57" name="TextBox 56">
            <a:extLst>
              <a:ext uri="{FF2B5EF4-FFF2-40B4-BE49-F238E27FC236}">
                <a16:creationId xmlns:a16="http://schemas.microsoft.com/office/drawing/2014/main" id="{7F295934-1D94-A010-FB28-C02FBA5F839B}"/>
              </a:ext>
            </a:extLst>
          </p:cNvPr>
          <p:cNvSpPr txBox="1"/>
          <p:nvPr/>
        </p:nvSpPr>
        <p:spPr>
          <a:xfrm>
            <a:off x="866775" y="6534150"/>
            <a:ext cx="4441825" cy="175432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a:ea typeface="+mn-lt"/>
                <a:cs typeface="+mn-lt"/>
              </a:rPr>
              <a:t>When patients receive care within a consistent physician group they are ~10 % less likely to go to the emergency department within 7 days (Annals of Family Medicine, 2017).</a:t>
            </a:r>
          </a:p>
          <a:p>
            <a:pPr algn="just"/>
            <a:endParaRPr lang="en-US">
              <a:ea typeface="Calibri"/>
              <a:cs typeface="Calibri"/>
            </a:endParaRPr>
          </a:p>
        </p:txBody>
      </p:sp>
      <p:sp>
        <p:nvSpPr>
          <p:cNvPr id="59" name="TextBox 58">
            <a:extLst>
              <a:ext uri="{FF2B5EF4-FFF2-40B4-BE49-F238E27FC236}">
                <a16:creationId xmlns:a16="http://schemas.microsoft.com/office/drawing/2014/main" id="{E6CA1FC6-E68F-F134-4C0B-C63DF8900713}"/>
              </a:ext>
            </a:extLst>
          </p:cNvPr>
          <p:cNvSpPr txBox="1"/>
          <p:nvPr/>
        </p:nvSpPr>
        <p:spPr>
          <a:xfrm>
            <a:off x="6899275" y="6534150"/>
            <a:ext cx="4251325" cy="175432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a:ea typeface="+mn-lt"/>
                <a:cs typeface="+mn-lt"/>
              </a:rPr>
              <a:t>Physician groups that centralize care continuity and coordination help shift patients from emergency use toward outpatient settings, reducing avoidable ED visits (RWJF Urgent Matters Report, 2023).</a:t>
            </a:r>
            <a:endParaRPr lang="en-US"/>
          </a:p>
        </p:txBody>
      </p:sp>
      <p:sp>
        <p:nvSpPr>
          <p:cNvPr id="60" name="TextBox 59">
            <a:extLst>
              <a:ext uri="{FF2B5EF4-FFF2-40B4-BE49-F238E27FC236}">
                <a16:creationId xmlns:a16="http://schemas.microsoft.com/office/drawing/2014/main" id="{796844F0-F7E0-1CDB-A24F-0C5EF96FF159}"/>
              </a:ext>
            </a:extLst>
          </p:cNvPr>
          <p:cNvSpPr txBox="1"/>
          <p:nvPr/>
        </p:nvSpPr>
        <p:spPr>
          <a:xfrm>
            <a:off x="12947650" y="6534150"/>
            <a:ext cx="4251325" cy="175432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panose="020B0604020202020204" pitchFamily="34" charset="0"/>
              <a:buChar char="•"/>
            </a:pPr>
            <a:r>
              <a:rPr lang="en-US">
                <a:ea typeface="+mn-lt"/>
                <a:cs typeface="+mn-lt"/>
              </a:rPr>
              <a:t>Physician groups are positioned to provide coordinated care, triage systems, follow-up, and access channels that divert low-acuity demand away from the ED (CMS Innovation Center, 2019).</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74075" y="-370305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0" y="3255646"/>
            <a:ext cx="18288000" cy="7112134"/>
          </a:xfrm>
          <a:custGeom>
            <a:avLst/>
            <a:gdLst/>
            <a:ahLst/>
            <a:cxnLst/>
            <a:rect l="l" t="t" r="r" b="b"/>
            <a:pathLst>
              <a:path w="18288000" h="7112134">
                <a:moveTo>
                  <a:pt x="0" y="0"/>
                </a:moveTo>
                <a:lnTo>
                  <a:pt x="18288000" y="0"/>
                </a:lnTo>
                <a:lnTo>
                  <a:pt x="18288000" y="7112134"/>
                </a:lnTo>
                <a:lnTo>
                  <a:pt x="0" y="7112134"/>
                </a:lnTo>
                <a:lnTo>
                  <a:pt x="0" y="0"/>
                </a:lnTo>
                <a:close/>
              </a:path>
            </a:pathLst>
          </a:custGeom>
          <a:blipFill>
            <a:blip r:embed="rId5">
              <a:alphaModFix amt="59000"/>
            </a:blip>
            <a:stretch>
              <a:fillRect t="-6622" b="-6622"/>
            </a:stretch>
          </a:blipFill>
        </p:spPr>
        <p:txBody>
          <a:bodyPr/>
          <a:lstStyle/>
          <a:p>
            <a:endParaRPr lang="en-US"/>
          </a:p>
        </p:txBody>
      </p:sp>
      <p:sp>
        <p:nvSpPr>
          <p:cNvPr id="4" name="Freeform 4"/>
          <p:cNvSpPr/>
          <p:nvPr/>
        </p:nvSpPr>
        <p:spPr>
          <a:xfrm>
            <a:off x="9642902" y="-322088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697584" y="408591"/>
            <a:ext cx="13655764" cy="1514475"/>
          </a:xfrm>
          <a:prstGeom prst="rect">
            <a:avLst/>
          </a:prstGeom>
        </p:spPr>
        <p:txBody>
          <a:bodyPr lIns="0" tIns="0" rIns="0" bIns="0" rtlCol="0" anchor="t">
            <a:spAutoFit/>
          </a:bodyPr>
          <a:lstStyle/>
          <a:p>
            <a:pPr algn="ctr">
              <a:lnSpc>
                <a:spcPts val="11999"/>
              </a:lnSpc>
              <a:spcBef>
                <a:spcPct val="0"/>
              </a:spcBef>
            </a:pPr>
            <a:r>
              <a:rPr lang="en-US" sz="9999" b="1">
                <a:solidFill>
                  <a:srgbClr val="000000"/>
                </a:solidFill>
                <a:latin typeface="Aptos Bold"/>
                <a:ea typeface="Aptos Bold"/>
                <a:cs typeface="Aptos Bold"/>
                <a:sym typeface="Aptos Bold"/>
              </a:rPr>
              <a:t>Howard University </a:t>
            </a:r>
          </a:p>
        </p:txBody>
      </p:sp>
      <p:sp>
        <p:nvSpPr>
          <p:cNvPr id="8" name="TextBox 8"/>
          <p:cNvSpPr txBox="1"/>
          <p:nvPr/>
        </p:nvSpPr>
        <p:spPr>
          <a:xfrm>
            <a:off x="8312728" y="2281020"/>
            <a:ext cx="9814801" cy="974626"/>
          </a:xfrm>
          <a:prstGeom prst="rect">
            <a:avLst/>
          </a:prstGeom>
        </p:spPr>
        <p:txBody>
          <a:bodyPr lIns="0" tIns="0" rIns="0" bIns="0" rtlCol="0" anchor="t">
            <a:spAutoFit/>
          </a:bodyPr>
          <a:lstStyle/>
          <a:p>
            <a:pPr algn="ctr">
              <a:lnSpc>
                <a:spcPts val="7603"/>
              </a:lnSpc>
              <a:spcBef>
                <a:spcPct val="0"/>
              </a:spcBef>
            </a:pPr>
            <a:r>
              <a:rPr lang="en-US" sz="6335" b="1" dirty="0">
                <a:solidFill>
                  <a:srgbClr val="000000"/>
                </a:solidFill>
                <a:latin typeface="Aptos Bold"/>
                <a:ea typeface="Aptos Bold"/>
                <a:cs typeface="Aptos Bold"/>
                <a:sym typeface="Aptos Bold"/>
              </a:rPr>
              <a:t>Faculty Practice Plan (FPP)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 smiling&#10;&#10;Description automatically generated">
            <a:extLst>
              <a:ext uri="{FF2B5EF4-FFF2-40B4-BE49-F238E27FC236}">
                <a16:creationId xmlns:a16="http://schemas.microsoft.com/office/drawing/2014/main" id="{C3FD98C7-3A55-0875-D48F-CC787DFF5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405" y="2136504"/>
            <a:ext cx="3544111" cy="35441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Medium shot of a person wearing a white coat&#10;&#10;Description automatically generated">
            <a:extLst>
              <a:ext uri="{FF2B5EF4-FFF2-40B4-BE49-F238E27FC236}">
                <a16:creationId xmlns:a16="http://schemas.microsoft.com/office/drawing/2014/main" id="{296DF976-7BC3-048B-0C12-9CDB7A277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6755" y="2108013"/>
            <a:ext cx="2420523" cy="3627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A person in a suit and tie&#10;&#10;Description automatically generated">
            <a:extLst>
              <a:ext uri="{FF2B5EF4-FFF2-40B4-BE49-F238E27FC236}">
                <a16:creationId xmlns:a16="http://schemas.microsoft.com/office/drawing/2014/main" id="{7C347B3C-5454-2714-800D-0588265D79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8777" y="5851869"/>
            <a:ext cx="2411250" cy="36220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A person wearing a purple shirt&#10;&#10;Description automatically generated">
            <a:extLst>
              <a:ext uri="{FF2B5EF4-FFF2-40B4-BE49-F238E27FC236}">
                <a16:creationId xmlns:a16="http://schemas.microsoft.com/office/drawing/2014/main" id="{BE529FF4-9C00-0FC1-058F-BC37CADEBA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2356" y="2137622"/>
            <a:ext cx="2412928" cy="3615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person in a suit and tie&#10;&#10;Description automatically generated">
            <a:extLst>
              <a:ext uri="{FF2B5EF4-FFF2-40B4-BE49-F238E27FC236}">
                <a16:creationId xmlns:a16="http://schemas.microsoft.com/office/drawing/2014/main" id="{9FD9A5B1-580F-504E-C821-5E9B7B2690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8040" y="5846532"/>
            <a:ext cx="2420575" cy="3629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erson wearing glasses and a white jacket&#10;&#10;Description automatically generated">
            <a:extLst>
              <a:ext uri="{FF2B5EF4-FFF2-40B4-BE49-F238E27FC236}">
                <a16:creationId xmlns:a16="http://schemas.microsoft.com/office/drawing/2014/main" id="{8C69A488-6717-276C-E859-2F5EFEAADF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8958" y="5850529"/>
            <a:ext cx="2412143" cy="36251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person in a white lab coat&#10;&#10;Description automatically generated">
            <a:extLst>
              <a:ext uri="{FF2B5EF4-FFF2-40B4-BE49-F238E27FC236}">
                <a16:creationId xmlns:a16="http://schemas.microsoft.com/office/drawing/2014/main" id="{C77B8C25-76AA-2163-1387-8DC7EAA37E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557869" y="7052019"/>
            <a:ext cx="3622699" cy="24236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A person wearing a white lab coat&#10;&#10;Description automatically generated">
            <a:extLst>
              <a:ext uri="{FF2B5EF4-FFF2-40B4-BE49-F238E27FC236}">
                <a16:creationId xmlns:a16="http://schemas.microsoft.com/office/drawing/2014/main" id="{237FEF55-D23F-3FE8-1395-4B3A3F3355D7}"/>
              </a:ext>
            </a:extLst>
          </p:cNvPr>
          <p:cNvPicPr>
            <a:picLocks noChangeAspect="1"/>
          </p:cNvPicPr>
          <p:nvPr/>
        </p:nvPicPr>
        <p:blipFill>
          <a:blip r:embed="rId9" cstate="print">
            <a:extLst>
              <a:ext uri="{28A0092B-C50C-407E-A947-70E740481C1C}">
                <a14:useLocalDpi xmlns:a14="http://schemas.microsoft.com/office/drawing/2010/main" val="0"/>
              </a:ext>
            </a:extLst>
          </a:blip>
          <a:srcRect l="-199" t="-133" r="13477"/>
          <a:stretch>
            <a:fillRect/>
          </a:stretch>
        </p:blipFill>
        <p:spPr>
          <a:xfrm>
            <a:off x="225136" y="2485159"/>
            <a:ext cx="3616584" cy="2898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A person in a suit and tie&#10;&#10;Description automatically generated">
            <a:extLst>
              <a:ext uri="{FF2B5EF4-FFF2-40B4-BE49-F238E27FC236}">
                <a16:creationId xmlns:a16="http://schemas.microsoft.com/office/drawing/2014/main" id="{BDCC1FCD-1749-5501-E3A2-3D1848A9704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88999" y="2145482"/>
            <a:ext cx="3615344" cy="40678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A person wearing a white coat and a black scarf&#10;&#10;Description automatically generated">
            <a:extLst>
              <a:ext uri="{FF2B5EF4-FFF2-40B4-BE49-F238E27FC236}">
                <a16:creationId xmlns:a16="http://schemas.microsoft.com/office/drawing/2014/main" id="{9F2A4AA7-5087-8982-72D3-2FDCFA3388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16258" y="6469988"/>
            <a:ext cx="4048298" cy="2615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CFE4D184-08F1-8D54-B452-82B3E5FE59C9}"/>
              </a:ext>
            </a:extLst>
          </p:cNvPr>
          <p:cNvSpPr txBox="1"/>
          <p:nvPr/>
        </p:nvSpPr>
        <p:spPr>
          <a:xfrm>
            <a:off x="4326081" y="602673"/>
            <a:ext cx="963583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a:latin typeface="Aptos Bold"/>
              </a:rPr>
              <a:t>FPP Department Chairs</a:t>
            </a:r>
            <a:endParaRPr lang="en-US" sz="5400">
              <a:ea typeface="Calibri"/>
              <a:cs typeface="Calibri"/>
            </a:endParaRPr>
          </a:p>
        </p:txBody>
      </p:sp>
      <p:sp>
        <p:nvSpPr>
          <p:cNvPr id="6" name="Freeform 6" descr="A blue and white logo&#10;&#10;AI-generated content may be incorrect.">
            <a:extLst>
              <a:ext uri="{FF2B5EF4-FFF2-40B4-BE49-F238E27FC236}">
                <a16:creationId xmlns:a16="http://schemas.microsoft.com/office/drawing/2014/main" id="{042A9D4F-4407-01BB-0001-43DEF54D26B9}"/>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12"/>
            <a:stretch>
              <a:fillRect l="-5757" t="-2969" b="-2969"/>
            </a:stretch>
          </a:blipFill>
        </p:spPr>
        <p:txBody>
          <a:bodyPr/>
          <a:lstStyle/>
          <a:p>
            <a:endParaRPr lang="en-US"/>
          </a:p>
        </p:txBody>
      </p:sp>
      <p:sp>
        <p:nvSpPr>
          <p:cNvPr id="14" name="Freeform 3" descr="A black background with blue and green lines&#10;&#10;AI-generated content may be incorrect.">
            <a:extLst>
              <a:ext uri="{FF2B5EF4-FFF2-40B4-BE49-F238E27FC236}">
                <a16:creationId xmlns:a16="http://schemas.microsoft.com/office/drawing/2014/main" id="{26F1C9F6-686B-1F1F-16B1-87F6E1D57AC2}"/>
              </a:ext>
            </a:extLst>
          </p:cNvPr>
          <p:cNvSpPr/>
          <p:nvPr/>
        </p:nvSpPr>
        <p:spPr>
          <a:xfrm rot="162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13"/>
            <a:stretch>
              <a:fillRect/>
            </a:stretch>
          </a:blipFill>
        </p:spPr>
        <p:txBody>
          <a:bodyPr/>
          <a:lstStyle/>
          <a:p>
            <a:endParaRPr lang="en-US"/>
          </a:p>
        </p:txBody>
      </p:sp>
      <p:sp>
        <p:nvSpPr>
          <p:cNvPr id="18" name="Freeform 2" descr="A blue and black background&#10;&#10;AI-generated content may be incorrect.">
            <a:extLst>
              <a:ext uri="{FF2B5EF4-FFF2-40B4-BE49-F238E27FC236}">
                <a16:creationId xmlns:a16="http://schemas.microsoft.com/office/drawing/2014/main" id="{96AA8DF2-3E51-76C6-BB11-B8E013344977}"/>
              </a:ext>
            </a:extLst>
          </p:cNvPr>
          <p:cNvSpPr/>
          <p:nvPr/>
        </p:nvSpPr>
        <p:spPr>
          <a:xfrm rot="16200000">
            <a:off x="-1322051" y="8489244"/>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14"/>
            <a:stretch>
              <a:fillRect/>
            </a:stretch>
          </a:blipFill>
        </p:spPr>
        <p:txBody>
          <a:bodyPr/>
          <a:lstStyle/>
          <a:p>
            <a:endParaRPr lang="en-US"/>
          </a:p>
        </p:txBody>
      </p:sp>
    </p:spTree>
    <p:extLst>
      <p:ext uri="{BB962C8B-B14F-4D97-AF65-F5344CB8AC3E}">
        <p14:creationId xmlns:p14="http://schemas.microsoft.com/office/powerpoint/2010/main" val="1647215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322051" y="8489244"/>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162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1338665" y="222535"/>
            <a:ext cx="8502937" cy="2154673"/>
            <a:chOff x="0" y="0"/>
            <a:chExt cx="11337250" cy="2872897"/>
          </a:xfrm>
        </p:grpSpPr>
        <p:sp>
          <p:nvSpPr>
            <p:cNvPr id="8" name="Freeform 8"/>
            <p:cNvSpPr/>
            <p:nvPr/>
          </p:nvSpPr>
          <p:spPr>
            <a:xfrm>
              <a:off x="0" y="0"/>
              <a:ext cx="11337250" cy="2872897"/>
            </a:xfrm>
            <a:custGeom>
              <a:avLst/>
              <a:gdLst/>
              <a:ahLst/>
              <a:cxnLst/>
              <a:rect l="l" t="t" r="r" b="b"/>
              <a:pathLst>
                <a:path w="11337250" h="2872897">
                  <a:moveTo>
                    <a:pt x="0" y="0"/>
                  </a:moveTo>
                  <a:lnTo>
                    <a:pt x="11337250" y="0"/>
                  </a:lnTo>
                  <a:lnTo>
                    <a:pt x="11337250" y="2872897"/>
                  </a:lnTo>
                  <a:lnTo>
                    <a:pt x="0" y="2872897"/>
                  </a:lnTo>
                  <a:close/>
                </a:path>
              </a:pathLst>
            </a:custGeom>
            <a:solidFill>
              <a:srgbClr val="000000">
                <a:alpha val="0"/>
              </a:srgbClr>
            </a:solidFill>
          </p:spPr>
          <p:txBody>
            <a:bodyPr/>
            <a:lstStyle/>
            <a:p>
              <a:endParaRPr lang="en-US"/>
            </a:p>
          </p:txBody>
        </p:sp>
        <p:sp>
          <p:nvSpPr>
            <p:cNvPr id="9" name="TextBox 9"/>
            <p:cNvSpPr txBox="1"/>
            <p:nvPr/>
          </p:nvSpPr>
          <p:spPr>
            <a:xfrm>
              <a:off x="0" y="66675"/>
              <a:ext cx="11337250" cy="2806222"/>
            </a:xfrm>
            <a:prstGeom prst="rect">
              <a:avLst/>
            </a:prstGeom>
          </p:spPr>
          <p:txBody>
            <a:bodyPr lIns="0" tIns="0" rIns="0" bIns="0" rtlCol="0" anchor="ctr"/>
            <a:lstStyle/>
            <a:p>
              <a:pPr>
                <a:lnSpc>
                  <a:spcPts val="7128"/>
                </a:lnSpc>
              </a:pPr>
              <a:r>
                <a:rPr lang="en-US" sz="6600" b="1">
                  <a:solidFill>
                    <a:srgbClr val="000000"/>
                  </a:solidFill>
                  <a:latin typeface="Aptos Bold"/>
                  <a:ea typeface="Aptos Bold"/>
                  <a:cs typeface="Aptos Bold"/>
                  <a:sym typeface="Aptos Bold"/>
                </a:rPr>
                <a:t>Howard University Faculty Practice Plan </a:t>
              </a:r>
              <a:endParaRPr lang="en-US"/>
            </a:p>
          </p:txBody>
        </p:sp>
      </p:grpSp>
      <p:grpSp>
        <p:nvGrpSpPr>
          <p:cNvPr id="10" name="Group 10"/>
          <p:cNvGrpSpPr/>
          <p:nvPr/>
        </p:nvGrpSpPr>
        <p:grpSpPr>
          <a:xfrm>
            <a:off x="1338419" y="2401542"/>
            <a:ext cx="6006122" cy="2908876"/>
            <a:chOff x="-528334" y="-63243"/>
            <a:chExt cx="2622005" cy="603300"/>
          </a:xfrm>
        </p:grpSpPr>
        <p:sp>
          <p:nvSpPr>
            <p:cNvPr id="11" name="Freeform 11"/>
            <p:cNvSpPr/>
            <p:nvPr/>
          </p:nvSpPr>
          <p:spPr>
            <a:xfrm>
              <a:off x="-528334" y="-63243"/>
              <a:ext cx="2611847" cy="603300"/>
            </a:xfrm>
            <a:custGeom>
              <a:avLst/>
              <a:gdLst/>
              <a:ahLst/>
              <a:cxnLst/>
              <a:rect l="l" t="t" r="r" b="b"/>
              <a:pathLst>
                <a:path w="2611847" h="603300">
                  <a:moveTo>
                    <a:pt x="0" y="0"/>
                  </a:moveTo>
                  <a:lnTo>
                    <a:pt x="2611847" y="0"/>
                  </a:lnTo>
                  <a:lnTo>
                    <a:pt x="2611847" y="603300"/>
                  </a:lnTo>
                  <a:lnTo>
                    <a:pt x="0" y="603300"/>
                  </a:lnTo>
                  <a:close/>
                </a:path>
              </a:pathLst>
            </a:custGeom>
            <a:solidFill>
              <a:srgbClr val="156082"/>
            </a:solidFill>
          </p:spPr>
          <p:txBody>
            <a:bodyPr/>
            <a:lstStyle/>
            <a:p>
              <a:endParaRPr lang="en-US"/>
            </a:p>
          </p:txBody>
        </p:sp>
        <p:sp>
          <p:nvSpPr>
            <p:cNvPr id="12" name="TextBox 12"/>
            <p:cNvSpPr txBox="1"/>
            <p:nvPr/>
          </p:nvSpPr>
          <p:spPr>
            <a:xfrm>
              <a:off x="-526562" y="202898"/>
              <a:ext cx="2620233" cy="48696"/>
            </a:xfrm>
            <a:prstGeom prst="rect">
              <a:avLst/>
            </a:prstGeom>
          </p:spPr>
          <p:txBody>
            <a:bodyPr lIns="50800" tIns="50800" rIns="50800" bIns="50800" rtlCol="0" anchor="ctr"/>
            <a:lstStyle/>
            <a:p>
              <a:pPr>
                <a:lnSpc>
                  <a:spcPts val="2519"/>
                </a:lnSpc>
              </a:pPr>
              <a:r>
                <a:rPr lang="en-US" sz="2050" b="1">
                  <a:solidFill>
                    <a:schemeClr val="bg1"/>
                  </a:solidFill>
                  <a:latin typeface="Aptos Bold"/>
                  <a:ea typeface="Aptos Bold"/>
                  <a:cs typeface="Aptos Bold"/>
                  <a:sym typeface="Aptos Bold"/>
                </a:rPr>
                <a:t>Our Mission:</a:t>
              </a:r>
              <a:endParaRPr lang="en-US" sz="2050" b="1">
                <a:solidFill>
                  <a:schemeClr val="bg1"/>
                </a:solidFill>
                <a:latin typeface="Aptos Bold"/>
                <a:ea typeface="Aptos Bold"/>
                <a:cs typeface="Aptos Bold"/>
              </a:endParaRPr>
            </a:p>
            <a:p>
              <a:pPr>
                <a:lnSpc>
                  <a:spcPts val="2519"/>
                </a:lnSpc>
              </a:pPr>
              <a:endParaRPr lang="en-US" sz="2050" b="1">
                <a:solidFill>
                  <a:schemeClr val="bg1"/>
                </a:solidFill>
                <a:latin typeface="Aptos Bold"/>
                <a:ea typeface="Aptos Bold"/>
                <a:cs typeface="Aptos Bold"/>
              </a:endParaRPr>
            </a:p>
            <a:p>
              <a:pPr>
                <a:lnSpc>
                  <a:spcPts val="2519"/>
                </a:lnSpc>
              </a:pPr>
              <a:r>
                <a:rPr lang="en-US" sz="2050" b="1">
                  <a:solidFill>
                    <a:schemeClr val="bg1"/>
                  </a:solidFill>
                  <a:latin typeface="Aptos Bold"/>
                  <a:ea typeface="Aptos Bold"/>
                  <a:cs typeface="Aptos Bold"/>
                  <a:sym typeface="Aptos Bold"/>
                </a:rPr>
                <a:t>The Faculty Practice Plan is committed to the advancement of healthcare and health equality, locally and globally by providing exemplary education, service and research that promotes patient-centered collaborative care and advocates for the elimination of health disparities.</a:t>
              </a:r>
              <a:endParaRPr lang="en-US" sz="2050" b="1">
                <a:solidFill>
                  <a:schemeClr val="bg1"/>
                </a:solidFill>
                <a:latin typeface="Aptos Bold"/>
                <a:ea typeface="Aptos Bold"/>
                <a:cs typeface="Aptos Bold"/>
              </a:endParaRPr>
            </a:p>
          </p:txBody>
        </p:sp>
      </p:grpSp>
      <p:grpSp>
        <p:nvGrpSpPr>
          <p:cNvPr id="13" name="Group 13"/>
          <p:cNvGrpSpPr/>
          <p:nvPr/>
        </p:nvGrpSpPr>
        <p:grpSpPr>
          <a:xfrm>
            <a:off x="1342478" y="5802660"/>
            <a:ext cx="6017211" cy="1407422"/>
            <a:chOff x="-748798" y="-1936"/>
            <a:chExt cx="2611847" cy="325144"/>
          </a:xfrm>
        </p:grpSpPr>
        <p:sp>
          <p:nvSpPr>
            <p:cNvPr id="14" name="Freeform 14"/>
            <p:cNvSpPr/>
            <p:nvPr/>
          </p:nvSpPr>
          <p:spPr>
            <a:xfrm>
              <a:off x="-748798" y="0"/>
              <a:ext cx="2611847" cy="323208"/>
            </a:xfrm>
            <a:custGeom>
              <a:avLst/>
              <a:gdLst/>
              <a:ahLst/>
              <a:cxnLst/>
              <a:rect l="l" t="t" r="r" b="b"/>
              <a:pathLst>
                <a:path w="2611847" h="323208">
                  <a:moveTo>
                    <a:pt x="0" y="0"/>
                  </a:moveTo>
                  <a:lnTo>
                    <a:pt x="2611847" y="0"/>
                  </a:lnTo>
                  <a:lnTo>
                    <a:pt x="2611847" y="323208"/>
                  </a:lnTo>
                  <a:lnTo>
                    <a:pt x="0" y="323208"/>
                  </a:lnTo>
                  <a:close/>
                </a:path>
              </a:pathLst>
            </a:custGeom>
            <a:solidFill>
              <a:srgbClr val="156082"/>
            </a:solidFill>
          </p:spPr>
          <p:txBody>
            <a:bodyPr/>
            <a:lstStyle/>
            <a:p>
              <a:endParaRPr lang="en-US"/>
            </a:p>
          </p:txBody>
        </p:sp>
        <p:sp>
          <p:nvSpPr>
            <p:cNvPr id="15" name="TextBox 15"/>
            <p:cNvSpPr txBox="1"/>
            <p:nvPr/>
          </p:nvSpPr>
          <p:spPr>
            <a:xfrm>
              <a:off x="-748798" y="-1936"/>
              <a:ext cx="2611617" cy="325144"/>
            </a:xfrm>
            <a:prstGeom prst="rect">
              <a:avLst/>
            </a:prstGeom>
          </p:spPr>
          <p:txBody>
            <a:bodyPr lIns="50800" tIns="50800" rIns="50800" bIns="50800" rtlCol="0" anchor="ctr"/>
            <a:lstStyle/>
            <a:p>
              <a:pPr>
                <a:lnSpc>
                  <a:spcPts val="2519"/>
                </a:lnSpc>
              </a:pPr>
              <a:r>
                <a:rPr lang="en-US" sz="2050" b="1">
                  <a:solidFill>
                    <a:srgbClr val="FFFFFF"/>
                  </a:solidFill>
                  <a:latin typeface="Aptos Bold"/>
                  <a:ea typeface="Aptos Bold"/>
                  <a:cs typeface="Aptos Bold"/>
                  <a:sym typeface="Aptos Bold"/>
                </a:rPr>
                <a:t>Largest primarily African American Physician Group in the world, consists of 180+ Faculty that teach at Howard University College of Medicine and have privileges at Howard University Hospital</a:t>
              </a:r>
              <a:endParaRPr lang="en-US" sz="2050"/>
            </a:p>
          </p:txBody>
        </p:sp>
      </p:grpSp>
      <p:grpSp>
        <p:nvGrpSpPr>
          <p:cNvPr id="16" name="Group 16"/>
          <p:cNvGrpSpPr/>
          <p:nvPr/>
        </p:nvGrpSpPr>
        <p:grpSpPr>
          <a:xfrm>
            <a:off x="1251776" y="7757701"/>
            <a:ext cx="3070287" cy="1143220"/>
            <a:chOff x="-938527" y="-27827"/>
            <a:chExt cx="808635" cy="301095"/>
          </a:xfrm>
        </p:grpSpPr>
        <p:sp>
          <p:nvSpPr>
            <p:cNvPr id="17" name="Freeform 17"/>
            <p:cNvSpPr/>
            <p:nvPr/>
          </p:nvSpPr>
          <p:spPr>
            <a:xfrm>
              <a:off x="-938527" y="-27827"/>
              <a:ext cx="785868" cy="301095"/>
            </a:xfrm>
            <a:custGeom>
              <a:avLst/>
              <a:gdLst/>
              <a:ahLst/>
              <a:cxnLst/>
              <a:rect l="l" t="t" r="r" b="b"/>
              <a:pathLst>
                <a:path w="785868" h="301095">
                  <a:moveTo>
                    <a:pt x="0" y="0"/>
                  </a:moveTo>
                  <a:lnTo>
                    <a:pt x="785868" y="0"/>
                  </a:lnTo>
                  <a:lnTo>
                    <a:pt x="785868" y="301095"/>
                  </a:lnTo>
                  <a:lnTo>
                    <a:pt x="0" y="301095"/>
                  </a:lnTo>
                  <a:close/>
                </a:path>
              </a:pathLst>
            </a:custGeom>
            <a:solidFill>
              <a:srgbClr val="156082"/>
            </a:solidFill>
          </p:spPr>
          <p:txBody>
            <a:bodyPr/>
            <a:lstStyle/>
            <a:p>
              <a:endParaRPr lang="en-US"/>
            </a:p>
          </p:txBody>
        </p:sp>
        <p:sp>
          <p:nvSpPr>
            <p:cNvPr id="18" name="TextBox 18"/>
            <p:cNvSpPr txBox="1"/>
            <p:nvPr/>
          </p:nvSpPr>
          <p:spPr>
            <a:xfrm>
              <a:off x="-915760" y="-27827"/>
              <a:ext cx="785868" cy="301095"/>
            </a:xfrm>
            <a:prstGeom prst="rect">
              <a:avLst/>
            </a:prstGeom>
          </p:spPr>
          <p:txBody>
            <a:bodyPr lIns="50800" tIns="50800" rIns="50800" bIns="50800" rtlCol="0" anchor="ctr"/>
            <a:lstStyle/>
            <a:p>
              <a:pPr algn="ctr">
                <a:lnSpc>
                  <a:spcPts val="3719"/>
                </a:lnSpc>
              </a:pPr>
              <a:r>
                <a:rPr lang="en-US" sz="3050" b="1">
                  <a:solidFill>
                    <a:srgbClr val="FFFFFF"/>
                  </a:solidFill>
                  <a:latin typeface="Aptos Bold"/>
                  <a:ea typeface="Aptos Bold"/>
                  <a:cs typeface="Aptos Bold"/>
                  <a:sym typeface="Aptos Bold"/>
                </a:rPr>
                <a:t>28+ Specialties </a:t>
              </a:r>
            </a:p>
          </p:txBody>
        </p:sp>
      </p:grpSp>
      <p:grpSp>
        <p:nvGrpSpPr>
          <p:cNvPr id="19" name="Group 19"/>
          <p:cNvGrpSpPr/>
          <p:nvPr/>
        </p:nvGrpSpPr>
        <p:grpSpPr>
          <a:xfrm>
            <a:off x="4230755" y="7757701"/>
            <a:ext cx="3124131" cy="1181640"/>
            <a:chOff x="-1564036" y="-27827"/>
            <a:chExt cx="811833" cy="311214"/>
          </a:xfrm>
        </p:grpSpPr>
        <p:sp>
          <p:nvSpPr>
            <p:cNvPr id="20" name="Freeform 20"/>
            <p:cNvSpPr/>
            <p:nvPr/>
          </p:nvSpPr>
          <p:spPr>
            <a:xfrm>
              <a:off x="-1538071" y="-27827"/>
              <a:ext cx="785868" cy="301095"/>
            </a:xfrm>
            <a:custGeom>
              <a:avLst/>
              <a:gdLst/>
              <a:ahLst/>
              <a:cxnLst/>
              <a:rect l="l" t="t" r="r" b="b"/>
              <a:pathLst>
                <a:path w="785868" h="301095">
                  <a:moveTo>
                    <a:pt x="0" y="0"/>
                  </a:moveTo>
                  <a:lnTo>
                    <a:pt x="785868" y="0"/>
                  </a:lnTo>
                  <a:lnTo>
                    <a:pt x="785868" y="301095"/>
                  </a:lnTo>
                  <a:lnTo>
                    <a:pt x="0" y="301095"/>
                  </a:lnTo>
                  <a:close/>
                </a:path>
              </a:pathLst>
            </a:custGeom>
            <a:solidFill>
              <a:srgbClr val="156082"/>
            </a:solidFill>
          </p:spPr>
          <p:txBody>
            <a:bodyPr/>
            <a:lstStyle/>
            <a:p>
              <a:endParaRPr lang="en-US"/>
            </a:p>
          </p:txBody>
        </p:sp>
        <p:sp>
          <p:nvSpPr>
            <p:cNvPr id="21" name="TextBox 21"/>
            <p:cNvSpPr txBox="1"/>
            <p:nvPr/>
          </p:nvSpPr>
          <p:spPr>
            <a:xfrm>
              <a:off x="-1564036" y="-17708"/>
              <a:ext cx="785868" cy="301095"/>
            </a:xfrm>
            <a:prstGeom prst="rect">
              <a:avLst/>
            </a:prstGeom>
          </p:spPr>
          <p:txBody>
            <a:bodyPr lIns="50800" tIns="50800" rIns="50800" bIns="50800" rtlCol="0" anchor="ctr"/>
            <a:lstStyle/>
            <a:p>
              <a:pPr algn="ctr">
                <a:lnSpc>
                  <a:spcPts val="3719"/>
                </a:lnSpc>
              </a:pPr>
              <a:r>
                <a:rPr lang="en-US" sz="3099" b="1">
                  <a:solidFill>
                    <a:srgbClr val="FFFFFF"/>
                  </a:solidFill>
                  <a:latin typeface="Aptos Bold"/>
                  <a:ea typeface="Aptos Bold"/>
                  <a:cs typeface="Aptos Bold"/>
                  <a:sym typeface="Aptos Bold"/>
                </a:rPr>
                <a:t>180+ Providers</a:t>
              </a:r>
            </a:p>
          </p:txBody>
        </p:sp>
      </p:grpSp>
      <p:sp>
        <p:nvSpPr>
          <p:cNvPr id="23" name="TextBox 22">
            <a:extLst>
              <a:ext uri="{FF2B5EF4-FFF2-40B4-BE49-F238E27FC236}">
                <a16:creationId xmlns:a16="http://schemas.microsoft.com/office/drawing/2014/main" id="{5F56F9FE-B56E-360E-E235-89C9BEB04723}"/>
              </a:ext>
            </a:extLst>
          </p:cNvPr>
          <p:cNvSpPr txBox="1"/>
          <p:nvPr/>
        </p:nvSpPr>
        <p:spPr>
          <a:xfrm>
            <a:off x="8175812" y="3819925"/>
            <a:ext cx="3348317" cy="397031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Segoe UI"/>
              </a:rPr>
              <a:t>Specialties:</a:t>
            </a:r>
            <a:endParaRPr lang="en-US" b="1">
              <a:cs typeface="Segoe UI"/>
            </a:endParaRPr>
          </a:p>
          <a:p>
            <a:pPr marL="285750" indent="-285750">
              <a:lnSpc>
                <a:spcPct val="150000"/>
              </a:lnSpc>
              <a:buFont typeface="Arial"/>
              <a:buChar char="•"/>
            </a:pPr>
            <a:r>
              <a:rPr lang="en-US">
                <a:cs typeface="Segoe UI"/>
              </a:rPr>
              <a:t>Obstetrics &amp; Gynecology​</a:t>
            </a:r>
            <a:endParaRPr lang="en-US">
              <a:ea typeface="Calibri"/>
              <a:cs typeface="Calibri"/>
            </a:endParaRPr>
          </a:p>
          <a:p>
            <a:pPr marL="285750" indent="-285750">
              <a:lnSpc>
                <a:spcPct val="150000"/>
              </a:lnSpc>
              <a:buFont typeface="Arial"/>
              <a:buChar char="•"/>
            </a:pPr>
            <a:r>
              <a:rPr lang="en-US">
                <a:cs typeface="Segoe UI"/>
              </a:rPr>
              <a:t>Pediatrics​</a:t>
            </a:r>
            <a:endParaRPr lang="en-US">
              <a:ea typeface="Calibri"/>
              <a:cs typeface="Segoe UI"/>
            </a:endParaRPr>
          </a:p>
          <a:p>
            <a:pPr marL="285750" indent="-285750">
              <a:lnSpc>
                <a:spcPct val="150000"/>
              </a:lnSpc>
              <a:buFont typeface="Arial"/>
              <a:buChar char="•"/>
            </a:pPr>
            <a:r>
              <a:rPr lang="en-US">
                <a:cs typeface="Segoe UI"/>
              </a:rPr>
              <a:t>Community &amp; Family Medicine​</a:t>
            </a:r>
            <a:endParaRPr lang="en-US">
              <a:ea typeface="Calibri"/>
              <a:cs typeface="Segoe UI"/>
            </a:endParaRPr>
          </a:p>
          <a:p>
            <a:pPr marL="285750" indent="-285750">
              <a:lnSpc>
                <a:spcPct val="150000"/>
              </a:lnSpc>
              <a:buFont typeface="Arial"/>
              <a:buChar char="•"/>
            </a:pPr>
            <a:r>
              <a:rPr lang="en-US">
                <a:cs typeface="Segoe UI"/>
              </a:rPr>
              <a:t>Dermatology​</a:t>
            </a:r>
            <a:endParaRPr lang="en-US">
              <a:ea typeface="Calibri"/>
              <a:cs typeface="Segoe UI"/>
            </a:endParaRPr>
          </a:p>
          <a:p>
            <a:pPr marL="285750" indent="-285750">
              <a:lnSpc>
                <a:spcPct val="150000"/>
              </a:lnSpc>
              <a:buFont typeface="Arial"/>
              <a:buChar char="•"/>
            </a:pPr>
            <a:r>
              <a:rPr lang="en-US">
                <a:cs typeface="Segoe UI"/>
              </a:rPr>
              <a:t>Ophthalmology​</a:t>
            </a:r>
            <a:endParaRPr lang="en-US">
              <a:ea typeface="Calibri"/>
              <a:cs typeface="Segoe UI"/>
            </a:endParaRPr>
          </a:p>
          <a:p>
            <a:pPr marL="285750" indent="-285750">
              <a:lnSpc>
                <a:spcPct val="150000"/>
              </a:lnSpc>
              <a:buFont typeface="Arial"/>
              <a:buChar char="•"/>
            </a:pPr>
            <a:r>
              <a:rPr lang="en-US">
                <a:cs typeface="Segoe UI"/>
              </a:rPr>
              <a:t>Psychiatry​</a:t>
            </a:r>
            <a:endParaRPr lang="en-US">
              <a:ea typeface="Calibri"/>
              <a:cs typeface="Segoe UI"/>
            </a:endParaRPr>
          </a:p>
          <a:p>
            <a:pPr marL="285750" indent="-285750">
              <a:lnSpc>
                <a:spcPct val="150000"/>
              </a:lnSpc>
              <a:buFont typeface="Arial"/>
              <a:buChar char="•"/>
            </a:pPr>
            <a:r>
              <a:rPr lang="en-US">
                <a:cs typeface="Segoe UI"/>
              </a:rPr>
              <a:t>Neurology​</a:t>
            </a:r>
            <a:endParaRPr lang="en-US">
              <a:ea typeface="Calibri"/>
              <a:cs typeface="Segoe UI"/>
            </a:endParaRPr>
          </a:p>
          <a:p>
            <a:pPr marL="285750" indent="-285750">
              <a:lnSpc>
                <a:spcPct val="150000"/>
              </a:lnSpc>
              <a:buFont typeface="Arial"/>
              <a:buChar char="•"/>
            </a:pPr>
            <a:r>
              <a:rPr lang="en-US">
                <a:cs typeface="Segoe UI"/>
              </a:rPr>
              <a:t>Orthopedics &amp; Rehab​</a:t>
            </a:r>
            <a:endParaRPr lang="en-US">
              <a:ea typeface="Calibri"/>
              <a:cs typeface="Segoe UI"/>
            </a:endParaRPr>
          </a:p>
          <a:p>
            <a:endParaRPr lang="en-US">
              <a:ea typeface="Calibri"/>
              <a:cs typeface="Segoe UI"/>
            </a:endParaRPr>
          </a:p>
        </p:txBody>
      </p:sp>
      <p:sp>
        <p:nvSpPr>
          <p:cNvPr id="24" name="TextBox 23">
            <a:extLst>
              <a:ext uri="{FF2B5EF4-FFF2-40B4-BE49-F238E27FC236}">
                <a16:creationId xmlns:a16="http://schemas.microsoft.com/office/drawing/2014/main" id="{24ADD831-76A8-95CB-35F6-2F6CF284CD9A}"/>
              </a:ext>
            </a:extLst>
          </p:cNvPr>
          <p:cNvSpPr txBox="1"/>
          <p:nvPr/>
        </p:nvSpPr>
        <p:spPr>
          <a:xfrm>
            <a:off x="11854543" y="3819925"/>
            <a:ext cx="2743200" cy="44813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Segoe UI"/>
              </a:rPr>
              <a:t>Medicine Specialties:</a:t>
            </a:r>
            <a:endParaRPr lang="en-US" b="1">
              <a:cs typeface="Segoe UI"/>
            </a:endParaRPr>
          </a:p>
          <a:p>
            <a:pPr marL="285750" indent="-285750">
              <a:lnSpc>
                <a:spcPct val="150000"/>
              </a:lnSpc>
              <a:buFont typeface="Arial"/>
              <a:buChar char="•"/>
            </a:pPr>
            <a:r>
              <a:rPr lang="en-US">
                <a:cs typeface="Segoe UI"/>
              </a:rPr>
              <a:t>Allergy &amp; Immunology​​</a:t>
            </a:r>
            <a:endParaRPr lang="en-US">
              <a:ea typeface="Calibri"/>
              <a:cs typeface="Calibri"/>
            </a:endParaRPr>
          </a:p>
          <a:p>
            <a:pPr marL="285750" indent="-285750">
              <a:lnSpc>
                <a:spcPct val="150000"/>
              </a:lnSpc>
              <a:buFont typeface="Arial"/>
              <a:buChar char="•"/>
            </a:pPr>
            <a:r>
              <a:rPr lang="en-US">
                <a:cs typeface="Segoe UI"/>
              </a:rPr>
              <a:t>Gastroenterology​​</a:t>
            </a:r>
            <a:endParaRPr lang="en-US">
              <a:ea typeface="Calibri"/>
              <a:cs typeface="Segoe UI"/>
            </a:endParaRPr>
          </a:p>
          <a:p>
            <a:pPr marL="285750" indent="-285750">
              <a:lnSpc>
                <a:spcPct val="150000"/>
              </a:lnSpc>
              <a:buFont typeface="Arial"/>
              <a:buChar char="•"/>
            </a:pPr>
            <a:r>
              <a:rPr lang="en-US">
                <a:cs typeface="Segoe UI"/>
              </a:rPr>
              <a:t>Endocrinology​​</a:t>
            </a:r>
            <a:endParaRPr lang="en-US">
              <a:ea typeface="Calibri"/>
              <a:cs typeface="Segoe UI"/>
            </a:endParaRPr>
          </a:p>
          <a:p>
            <a:pPr marL="285750" indent="-285750">
              <a:lnSpc>
                <a:spcPct val="150000"/>
              </a:lnSpc>
              <a:buFont typeface="Arial"/>
              <a:buChar char="•"/>
            </a:pPr>
            <a:r>
              <a:rPr lang="en-US">
                <a:cs typeface="Segoe UI"/>
              </a:rPr>
              <a:t>Cardiology​​</a:t>
            </a:r>
            <a:endParaRPr lang="en-US">
              <a:ea typeface="Calibri"/>
              <a:cs typeface="Segoe UI"/>
            </a:endParaRPr>
          </a:p>
          <a:p>
            <a:pPr marL="285750" indent="-285750">
              <a:lnSpc>
                <a:spcPct val="150000"/>
              </a:lnSpc>
              <a:buFont typeface="Arial"/>
              <a:buChar char="•"/>
            </a:pPr>
            <a:r>
              <a:rPr lang="en-US">
                <a:cs typeface="Segoe UI"/>
              </a:rPr>
              <a:t>Geriatrics​​</a:t>
            </a:r>
            <a:endParaRPr lang="en-US">
              <a:ea typeface="Calibri"/>
              <a:cs typeface="Segoe UI"/>
            </a:endParaRPr>
          </a:p>
          <a:p>
            <a:pPr marL="285750" indent="-285750">
              <a:lnSpc>
                <a:spcPct val="150000"/>
              </a:lnSpc>
              <a:buFont typeface="Arial"/>
              <a:buChar char="•"/>
            </a:pPr>
            <a:r>
              <a:rPr lang="en-US">
                <a:cs typeface="Segoe UI"/>
              </a:rPr>
              <a:t>Internal Medicine​​</a:t>
            </a:r>
            <a:endParaRPr lang="en-US">
              <a:ea typeface="Calibri"/>
              <a:cs typeface="Segoe UI"/>
            </a:endParaRPr>
          </a:p>
          <a:p>
            <a:pPr marL="285750" indent="-285750">
              <a:lnSpc>
                <a:spcPct val="150000"/>
              </a:lnSpc>
              <a:buFont typeface="Arial"/>
              <a:buChar char="•"/>
            </a:pPr>
            <a:r>
              <a:rPr lang="en-US">
                <a:cs typeface="Segoe UI"/>
              </a:rPr>
              <a:t>Pulmonary Disease​​</a:t>
            </a:r>
            <a:endParaRPr lang="en-US">
              <a:ea typeface="Calibri"/>
              <a:cs typeface="Segoe UI"/>
            </a:endParaRPr>
          </a:p>
          <a:p>
            <a:pPr marL="285750" indent="-285750">
              <a:lnSpc>
                <a:spcPct val="150000"/>
              </a:lnSpc>
              <a:buFont typeface="Arial"/>
              <a:buChar char="•"/>
            </a:pPr>
            <a:r>
              <a:rPr lang="en-US">
                <a:cs typeface="Segoe UI"/>
              </a:rPr>
              <a:t>Infectious Disease​​</a:t>
            </a:r>
            <a:endParaRPr lang="en-US">
              <a:ea typeface="Calibri"/>
              <a:cs typeface="Segoe UI"/>
            </a:endParaRPr>
          </a:p>
          <a:p>
            <a:pPr marL="285750" indent="-285750">
              <a:lnSpc>
                <a:spcPct val="150000"/>
              </a:lnSpc>
              <a:buFont typeface="Arial"/>
              <a:buChar char="•"/>
            </a:pPr>
            <a:r>
              <a:rPr lang="en-US">
                <a:cs typeface="Segoe UI"/>
              </a:rPr>
              <a:t>Hematology &amp; Oncology​​</a:t>
            </a:r>
            <a:endParaRPr lang="en-US">
              <a:ea typeface="Calibri"/>
              <a:cs typeface="Segoe UI"/>
            </a:endParaRPr>
          </a:p>
          <a:p>
            <a:pPr marL="285750" indent="-285750">
              <a:lnSpc>
                <a:spcPct val="150000"/>
              </a:lnSpc>
              <a:buFont typeface="Arial"/>
              <a:buChar char="•"/>
            </a:pPr>
            <a:r>
              <a:rPr lang="en-US">
                <a:cs typeface="Segoe UI"/>
              </a:rPr>
              <a:t>Rheumatology​</a:t>
            </a:r>
            <a:endParaRPr lang="en-US">
              <a:ea typeface="Calibri"/>
              <a:cs typeface="Segoe UI"/>
            </a:endParaRPr>
          </a:p>
        </p:txBody>
      </p:sp>
      <p:sp>
        <p:nvSpPr>
          <p:cNvPr id="25" name="TextBox 24">
            <a:extLst>
              <a:ext uri="{FF2B5EF4-FFF2-40B4-BE49-F238E27FC236}">
                <a16:creationId xmlns:a16="http://schemas.microsoft.com/office/drawing/2014/main" id="{F160998A-1492-9225-55AD-5D95771F8308}"/>
              </a:ext>
            </a:extLst>
          </p:cNvPr>
          <p:cNvSpPr txBox="1"/>
          <p:nvPr/>
        </p:nvSpPr>
        <p:spPr>
          <a:xfrm>
            <a:off x="15225912" y="3819925"/>
            <a:ext cx="2743200" cy="480131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Segoe UI"/>
              </a:rPr>
              <a:t>Surgery Specialties</a:t>
            </a:r>
            <a:endParaRPr lang="en-US" b="1">
              <a:cs typeface="Segoe UI"/>
            </a:endParaRPr>
          </a:p>
          <a:p>
            <a:pPr marL="285750" indent="-285750">
              <a:lnSpc>
                <a:spcPct val="150000"/>
              </a:lnSpc>
              <a:buFont typeface="Arial"/>
              <a:buChar char="•"/>
            </a:pPr>
            <a:r>
              <a:rPr lang="en-US">
                <a:cs typeface="Segoe UI"/>
              </a:rPr>
              <a:t>Neuro Surgery​​</a:t>
            </a:r>
            <a:endParaRPr lang="en-US">
              <a:ea typeface="Calibri"/>
              <a:cs typeface="Calibri"/>
            </a:endParaRPr>
          </a:p>
          <a:p>
            <a:pPr marL="285750" indent="-285750">
              <a:lnSpc>
                <a:spcPct val="150000"/>
              </a:lnSpc>
              <a:buFont typeface="Arial"/>
              <a:buChar char="•"/>
            </a:pPr>
            <a:r>
              <a:rPr lang="en-US">
                <a:cs typeface="Segoe UI"/>
              </a:rPr>
              <a:t>Colon Rectal Surgery​​</a:t>
            </a:r>
            <a:endParaRPr lang="en-US">
              <a:ea typeface="Calibri"/>
              <a:cs typeface="Segoe UI"/>
            </a:endParaRPr>
          </a:p>
          <a:p>
            <a:pPr marL="285750" indent="-285750">
              <a:lnSpc>
                <a:spcPct val="150000"/>
              </a:lnSpc>
              <a:buFont typeface="Arial"/>
              <a:buChar char="•"/>
            </a:pPr>
            <a:r>
              <a:rPr lang="en-US">
                <a:cs typeface="Segoe UI"/>
              </a:rPr>
              <a:t>Otolaryngology​​</a:t>
            </a:r>
            <a:endParaRPr lang="en-US">
              <a:ea typeface="Calibri"/>
              <a:cs typeface="Segoe UI"/>
            </a:endParaRPr>
          </a:p>
          <a:p>
            <a:pPr marL="285750" indent="-285750">
              <a:lnSpc>
                <a:spcPct val="150000"/>
              </a:lnSpc>
              <a:buFont typeface="Arial"/>
              <a:buChar char="•"/>
            </a:pPr>
            <a:r>
              <a:rPr lang="en-US">
                <a:cs typeface="Segoe UI"/>
              </a:rPr>
              <a:t>Plastic Surgery​​</a:t>
            </a:r>
            <a:endParaRPr lang="en-US">
              <a:ea typeface="Calibri"/>
              <a:cs typeface="Segoe UI"/>
            </a:endParaRPr>
          </a:p>
          <a:p>
            <a:pPr marL="285750" indent="-285750">
              <a:lnSpc>
                <a:spcPct val="150000"/>
              </a:lnSpc>
              <a:buFont typeface="Arial"/>
              <a:buChar char="•"/>
            </a:pPr>
            <a:r>
              <a:rPr lang="en-US">
                <a:cs typeface="Segoe UI"/>
              </a:rPr>
              <a:t>Podiatry​​</a:t>
            </a:r>
            <a:endParaRPr lang="en-US">
              <a:ea typeface="Calibri"/>
              <a:cs typeface="Segoe UI"/>
            </a:endParaRPr>
          </a:p>
          <a:p>
            <a:pPr marL="285750" indent="-285750">
              <a:lnSpc>
                <a:spcPct val="150000"/>
              </a:lnSpc>
              <a:buFont typeface="Arial"/>
              <a:buChar char="•"/>
            </a:pPr>
            <a:r>
              <a:rPr lang="en-US">
                <a:cs typeface="Segoe UI"/>
              </a:rPr>
              <a:t>Surgical Oncology​​</a:t>
            </a:r>
            <a:endParaRPr lang="en-US">
              <a:ea typeface="Calibri"/>
              <a:cs typeface="Segoe UI"/>
            </a:endParaRPr>
          </a:p>
          <a:p>
            <a:pPr marL="285750" indent="-285750">
              <a:lnSpc>
                <a:spcPct val="150000"/>
              </a:lnSpc>
              <a:buFont typeface="Arial"/>
              <a:buChar char="•"/>
            </a:pPr>
            <a:r>
              <a:rPr lang="en-US">
                <a:cs typeface="Segoe UI"/>
              </a:rPr>
              <a:t>Bariatric Surgery​​</a:t>
            </a:r>
            <a:endParaRPr lang="en-US">
              <a:ea typeface="Calibri"/>
              <a:cs typeface="Segoe UI"/>
            </a:endParaRPr>
          </a:p>
          <a:p>
            <a:pPr marL="285750" indent="-285750">
              <a:lnSpc>
                <a:spcPct val="150000"/>
              </a:lnSpc>
              <a:buFont typeface="Arial"/>
              <a:buChar char="•"/>
            </a:pPr>
            <a:r>
              <a:rPr lang="en-US">
                <a:cs typeface="Segoe UI"/>
              </a:rPr>
              <a:t>Trauma &amp; Critical​​</a:t>
            </a:r>
            <a:endParaRPr lang="en-US">
              <a:ea typeface="Calibri"/>
              <a:cs typeface="Segoe UI"/>
            </a:endParaRPr>
          </a:p>
          <a:p>
            <a:pPr marL="285750" indent="-285750">
              <a:lnSpc>
                <a:spcPct val="150000"/>
              </a:lnSpc>
              <a:buFont typeface="Arial"/>
              <a:buChar char="•"/>
            </a:pPr>
            <a:r>
              <a:rPr lang="en-US">
                <a:cs typeface="Segoe UI"/>
              </a:rPr>
              <a:t>Urology​​</a:t>
            </a:r>
            <a:endParaRPr lang="en-US">
              <a:ea typeface="Calibri"/>
              <a:cs typeface="Segoe UI"/>
            </a:endParaRPr>
          </a:p>
          <a:p>
            <a:pPr marL="285750" indent="-285750">
              <a:lnSpc>
                <a:spcPct val="150000"/>
              </a:lnSpc>
              <a:buFont typeface="Arial"/>
              <a:buChar char="•"/>
            </a:pPr>
            <a:r>
              <a:rPr lang="en-US">
                <a:cs typeface="Segoe UI"/>
              </a:rPr>
              <a:t>Vascular Surgery​​</a:t>
            </a:r>
            <a:endParaRPr lang="en-US">
              <a:ea typeface="Calibri"/>
              <a:cs typeface="Segoe UI"/>
            </a:endParaRPr>
          </a:p>
          <a:p>
            <a:r>
              <a:rPr lang="en-US">
                <a:cs typeface="Segoe UI"/>
              </a:rPr>
              <a:t>​</a:t>
            </a:r>
            <a:endParaRPr lang="en-US">
              <a:ea typeface="Calibri"/>
              <a:cs typeface="Segoe UI"/>
            </a:endParaRPr>
          </a:p>
        </p:txBody>
      </p:sp>
      <p:cxnSp>
        <p:nvCxnSpPr>
          <p:cNvPr id="26" name="Straight Arrow Connector 25">
            <a:extLst>
              <a:ext uri="{FF2B5EF4-FFF2-40B4-BE49-F238E27FC236}">
                <a16:creationId xmlns:a16="http://schemas.microsoft.com/office/drawing/2014/main" id="{4AA277EC-F5D1-8B4C-FFAC-8CFA35657905}"/>
              </a:ext>
            </a:extLst>
          </p:cNvPr>
          <p:cNvCxnSpPr/>
          <p:nvPr/>
        </p:nvCxnSpPr>
        <p:spPr>
          <a:xfrm flipV="1">
            <a:off x="7343855" y="3272027"/>
            <a:ext cx="9090462" cy="1068"/>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9539EA5-D8A4-95DD-7854-28FB3125F619}"/>
              </a:ext>
            </a:extLst>
          </p:cNvPr>
          <p:cNvCxnSpPr>
            <a:cxnSpLocks/>
          </p:cNvCxnSpPr>
          <p:nvPr/>
        </p:nvCxnSpPr>
        <p:spPr>
          <a:xfrm flipH="1">
            <a:off x="9893282" y="3273095"/>
            <a:ext cx="5513" cy="5368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345D46C-A589-5B65-048C-130D7D77B042}"/>
              </a:ext>
            </a:extLst>
          </p:cNvPr>
          <p:cNvCxnSpPr>
            <a:cxnSpLocks/>
          </p:cNvCxnSpPr>
          <p:nvPr/>
        </p:nvCxnSpPr>
        <p:spPr>
          <a:xfrm flipH="1">
            <a:off x="13187811" y="3273094"/>
            <a:ext cx="5513" cy="5368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5DC4369-497B-B1A9-50BC-F3C3225E586A}"/>
              </a:ext>
            </a:extLst>
          </p:cNvPr>
          <p:cNvCxnSpPr>
            <a:cxnSpLocks/>
          </p:cNvCxnSpPr>
          <p:nvPr/>
        </p:nvCxnSpPr>
        <p:spPr>
          <a:xfrm flipH="1">
            <a:off x="16424710" y="3282699"/>
            <a:ext cx="5513" cy="536813"/>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3"/>
            <a:stretch>
              <a:fillRect/>
            </a:stretch>
          </a:blipFill>
        </p:spPr>
        <p:txBody>
          <a:bodyPr/>
          <a:lstStyle/>
          <a:p>
            <a:endParaRPr lang="en-US"/>
          </a:p>
        </p:txBody>
      </p:sp>
      <p:sp>
        <p:nvSpPr>
          <p:cNvPr id="4" name="Freeform 4"/>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6"/>
            <a:stretch>
              <a:fillRect l="-5757" t="-2969" b="-2969"/>
            </a:stretch>
          </a:blipFill>
        </p:spPr>
        <p:txBody>
          <a:bodyPr/>
          <a:lstStyle/>
          <a:p>
            <a:endParaRPr lang="en-US"/>
          </a:p>
        </p:txBody>
      </p:sp>
      <p:grpSp>
        <p:nvGrpSpPr>
          <p:cNvPr id="7" name="Group 7"/>
          <p:cNvGrpSpPr/>
          <p:nvPr/>
        </p:nvGrpSpPr>
        <p:grpSpPr>
          <a:xfrm>
            <a:off x="432805" y="52767"/>
            <a:ext cx="16739274" cy="1951866"/>
            <a:chOff x="0" y="0"/>
            <a:chExt cx="22319032" cy="2602488"/>
          </a:xfrm>
        </p:grpSpPr>
        <p:sp>
          <p:nvSpPr>
            <p:cNvPr id="8" name="Freeform 8"/>
            <p:cNvSpPr/>
            <p:nvPr/>
          </p:nvSpPr>
          <p:spPr>
            <a:xfrm>
              <a:off x="0" y="0"/>
              <a:ext cx="22319031" cy="2602488"/>
            </a:xfrm>
            <a:custGeom>
              <a:avLst/>
              <a:gdLst/>
              <a:ahLst/>
              <a:cxnLst/>
              <a:rect l="l" t="t" r="r" b="b"/>
              <a:pathLst>
                <a:path w="22319031" h="2602488">
                  <a:moveTo>
                    <a:pt x="0" y="0"/>
                  </a:moveTo>
                  <a:lnTo>
                    <a:pt x="22319031" y="0"/>
                  </a:lnTo>
                  <a:lnTo>
                    <a:pt x="22319031" y="2602488"/>
                  </a:lnTo>
                  <a:lnTo>
                    <a:pt x="0" y="2602488"/>
                  </a:lnTo>
                  <a:close/>
                </a:path>
              </a:pathLst>
            </a:custGeom>
            <a:solidFill>
              <a:srgbClr val="000000">
                <a:alpha val="0"/>
              </a:srgbClr>
            </a:solidFill>
          </p:spPr>
          <p:txBody>
            <a:bodyPr/>
            <a:lstStyle/>
            <a:p>
              <a:endParaRPr lang="en-US"/>
            </a:p>
          </p:txBody>
        </p:sp>
        <p:sp>
          <p:nvSpPr>
            <p:cNvPr id="9" name="TextBox 9"/>
            <p:cNvSpPr txBox="1"/>
            <p:nvPr/>
          </p:nvSpPr>
          <p:spPr>
            <a:xfrm>
              <a:off x="0" y="66675"/>
              <a:ext cx="22319032" cy="2535813"/>
            </a:xfrm>
            <a:prstGeom prst="rect">
              <a:avLst/>
            </a:prstGeom>
          </p:spPr>
          <p:txBody>
            <a:bodyPr lIns="0" tIns="0" rIns="0" bIns="0" rtlCol="0" anchor="ctr"/>
            <a:lstStyle/>
            <a:p>
              <a:pPr>
                <a:lnSpc>
                  <a:spcPts val="6480"/>
                </a:lnSpc>
              </a:pPr>
              <a:r>
                <a:rPr lang="en-US" sz="6000" b="1" dirty="0">
                  <a:solidFill>
                    <a:srgbClr val="000000"/>
                  </a:solidFill>
                  <a:latin typeface="Aptos Bold"/>
                  <a:ea typeface="Aptos Bold"/>
                  <a:cs typeface="Aptos Bold"/>
                  <a:sym typeface="Aptos Bold"/>
                </a:rPr>
                <a:t>Huron Report: Howard U FPP Gap Analysis</a:t>
              </a:r>
              <a:endParaRPr lang="en-US" sz="6000" b="1" dirty="0">
                <a:solidFill>
                  <a:srgbClr val="000000"/>
                </a:solidFill>
                <a:latin typeface="Aptos Bold"/>
                <a:ea typeface="Aptos Bold"/>
                <a:cs typeface="Aptos Bold"/>
              </a:endParaRPr>
            </a:p>
          </p:txBody>
        </p:sp>
      </p:grpSp>
      <p:sp>
        <p:nvSpPr>
          <p:cNvPr id="5" name="TextBox 4">
            <a:extLst>
              <a:ext uri="{FF2B5EF4-FFF2-40B4-BE49-F238E27FC236}">
                <a16:creationId xmlns:a16="http://schemas.microsoft.com/office/drawing/2014/main" id="{7E12DBFB-6F7A-8E92-1A74-FC88EDAFCED3}"/>
              </a:ext>
            </a:extLst>
          </p:cNvPr>
          <p:cNvSpPr txBox="1"/>
          <p:nvPr/>
        </p:nvSpPr>
        <p:spPr>
          <a:xfrm>
            <a:off x="9140996" y="4765739"/>
            <a:ext cx="8342004" cy="526297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ea typeface="Calibri"/>
                <a:cs typeface="Calibri"/>
              </a:rPr>
              <a:t>Currently, ~40% of FPP Faculty Live in Prince George's County </a:t>
            </a:r>
            <a:endParaRPr lang="en-US" dirty="0"/>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The needs of Prince George's County are aligned with FPPs expansion plan: By 2030 the FPP will expand to 13% market share</a:t>
            </a:r>
          </a:p>
          <a:p>
            <a:endParaRPr lang="en-US" sz="2400" dirty="0">
              <a:ea typeface="Calibri"/>
              <a:cs typeface="Calibri"/>
            </a:endParaRPr>
          </a:p>
          <a:p>
            <a:pPr marL="342900" indent="-342900">
              <a:buFont typeface="Arial"/>
              <a:buChar char="•"/>
            </a:pPr>
            <a:r>
              <a:rPr lang="en-US" sz="2400" b="1" dirty="0">
                <a:solidFill>
                  <a:schemeClr val="tx1"/>
                </a:solidFill>
                <a:ea typeface="Calibri"/>
                <a:cs typeface="Calibri"/>
              </a:rPr>
              <a:t>FPP is committed to Hire 20 – 40 new faculty that fit Prince George's county Primary Care definition. The investment in faculty will help the county meet the national average for patient to physician ratio.</a:t>
            </a:r>
          </a:p>
          <a:p>
            <a:pPr marL="342900" indent="-342900">
              <a:buFont typeface="Arial"/>
              <a:buChar char="•"/>
            </a:pPr>
            <a:endParaRPr lang="en-US" sz="2400" dirty="0">
              <a:ea typeface="Calibri"/>
              <a:cs typeface="Calibri"/>
            </a:endParaRPr>
          </a:p>
          <a:p>
            <a:pPr marL="342900" indent="-342900">
              <a:buFont typeface="Arial"/>
              <a:buChar char="•"/>
            </a:pPr>
            <a:r>
              <a:rPr lang="en-US" sz="2400" dirty="0">
                <a:ea typeface="Calibri"/>
                <a:cs typeface="Calibri"/>
              </a:rPr>
              <a:t>Right now, the FPP is equipped to see an additional </a:t>
            </a:r>
            <a:r>
              <a:rPr lang="en-US" sz="2400" b="1" dirty="0">
                <a:ea typeface="Calibri"/>
                <a:cs typeface="Calibri"/>
              </a:rPr>
              <a:t>10,000 Prince George's County Residents </a:t>
            </a:r>
          </a:p>
          <a:p>
            <a:pPr marL="342900" indent="-342900">
              <a:buFont typeface="Arial"/>
              <a:buChar char="•"/>
            </a:pPr>
            <a:endParaRPr lang="en-US" sz="2400" dirty="0">
              <a:ea typeface="Calibri"/>
              <a:cs typeface="Calibri"/>
            </a:endParaRPr>
          </a:p>
        </p:txBody>
      </p:sp>
      <p:pic>
        <p:nvPicPr>
          <p:cNvPr id="52" name="Picture 51" descr="A blue and white chart with white text&#10;&#10;AI-generated content may be incorrect.">
            <a:extLst>
              <a:ext uri="{FF2B5EF4-FFF2-40B4-BE49-F238E27FC236}">
                <a16:creationId xmlns:a16="http://schemas.microsoft.com/office/drawing/2014/main" id="{47A8A350-2A19-1D7A-718B-8A8FA5742A2C}"/>
              </a:ext>
            </a:extLst>
          </p:cNvPr>
          <p:cNvPicPr>
            <a:picLocks noChangeAspect="1"/>
          </p:cNvPicPr>
          <p:nvPr/>
        </p:nvPicPr>
        <p:blipFill>
          <a:blip r:embed="rId7"/>
          <a:srcRect l="1365" t="7171" r="1464" b="398"/>
          <a:stretch>
            <a:fillRect/>
          </a:stretch>
        </p:blipFill>
        <p:spPr>
          <a:xfrm>
            <a:off x="310727" y="1878466"/>
            <a:ext cx="13100242" cy="2227113"/>
          </a:xfrm>
          <a:prstGeom prst="rect">
            <a:avLst/>
          </a:prstGeom>
        </p:spPr>
      </p:pic>
      <p:sp>
        <p:nvSpPr>
          <p:cNvPr id="53" name="TextBox 52">
            <a:extLst>
              <a:ext uri="{FF2B5EF4-FFF2-40B4-BE49-F238E27FC236}">
                <a16:creationId xmlns:a16="http://schemas.microsoft.com/office/drawing/2014/main" id="{FDF3C76A-AB6B-0A78-E328-5E6056206FA8}"/>
              </a:ext>
            </a:extLst>
          </p:cNvPr>
          <p:cNvSpPr txBox="1"/>
          <p:nvPr/>
        </p:nvSpPr>
        <p:spPr>
          <a:xfrm>
            <a:off x="13536157" y="2387232"/>
            <a:ext cx="3452381" cy="923330"/>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As identified by the Huron Report, Prince George's County currently faces a gap of </a:t>
            </a:r>
            <a:r>
              <a:rPr lang="en-US" b="1" dirty="0">
                <a:ea typeface="Calibri"/>
                <a:cs typeface="Calibri"/>
              </a:rPr>
              <a:t>547 physicians. </a:t>
            </a:r>
          </a:p>
        </p:txBody>
      </p:sp>
      <p:graphicFrame>
        <p:nvGraphicFramePr>
          <p:cNvPr id="54" name="Table 53">
            <a:extLst>
              <a:ext uri="{FF2B5EF4-FFF2-40B4-BE49-F238E27FC236}">
                <a16:creationId xmlns:a16="http://schemas.microsoft.com/office/drawing/2014/main" id="{130F675E-CB19-92FE-A264-022EB728BE36}"/>
              </a:ext>
            </a:extLst>
          </p:cNvPr>
          <p:cNvGraphicFramePr>
            <a:graphicFrameLocks noGrp="1"/>
          </p:cNvGraphicFramePr>
          <p:nvPr>
            <p:extLst>
              <p:ext uri="{D42A27DB-BD31-4B8C-83A1-F6EECF244321}">
                <p14:modId xmlns:p14="http://schemas.microsoft.com/office/powerpoint/2010/main" val="1430590917"/>
              </p:ext>
            </p:extLst>
          </p:nvPr>
        </p:nvGraphicFramePr>
        <p:xfrm>
          <a:off x="643537" y="4552789"/>
          <a:ext cx="8041596" cy="5051345"/>
        </p:xfrm>
        <a:graphic>
          <a:graphicData uri="http://schemas.openxmlformats.org/drawingml/2006/table">
            <a:tbl>
              <a:tblPr firstRow="1" bandRow="1">
                <a:tableStyleId>{3C2FFA5D-87B4-456A-9821-1D502468CF0F}</a:tableStyleId>
              </a:tblPr>
              <a:tblGrid>
                <a:gridCol w="5239529">
                  <a:extLst>
                    <a:ext uri="{9D8B030D-6E8A-4147-A177-3AD203B41FA5}">
                      <a16:colId xmlns:a16="http://schemas.microsoft.com/office/drawing/2014/main" val="2711729041"/>
                    </a:ext>
                  </a:extLst>
                </a:gridCol>
                <a:gridCol w="2802067">
                  <a:extLst>
                    <a:ext uri="{9D8B030D-6E8A-4147-A177-3AD203B41FA5}">
                      <a16:colId xmlns:a16="http://schemas.microsoft.com/office/drawing/2014/main" val="1658187961"/>
                    </a:ext>
                  </a:extLst>
                </a:gridCol>
              </a:tblGrid>
              <a:tr h="1278858">
                <a:tc>
                  <a:txBody>
                    <a:bodyPr/>
                    <a:lstStyle/>
                    <a:p>
                      <a:pPr lvl="0" algn="ctr">
                        <a:buNone/>
                      </a:pPr>
                      <a:r>
                        <a:rPr lang="en-US" sz="2800"/>
                        <a:t>FPP Primary Care: Specialties</a:t>
                      </a:r>
                    </a:p>
                  </a:txBody>
                  <a:tcPr anchor="ctr"/>
                </a:tc>
                <a:tc>
                  <a:txBody>
                    <a:bodyPr/>
                    <a:lstStyle/>
                    <a:p>
                      <a:pPr lvl="0" algn="ctr">
                        <a:buNone/>
                      </a:pPr>
                      <a:r>
                        <a:rPr lang="en-US" sz="2800" dirty="0"/>
                        <a:t>Additional Patient Capacity as of October 6th</a:t>
                      </a:r>
                    </a:p>
                  </a:txBody>
                  <a:tcPr anchor="ctr"/>
                </a:tc>
                <a:extLst>
                  <a:ext uri="{0D108BD9-81ED-4DB2-BD59-A6C34878D82A}">
                    <a16:rowId xmlns:a16="http://schemas.microsoft.com/office/drawing/2014/main" val="3410479052"/>
                  </a:ext>
                </a:extLst>
              </a:tr>
              <a:tr h="735949">
                <a:tc>
                  <a:txBody>
                    <a:bodyPr/>
                    <a:lstStyle/>
                    <a:p>
                      <a:pPr lvl="0" algn="ctr">
                        <a:buNone/>
                      </a:pPr>
                      <a:r>
                        <a:rPr lang="en-US" sz="2800" dirty="0"/>
                        <a:t>Family &amp; General Practice</a:t>
                      </a:r>
                    </a:p>
                  </a:txBody>
                  <a:tcPr/>
                </a:tc>
                <a:tc>
                  <a:txBody>
                    <a:bodyPr/>
                    <a:lstStyle/>
                    <a:p>
                      <a:pPr lvl="0" algn="ctr">
                        <a:buNone/>
                      </a:pPr>
                      <a:r>
                        <a:rPr lang="en-US" sz="2800" b="0" i="0" u="none" strike="noStrike" noProof="0" dirty="0">
                          <a:latin typeface="Calibri"/>
                        </a:rPr>
                        <a:t>3,280</a:t>
                      </a:r>
                      <a:endParaRPr lang="en-US" sz="2800" dirty="0"/>
                    </a:p>
                  </a:txBody>
                  <a:tcPr/>
                </a:tc>
                <a:extLst>
                  <a:ext uri="{0D108BD9-81ED-4DB2-BD59-A6C34878D82A}">
                    <a16:rowId xmlns:a16="http://schemas.microsoft.com/office/drawing/2014/main" val="1615068735"/>
                  </a:ext>
                </a:extLst>
              </a:tr>
              <a:tr h="735949">
                <a:tc>
                  <a:txBody>
                    <a:bodyPr/>
                    <a:lstStyle/>
                    <a:p>
                      <a:pPr lvl="0" algn="ctr">
                        <a:buNone/>
                      </a:pPr>
                      <a:r>
                        <a:rPr lang="en-US" sz="2800"/>
                        <a:t>Internal Medicine</a:t>
                      </a:r>
                    </a:p>
                  </a:txBody>
                  <a:tcPr/>
                </a:tc>
                <a:tc>
                  <a:txBody>
                    <a:bodyPr/>
                    <a:lstStyle/>
                    <a:p>
                      <a:pPr lvl="0" algn="ctr">
                        <a:buNone/>
                      </a:pPr>
                      <a:r>
                        <a:rPr lang="en-US" sz="2800" b="0" i="0" u="none" strike="noStrike" noProof="0" dirty="0">
                          <a:latin typeface="Calibri"/>
                        </a:rPr>
                        <a:t>2,584</a:t>
                      </a:r>
                      <a:endParaRPr lang="en-US" sz="2800" dirty="0"/>
                    </a:p>
                  </a:txBody>
                  <a:tcPr/>
                </a:tc>
                <a:extLst>
                  <a:ext uri="{0D108BD9-81ED-4DB2-BD59-A6C34878D82A}">
                    <a16:rowId xmlns:a16="http://schemas.microsoft.com/office/drawing/2014/main" val="977094467"/>
                  </a:ext>
                </a:extLst>
              </a:tr>
              <a:tr h="735949">
                <a:tc>
                  <a:txBody>
                    <a:bodyPr/>
                    <a:lstStyle/>
                    <a:p>
                      <a:pPr lvl="0" algn="ctr">
                        <a:buNone/>
                      </a:pPr>
                      <a:r>
                        <a:rPr lang="en-US" sz="2800"/>
                        <a:t>Pediatrics</a:t>
                      </a:r>
                    </a:p>
                  </a:txBody>
                  <a:tcPr/>
                </a:tc>
                <a:tc>
                  <a:txBody>
                    <a:bodyPr/>
                    <a:lstStyle/>
                    <a:p>
                      <a:pPr lvl="0" algn="ctr">
                        <a:buNone/>
                      </a:pPr>
                      <a:r>
                        <a:rPr lang="en-US" sz="2800" b="0" i="0" u="none" strike="noStrike" noProof="0" dirty="0">
                          <a:latin typeface="Calibri"/>
                        </a:rPr>
                        <a:t>2,317</a:t>
                      </a:r>
                      <a:endParaRPr lang="en-US" sz="2800" dirty="0"/>
                    </a:p>
                  </a:txBody>
                  <a:tcPr/>
                </a:tc>
                <a:extLst>
                  <a:ext uri="{0D108BD9-81ED-4DB2-BD59-A6C34878D82A}">
                    <a16:rowId xmlns:a16="http://schemas.microsoft.com/office/drawing/2014/main" val="3623804140"/>
                  </a:ext>
                </a:extLst>
              </a:tr>
              <a:tr h="735949">
                <a:tc>
                  <a:txBody>
                    <a:bodyPr/>
                    <a:lstStyle/>
                    <a:p>
                      <a:pPr lvl="0" algn="ctr">
                        <a:buNone/>
                      </a:pPr>
                      <a:r>
                        <a:rPr lang="en-US" sz="2800"/>
                        <a:t>Obstetrics &amp; Gynecology</a:t>
                      </a:r>
                    </a:p>
                  </a:txBody>
                  <a:tcPr/>
                </a:tc>
                <a:tc>
                  <a:txBody>
                    <a:bodyPr/>
                    <a:lstStyle/>
                    <a:p>
                      <a:pPr lvl="0" algn="ctr">
                        <a:buNone/>
                      </a:pPr>
                      <a:r>
                        <a:rPr lang="en-US" sz="2800" b="0" i="0" u="none" strike="noStrike" noProof="0" dirty="0">
                          <a:latin typeface="Calibri"/>
                        </a:rPr>
                        <a:t>1,819</a:t>
                      </a:r>
                      <a:endParaRPr lang="en-US" sz="2800" dirty="0"/>
                    </a:p>
                  </a:txBody>
                  <a:tcPr/>
                </a:tc>
                <a:extLst>
                  <a:ext uri="{0D108BD9-81ED-4DB2-BD59-A6C34878D82A}">
                    <a16:rowId xmlns:a16="http://schemas.microsoft.com/office/drawing/2014/main" val="1574097470"/>
                  </a:ext>
                </a:extLst>
              </a:tr>
              <a:tr h="735949">
                <a:tc>
                  <a:txBody>
                    <a:bodyPr/>
                    <a:lstStyle/>
                    <a:p>
                      <a:pPr lvl="0" algn="ctr">
                        <a:buNone/>
                      </a:pPr>
                      <a:r>
                        <a:rPr lang="en-US" sz="2800" b="1" dirty="0"/>
                        <a:t>Grand Total Unique New Patients</a:t>
                      </a:r>
                    </a:p>
                  </a:txBody>
                  <a:tcPr/>
                </a:tc>
                <a:tc>
                  <a:txBody>
                    <a:bodyPr/>
                    <a:lstStyle/>
                    <a:p>
                      <a:pPr lvl="0" algn="ctr">
                        <a:buNone/>
                      </a:pPr>
                      <a:r>
                        <a:rPr lang="en-US" sz="2800" b="1" u="none" strike="noStrike" noProof="0" dirty="0"/>
                        <a:t>10,000</a:t>
                      </a:r>
                      <a:endParaRPr lang="en-US" sz="2800" dirty="0"/>
                    </a:p>
                  </a:txBody>
                  <a:tcPr/>
                </a:tc>
                <a:extLst>
                  <a:ext uri="{0D108BD9-81ED-4DB2-BD59-A6C34878D82A}">
                    <a16:rowId xmlns:a16="http://schemas.microsoft.com/office/drawing/2014/main" val="209918268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3CB8-B0F2-C447-1E92-737AEED475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26DE5B-81B7-5E09-65D3-759B0D49803D}"/>
              </a:ext>
            </a:extLst>
          </p:cNvPr>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758E0A5A-7DCD-A540-F8E0-C09EF2C0C39E}"/>
              </a:ext>
            </a:extLst>
          </p:cNvPr>
          <p:cNvSpPr/>
          <p:nvPr/>
        </p:nvSpPr>
        <p:spPr>
          <a:xfrm rot="16200000">
            <a:off x="159100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7C887A8D-CE6C-D919-DD6B-50EEA813F0B0}"/>
              </a:ext>
            </a:extLst>
          </p:cNvPr>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620BE743-C9C8-C9CF-A854-1D45EEC0604D}"/>
              </a:ext>
            </a:extLst>
          </p:cNvPr>
          <p:cNvSpPr txBox="1"/>
          <p:nvPr/>
        </p:nvSpPr>
        <p:spPr>
          <a:xfrm>
            <a:off x="4572182" y="121795"/>
            <a:ext cx="8149356" cy="1732590"/>
          </a:xfrm>
          <a:prstGeom prst="rect">
            <a:avLst/>
          </a:prstGeom>
        </p:spPr>
        <p:txBody>
          <a:bodyPr wrap="square" lIns="0" tIns="0" rIns="0" bIns="0" rtlCol="0" anchor="t">
            <a:spAutoFit/>
          </a:bodyPr>
          <a:lstStyle/>
          <a:p>
            <a:pPr algn="ctr">
              <a:lnSpc>
                <a:spcPts val="7200"/>
              </a:lnSpc>
            </a:pPr>
            <a:r>
              <a:rPr lang="en-US" sz="4000">
                <a:solidFill>
                  <a:srgbClr val="000000"/>
                </a:solidFill>
                <a:latin typeface="Arimo"/>
                <a:ea typeface="Arimo"/>
                <a:cs typeface="Arimo"/>
                <a:sym typeface="Arimo"/>
              </a:rPr>
              <a:t>Prince George's County – Primary Care Physician Ratio by Zip Code</a:t>
            </a:r>
            <a:endParaRPr lang="en-US" sz="4000">
              <a:latin typeface="Arimo"/>
              <a:ea typeface="Arimo"/>
              <a:cs typeface="Arimo"/>
            </a:endParaRPr>
          </a:p>
        </p:txBody>
      </p:sp>
      <p:sp>
        <p:nvSpPr>
          <p:cNvPr id="7" name="Freeform 7">
            <a:extLst>
              <a:ext uri="{FF2B5EF4-FFF2-40B4-BE49-F238E27FC236}">
                <a16:creationId xmlns:a16="http://schemas.microsoft.com/office/drawing/2014/main" id="{16FE0F2A-7375-2477-2CC3-BC216F39AD58}"/>
              </a:ext>
            </a:extLst>
          </p:cNvPr>
          <p:cNvSpPr/>
          <p:nvPr/>
        </p:nvSpPr>
        <p:spPr>
          <a:xfrm>
            <a:off x="16398241" y="8636001"/>
            <a:ext cx="1583162" cy="1651000"/>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25" name="TextBox 24">
            <a:extLst>
              <a:ext uri="{FF2B5EF4-FFF2-40B4-BE49-F238E27FC236}">
                <a16:creationId xmlns:a16="http://schemas.microsoft.com/office/drawing/2014/main" id="{D5B855C9-A3D4-3A54-8E90-A549D2B2BC61}"/>
              </a:ext>
            </a:extLst>
          </p:cNvPr>
          <p:cNvSpPr txBox="1"/>
          <p:nvPr/>
        </p:nvSpPr>
        <p:spPr>
          <a:xfrm>
            <a:off x="7232641" y="9608819"/>
            <a:ext cx="51054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Source: Prince George's County – Huron Report</a:t>
            </a:r>
            <a:endParaRPr lang="en-US" i="1">
              <a:ea typeface="Calibri"/>
              <a:cs typeface="Calibri"/>
            </a:endParaRPr>
          </a:p>
          <a:p>
            <a:endParaRPr lang="en-US" i="1">
              <a:ea typeface="Calibri"/>
              <a:cs typeface="Calibri"/>
            </a:endParaRPr>
          </a:p>
        </p:txBody>
      </p:sp>
      <p:graphicFrame>
        <p:nvGraphicFramePr>
          <p:cNvPr id="9" name="Chart 8">
            <a:extLst>
              <a:ext uri="{FF2B5EF4-FFF2-40B4-BE49-F238E27FC236}">
                <a16:creationId xmlns:a16="http://schemas.microsoft.com/office/drawing/2014/main" id="{073E50D5-C679-EB35-0FD7-6C190A791E15}"/>
              </a:ext>
            </a:extLst>
          </p:cNvPr>
          <p:cNvGraphicFramePr/>
          <p:nvPr>
            <p:extLst>
              <p:ext uri="{D42A27DB-BD31-4B8C-83A1-F6EECF244321}">
                <p14:modId xmlns:p14="http://schemas.microsoft.com/office/powerpoint/2010/main" val="1288556065"/>
              </p:ext>
            </p:extLst>
          </p:nvPr>
        </p:nvGraphicFramePr>
        <p:xfrm>
          <a:off x="2111576" y="2087777"/>
          <a:ext cx="14068777" cy="736458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78524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0" y="4105900"/>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4" name="Freeform 4"/>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499841" y="8798275"/>
            <a:ext cx="1481562" cy="148872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1316046" y="-376598"/>
            <a:ext cx="15359890" cy="2300128"/>
            <a:chOff x="-34925" y="-415711"/>
            <a:chExt cx="20479852" cy="3066837"/>
          </a:xfrm>
        </p:grpSpPr>
        <p:sp>
          <p:nvSpPr>
            <p:cNvPr id="8" name="Freeform 8"/>
            <p:cNvSpPr/>
            <p:nvPr/>
          </p:nvSpPr>
          <p:spPr>
            <a:xfrm>
              <a:off x="0" y="0"/>
              <a:ext cx="20444927" cy="2651126"/>
            </a:xfrm>
            <a:custGeom>
              <a:avLst/>
              <a:gdLst/>
              <a:ahLst/>
              <a:cxnLst/>
              <a:rect l="l" t="t" r="r" b="b"/>
              <a:pathLst>
                <a:path w="20444927" h="2651126">
                  <a:moveTo>
                    <a:pt x="0" y="0"/>
                  </a:moveTo>
                  <a:lnTo>
                    <a:pt x="20444927" y="0"/>
                  </a:lnTo>
                  <a:lnTo>
                    <a:pt x="20444927" y="2651126"/>
                  </a:lnTo>
                  <a:lnTo>
                    <a:pt x="0" y="2651126"/>
                  </a:lnTo>
                  <a:close/>
                </a:path>
              </a:pathLst>
            </a:custGeom>
            <a:solidFill>
              <a:srgbClr val="000000">
                <a:alpha val="0"/>
              </a:srgbClr>
            </a:solidFill>
          </p:spPr>
          <p:txBody>
            <a:bodyPr/>
            <a:lstStyle/>
            <a:p>
              <a:endParaRPr lang="en-US"/>
            </a:p>
          </p:txBody>
        </p:sp>
        <p:sp>
          <p:nvSpPr>
            <p:cNvPr id="9" name="TextBox 9"/>
            <p:cNvSpPr txBox="1"/>
            <p:nvPr/>
          </p:nvSpPr>
          <p:spPr>
            <a:xfrm>
              <a:off x="-34925" y="-415711"/>
              <a:ext cx="20444927" cy="2584451"/>
            </a:xfrm>
            <a:prstGeom prst="rect">
              <a:avLst/>
            </a:prstGeom>
          </p:spPr>
          <p:txBody>
            <a:bodyPr lIns="0" tIns="0" rIns="0" bIns="0" rtlCol="0" anchor="ctr"/>
            <a:lstStyle/>
            <a:p>
              <a:pPr algn="l">
                <a:lnSpc>
                  <a:spcPts val="7128"/>
                </a:lnSpc>
              </a:pPr>
              <a:r>
                <a:rPr lang="en-US" sz="6600" b="1" dirty="0">
                  <a:solidFill>
                    <a:srgbClr val="000000"/>
                  </a:solidFill>
                  <a:latin typeface="Aptos Bold"/>
                  <a:ea typeface="Aptos Bold"/>
                  <a:cs typeface="Aptos Bold"/>
                  <a:sym typeface="Aptos Bold"/>
                </a:rPr>
                <a:t>FPP - Innovative Models of Care Delivery</a:t>
              </a:r>
            </a:p>
          </p:txBody>
        </p:sp>
      </p:grpSp>
      <p:sp>
        <p:nvSpPr>
          <p:cNvPr id="10" name="TextBox 10"/>
          <p:cNvSpPr txBox="1"/>
          <p:nvPr/>
        </p:nvSpPr>
        <p:spPr>
          <a:xfrm>
            <a:off x="6101253" y="1875774"/>
            <a:ext cx="10048198" cy="9238235"/>
          </a:xfrm>
          <a:prstGeom prst="rect">
            <a:avLst/>
          </a:prstGeom>
        </p:spPr>
        <p:txBody>
          <a:bodyPr lIns="0" tIns="0" rIns="0" bIns="0" rtlCol="0" anchor="t">
            <a:spAutoFit/>
          </a:bodyPr>
          <a:lstStyle/>
          <a:p>
            <a:pPr>
              <a:lnSpc>
                <a:spcPts val="4536"/>
              </a:lnSpc>
            </a:pPr>
            <a:r>
              <a:rPr lang="en-US" sz="4200" dirty="0">
                <a:solidFill>
                  <a:srgbClr val="000000"/>
                </a:solidFill>
                <a:latin typeface="Aptos"/>
              </a:rPr>
              <a:t>Diagnosis-Based Scheduling model ensures the highest acuity patients are treated first</a:t>
            </a:r>
            <a:endParaRPr lang="en-US" dirty="0"/>
          </a:p>
          <a:p>
            <a:pPr>
              <a:lnSpc>
                <a:spcPts val="4536"/>
              </a:lnSpc>
            </a:pPr>
            <a:endParaRPr lang="en-US" sz="4200" dirty="0">
              <a:solidFill>
                <a:srgbClr val="000000"/>
              </a:solidFill>
              <a:latin typeface="Aptos"/>
              <a:ea typeface="Aptos"/>
              <a:cs typeface="Aptos"/>
              <a:sym typeface="Aptos"/>
            </a:endParaRPr>
          </a:p>
          <a:p>
            <a:pPr algn="l">
              <a:lnSpc>
                <a:spcPts val="4536"/>
              </a:lnSpc>
            </a:pPr>
            <a:r>
              <a:rPr lang="en-US" sz="4200" dirty="0">
                <a:solidFill>
                  <a:srgbClr val="000000"/>
                </a:solidFill>
                <a:latin typeface="Aptos"/>
                <a:ea typeface="Aptos"/>
                <a:cs typeface="Aptos"/>
                <a:sym typeface="Aptos"/>
              </a:rPr>
              <a:t>Mobile clinic program capable of reaching medically underserved neighborhoods</a:t>
            </a:r>
            <a:endParaRPr lang="en-US" dirty="0"/>
          </a:p>
          <a:p>
            <a:pPr algn="l">
              <a:lnSpc>
                <a:spcPts val="4536"/>
              </a:lnSpc>
            </a:pPr>
            <a:endParaRPr lang="en-US" sz="4200" dirty="0">
              <a:solidFill>
                <a:srgbClr val="000000"/>
              </a:solidFill>
              <a:latin typeface="Aptos"/>
              <a:ea typeface="Aptos"/>
              <a:cs typeface="Aptos"/>
              <a:sym typeface="Aptos"/>
            </a:endParaRPr>
          </a:p>
          <a:p>
            <a:pPr algn="l">
              <a:lnSpc>
                <a:spcPts val="4536"/>
              </a:lnSpc>
            </a:pPr>
            <a:r>
              <a:rPr lang="en-US" sz="4200" dirty="0">
                <a:solidFill>
                  <a:srgbClr val="000000"/>
                </a:solidFill>
                <a:latin typeface="Aptos"/>
                <a:ea typeface="Aptos"/>
                <a:cs typeface="Aptos"/>
                <a:sym typeface="Aptos"/>
              </a:rPr>
              <a:t>Telehealth and digital health platforms expand access to hard-to-reach populations</a:t>
            </a:r>
            <a:endParaRPr lang="en-US" sz="4200" dirty="0">
              <a:solidFill>
                <a:srgbClr val="000000"/>
              </a:solidFill>
              <a:latin typeface="Aptos"/>
              <a:ea typeface="Aptos"/>
              <a:cs typeface="Aptos"/>
            </a:endParaRPr>
          </a:p>
          <a:p>
            <a:pPr algn="l">
              <a:lnSpc>
                <a:spcPts val="4536"/>
              </a:lnSpc>
            </a:pPr>
            <a:endParaRPr lang="en-US" sz="4200" dirty="0">
              <a:solidFill>
                <a:srgbClr val="000000"/>
              </a:solidFill>
              <a:latin typeface="Aptos"/>
              <a:ea typeface="Aptos"/>
              <a:cs typeface="Aptos"/>
              <a:sym typeface="Aptos"/>
            </a:endParaRPr>
          </a:p>
          <a:p>
            <a:pPr algn="l">
              <a:lnSpc>
                <a:spcPts val="4536"/>
              </a:lnSpc>
            </a:pPr>
            <a:r>
              <a:rPr lang="en-US" sz="4200" dirty="0">
                <a:solidFill>
                  <a:srgbClr val="000000"/>
                </a:solidFill>
                <a:latin typeface="Aptos"/>
                <a:ea typeface="Aptos"/>
                <a:cs typeface="Aptos"/>
                <a:sym typeface="Aptos"/>
              </a:rPr>
              <a:t>Data-driven outreach identifies high-burden ZIP codes to optimize physician deployment</a:t>
            </a:r>
            <a:endParaRPr lang="en-US" sz="4200" dirty="0">
              <a:solidFill>
                <a:srgbClr val="000000"/>
              </a:solidFill>
              <a:latin typeface="Aptos"/>
              <a:ea typeface="Aptos"/>
              <a:cs typeface="Aptos"/>
            </a:endParaRPr>
          </a:p>
          <a:p>
            <a:pPr>
              <a:lnSpc>
                <a:spcPts val="4536"/>
              </a:lnSpc>
            </a:pPr>
            <a:endParaRPr lang="en-US" sz="4200" dirty="0">
              <a:solidFill>
                <a:srgbClr val="000000"/>
              </a:solidFill>
              <a:latin typeface="Aptos"/>
              <a:ea typeface="Aptos"/>
              <a:cs typeface="Aptos"/>
            </a:endParaRPr>
          </a:p>
          <a:p>
            <a:pPr>
              <a:lnSpc>
                <a:spcPts val="4536"/>
              </a:lnSpc>
            </a:pPr>
            <a:endParaRPr lang="en-US" sz="4200" dirty="0">
              <a:solidFill>
                <a:srgbClr val="000000"/>
              </a:solidFill>
              <a:latin typeface="Aptos"/>
              <a:ea typeface="Aptos"/>
              <a:cs typeface="Aptos"/>
            </a:endParaRPr>
          </a:p>
        </p:txBody>
      </p:sp>
      <p:sp>
        <p:nvSpPr>
          <p:cNvPr id="11" name="Freeform 11"/>
          <p:cNvSpPr/>
          <p:nvPr/>
        </p:nvSpPr>
        <p:spPr>
          <a:xfrm>
            <a:off x="2771987" y="4098274"/>
            <a:ext cx="1828554" cy="1144983"/>
          </a:xfrm>
          <a:custGeom>
            <a:avLst/>
            <a:gdLst/>
            <a:ahLst/>
            <a:cxnLst/>
            <a:rect l="l" t="t" r="r" b="b"/>
            <a:pathLst>
              <a:path w="1828554" h="1144983">
                <a:moveTo>
                  <a:pt x="0" y="0"/>
                </a:moveTo>
                <a:lnTo>
                  <a:pt x="1828555" y="0"/>
                </a:lnTo>
                <a:lnTo>
                  <a:pt x="1828555" y="1144983"/>
                </a:lnTo>
                <a:lnTo>
                  <a:pt x="0" y="114498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2" name="Freeform 12"/>
          <p:cNvSpPr/>
          <p:nvPr/>
        </p:nvSpPr>
        <p:spPr>
          <a:xfrm>
            <a:off x="2955846" y="6054276"/>
            <a:ext cx="1460834" cy="1309439"/>
          </a:xfrm>
          <a:custGeom>
            <a:avLst/>
            <a:gdLst/>
            <a:ahLst/>
            <a:cxnLst/>
            <a:rect l="l" t="t" r="r" b="b"/>
            <a:pathLst>
              <a:path w="1460834" h="1309439">
                <a:moveTo>
                  <a:pt x="0" y="0"/>
                </a:moveTo>
                <a:lnTo>
                  <a:pt x="1460835" y="0"/>
                </a:lnTo>
                <a:lnTo>
                  <a:pt x="1460835" y="1309439"/>
                </a:lnTo>
                <a:lnTo>
                  <a:pt x="0" y="130943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3001166" y="8337135"/>
            <a:ext cx="1370198" cy="1517549"/>
          </a:xfrm>
          <a:custGeom>
            <a:avLst/>
            <a:gdLst/>
            <a:ahLst/>
            <a:cxnLst/>
            <a:rect l="l" t="t" r="r" b="b"/>
            <a:pathLst>
              <a:path w="1370198" h="1517549">
                <a:moveTo>
                  <a:pt x="0" y="0"/>
                </a:moveTo>
                <a:lnTo>
                  <a:pt x="1370197" y="0"/>
                </a:lnTo>
                <a:lnTo>
                  <a:pt x="1370197" y="1517550"/>
                </a:lnTo>
                <a:lnTo>
                  <a:pt x="0" y="15175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5" name="Picture 4" descr="Schedule - Free business and finance icons">
            <a:extLst>
              <a:ext uri="{FF2B5EF4-FFF2-40B4-BE49-F238E27FC236}">
                <a16:creationId xmlns:a16="http://schemas.microsoft.com/office/drawing/2014/main" id="{23F50D12-22DB-F12C-0C43-280473F894C7}"/>
              </a:ext>
            </a:extLst>
          </p:cNvPr>
          <p:cNvPicPr>
            <a:picLocks noChangeAspect="1"/>
          </p:cNvPicPr>
          <p:nvPr/>
        </p:nvPicPr>
        <p:blipFill>
          <a:blip r:embed="rId14"/>
          <a:stretch>
            <a:fillRect/>
          </a:stretch>
        </p:blipFill>
        <p:spPr>
          <a:xfrm>
            <a:off x="2999509" y="1925782"/>
            <a:ext cx="1361210" cy="13958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5129" y="4099816"/>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p:cNvSpPr/>
          <p:nvPr/>
        </p:nvSpPr>
        <p:spPr>
          <a:xfrm rot="10800000" flipH="1">
            <a:off x="13443257" y="2814"/>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4" name="Freeform 4"/>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154401" y="8557401"/>
            <a:ext cx="1827002" cy="1729600"/>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9" name="TextBox 9"/>
          <p:cNvSpPr txBox="1"/>
          <p:nvPr/>
        </p:nvSpPr>
        <p:spPr>
          <a:xfrm>
            <a:off x="556132" y="-277966"/>
            <a:ext cx="16445752" cy="1938339"/>
          </a:xfrm>
          <a:prstGeom prst="rect">
            <a:avLst/>
          </a:prstGeom>
        </p:spPr>
        <p:txBody>
          <a:bodyPr lIns="0" tIns="0" rIns="0" bIns="0" rtlCol="0" anchor="ctr"/>
          <a:lstStyle/>
          <a:p>
            <a:pPr>
              <a:lnSpc>
                <a:spcPts val="7128"/>
              </a:lnSpc>
            </a:pPr>
            <a:r>
              <a:rPr lang="en-US" sz="5400">
                <a:solidFill>
                  <a:srgbClr val="000000"/>
                </a:solidFill>
                <a:latin typeface="Aptos"/>
                <a:sym typeface="Aptos"/>
              </a:rPr>
              <a:t>FPP: Diagnosis-Based Scheduling: </a:t>
            </a:r>
            <a:r>
              <a:rPr lang="en-US" sz="4800" i="1">
                <a:solidFill>
                  <a:srgbClr val="000000"/>
                </a:solidFill>
                <a:latin typeface="Aptos"/>
                <a:sym typeface="Aptos"/>
              </a:rPr>
              <a:t>FPP Schedule Advisor</a:t>
            </a:r>
            <a:endParaRPr lang="en-US" sz="4800" i="1">
              <a:latin typeface="Aptos"/>
            </a:endParaRPr>
          </a:p>
        </p:txBody>
      </p:sp>
      <p:sp>
        <p:nvSpPr>
          <p:cNvPr id="10" name="TextBox 10"/>
          <p:cNvSpPr txBox="1"/>
          <p:nvPr/>
        </p:nvSpPr>
        <p:spPr>
          <a:xfrm>
            <a:off x="2495739" y="4917496"/>
            <a:ext cx="13274640" cy="4076629"/>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5418"/>
              </a:lnSpc>
            </a:pPr>
            <a:r>
              <a:rPr lang="en-US" sz="2800" b="1" dirty="0">
                <a:solidFill>
                  <a:srgbClr val="000000"/>
                </a:solidFill>
                <a:latin typeface="Aptos"/>
                <a:sym typeface="Aptos"/>
              </a:rPr>
              <a:t>Schedule Advisor:</a:t>
            </a:r>
            <a:br>
              <a:rPr lang="en-US" sz="2800" dirty="0">
                <a:latin typeface="Aptos"/>
              </a:rPr>
            </a:br>
            <a:r>
              <a:rPr lang="en-US" sz="2800" dirty="0">
                <a:ea typeface="+mn-lt"/>
                <a:cs typeface="+mn-lt"/>
              </a:rPr>
              <a:t>FPP’s diagnosis-based scheduling tool that triages patients by condition and acuity. By matching appointment length and urgency to diagnosis, it </a:t>
            </a:r>
            <a:r>
              <a:rPr lang="en-US" sz="2800" dirty="0">
                <a:solidFill>
                  <a:srgbClr val="00B050"/>
                </a:solidFill>
                <a:ea typeface="+mn-lt"/>
                <a:cs typeface="+mn-lt"/>
              </a:rPr>
              <a:t>reduces wait times</a:t>
            </a:r>
            <a:r>
              <a:rPr lang="en-US" sz="2800" dirty="0">
                <a:ea typeface="+mn-lt"/>
                <a:cs typeface="+mn-lt"/>
              </a:rPr>
              <a:t>, </a:t>
            </a:r>
            <a:r>
              <a:rPr lang="en-US" sz="2800" dirty="0">
                <a:solidFill>
                  <a:srgbClr val="00B050"/>
                </a:solidFill>
                <a:ea typeface="+mn-lt"/>
                <a:cs typeface="+mn-lt"/>
              </a:rPr>
              <a:t>improves access</a:t>
            </a:r>
            <a:r>
              <a:rPr lang="en-US" sz="2800" dirty="0">
                <a:ea typeface="+mn-lt"/>
                <a:cs typeface="+mn-lt"/>
              </a:rPr>
              <a:t>, and </a:t>
            </a:r>
            <a:r>
              <a:rPr lang="en-US" sz="2800" dirty="0">
                <a:solidFill>
                  <a:srgbClr val="00B050"/>
                </a:solidFill>
                <a:ea typeface="+mn-lt"/>
                <a:cs typeface="+mn-lt"/>
              </a:rPr>
              <a:t>ensures high-risk patients receive timely care </a:t>
            </a:r>
            <a:r>
              <a:rPr lang="en-US" sz="2800" dirty="0">
                <a:ea typeface="+mn-lt"/>
                <a:cs typeface="+mn-lt"/>
              </a:rPr>
              <a:t>(Medical Care, 2018). </a:t>
            </a:r>
          </a:p>
          <a:p>
            <a:pPr algn="ctr">
              <a:lnSpc>
                <a:spcPts val="5418"/>
              </a:lnSpc>
            </a:pPr>
            <a:r>
              <a:rPr lang="en-US" sz="2800" dirty="0">
                <a:ea typeface="+mn-lt"/>
                <a:cs typeface="+mn-lt"/>
              </a:rPr>
              <a:t>Acuity-based scheduling </a:t>
            </a:r>
            <a:r>
              <a:rPr lang="en-US" sz="2800" dirty="0">
                <a:solidFill>
                  <a:srgbClr val="00B050"/>
                </a:solidFill>
                <a:ea typeface="+mn-lt"/>
                <a:cs typeface="+mn-lt"/>
              </a:rPr>
              <a:t>reduced median wait times for urgent patients by 34%</a:t>
            </a:r>
            <a:r>
              <a:rPr lang="en-US" sz="2800" dirty="0">
                <a:ea typeface="+mn-lt"/>
                <a:cs typeface="+mn-lt"/>
              </a:rPr>
              <a:t> compared to routine appointments (Medical Care, 2018).</a:t>
            </a:r>
            <a:endParaRPr lang="en-US" sz="2800" dirty="0">
              <a:ea typeface="Calibri"/>
              <a:cs typeface="Calibri"/>
            </a:endParaRPr>
          </a:p>
        </p:txBody>
      </p:sp>
      <p:pic>
        <p:nvPicPr>
          <p:cNvPr id="7" name="Picture 6">
            <a:extLst>
              <a:ext uri="{FF2B5EF4-FFF2-40B4-BE49-F238E27FC236}">
                <a16:creationId xmlns:a16="http://schemas.microsoft.com/office/drawing/2014/main" id="{A0AD9DB4-0CB7-5BD5-6C55-723F8650894B}"/>
              </a:ext>
            </a:extLst>
          </p:cNvPr>
          <p:cNvPicPr>
            <a:picLocks noChangeAspect="1"/>
          </p:cNvPicPr>
          <p:nvPr/>
        </p:nvPicPr>
        <p:blipFill>
          <a:blip r:embed="rId8"/>
          <a:stretch>
            <a:fillRect/>
          </a:stretch>
        </p:blipFill>
        <p:spPr>
          <a:xfrm>
            <a:off x="74116" y="1478130"/>
            <a:ext cx="18123830" cy="31453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 descr="A blue and black background&#10;&#10;AI-generated content may be incorrect.">
            <a:extLst>
              <a:ext uri="{FF2B5EF4-FFF2-40B4-BE49-F238E27FC236}">
                <a16:creationId xmlns:a16="http://schemas.microsoft.com/office/drawing/2014/main" id="{1929293E-F995-3DFB-F31C-A69658F434E1}"/>
              </a:ext>
            </a:extLst>
          </p:cNvPr>
          <p:cNvSpPr/>
          <p:nvPr/>
        </p:nvSpPr>
        <p:spPr>
          <a:xfrm rot="16200000">
            <a:off x="314286" y="3311388"/>
            <a:ext cx="8356155" cy="8993775"/>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2"/>
            <a:stretch>
              <a:fillRect/>
            </a:stretch>
          </a:blipFill>
        </p:spPr>
        <p:txBody>
          <a:bodyPr/>
          <a:lstStyle/>
          <a:p>
            <a:endParaRPr lang="en-US"/>
          </a:p>
        </p:txBody>
      </p:sp>
      <p:grpSp>
        <p:nvGrpSpPr>
          <p:cNvPr id="2" name="Group 2"/>
          <p:cNvGrpSpPr/>
          <p:nvPr/>
        </p:nvGrpSpPr>
        <p:grpSpPr>
          <a:xfrm>
            <a:off x="1257300" y="547688"/>
            <a:ext cx="15773400" cy="1988345"/>
            <a:chOff x="0" y="0"/>
            <a:chExt cx="21031200" cy="2651126"/>
          </a:xfrm>
        </p:grpSpPr>
        <p:sp>
          <p:nvSpPr>
            <p:cNvPr id="3" name="Freeform 3"/>
            <p:cNvSpPr/>
            <p:nvPr/>
          </p:nvSpPr>
          <p:spPr>
            <a:xfrm>
              <a:off x="0" y="0"/>
              <a:ext cx="21031200" cy="2651126"/>
            </a:xfrm>
            <a:custGeom>
              <a:avLst/>
              <a:gdLst/>
              <a:ahLst/>
              <a:cxnLst/>
              <a:rect l="l" t="t" r="r" b="b"/>
              <a:pathLst>
                <a:path w="21031200" h="2651126">
                  <a:moveTo>
                    <a:pt x="0" y="0"/>
                  </a:moveTo>
                  <a:lnTo>
                    <a:pt x="21031200" y="0"/>
                  </a:lnTo>
                  <a:lnTo>
                    <a:pt x="21031200" y="2651126"/>
                  </a:lnTo>
                  <a:lnTo>
                    <a:pt x="0" y="2651126"/>
                  </a:lnTo>
                  <a:close/>
                </a:path>
              </a:pathLst>
            </a:custGeom>
            <a:solidFill>
              <a:srgbClr val="000000">
                <a:alpha val="0"/>
              </a:srgbClr>
            </a:solidFill>
          </p:spPr>
          <p:txBody>
            <a:bodyPr/>
            <a:lstStyle/>
            <a:p>
              <a:endParaRPr lang="en-US"/>
            </a:p>
          </p:txBody>
        </p:sp>
        <p:sp>
          <p:nvSpPr>
            <p:cNvPr id="4" name="TextBox 4"/>
            <p:cNvSpPr txBox="1"/>
            <p:nvPr/>
          </p:nvSpPr>
          <p:spPr>
            <a:xfrm>
              <a:off x="0" y="66675"/>
              <a:ext cx="21031200" cy="2584451"/>
            </a:xfrm>
            <a:prstGeom prst="rect">
              <a:avLst/>
            </a:prstGeom>
          </p:spPr>
          <p:txBody>
            <a:bodyPr lIns="0" tIns="0" rIns="0" bIns="0" rtlCol="0" anchor="ctr"/>
            <a:lstStyle/>
            <a:p>
              <a:pPr algn="ctr">
                <a:lnSpc>
                  <a:spcPts val="7128"/>
                </a:lnSpc>
              </a:pPr>
              <a:r>
                <a:rPr lang="en-US" sz="6600" b="1">
                  <a:solidFill>
                    <a:srgbClr val="000000"/>
                  </a:solidFill>
                  <a:latin typeface="Aptos"/>
                  <a:ea typeface="Aptos"/>
                  <a:cs typeface="Aptos"/>
                  <a:sym typeface="Aptos"/>
                </a:rPr>
                <a:t>Howard Faculty Practice Plan</a:t>
              </a:r>
            </a:p>
            <a:p>
              <a:pPr algn="ctr">
                <a:lnSpc>
                  <a:spcPts val="7128"/>
                </a:lnSpc>
              </a:pPr>
              <a:r>
                <a:rPr lang="en-US" sz="6600" b="1">
                  <a:solidFill>
                    <a:srgbClr val="000000"/>
                  </a:solidFill>
                  <a:latin typeface="Aptos"/>
                  <a:ea typeface="Aptos"/>
                  <a:cs typeface="Aptos"/>
                  <a:sym typeface="Aptos"/>
                </a:rPr>
                <a:t>Executive Leadership Team </a:t>
              </a:r>
              <a:endParaRPr lang="en-US" sz="6600" b="1">
                <a:solidFill>
                  <a:srgbClr val="000000"/>
                </a:solidFill>
                <a:latin typeface="Aptos"/>
                <a:ea typeface="Aptos"/>
                <a:cs typeface="Aptos"/>
              </a:endParaRPr>
            </a:p>
          </p:txBody>
        </p:sp>
      </p:grpSp>
      <p:grpSp>
        <p:nvGrpSpPr>
          <p:cNvPr id="5" name="Group 5"/>
          <p:cNvGrpSpPr>
            <a:grpSpLocks noChangeAspect="1"/>
          </p:cNvGrpSpPr>
          <p:nvPr/>
        </p:nvGrpSpPr>
        <p:grpSpPr>
          <a:xfrm>
            <a:off x="1586859" y="3185196"/>
            <a:ext cx="4009870" cy="4077106"/>
            <a:chOff x="0" y="0"/>
            <a:chExt cx="5186928" cy="5186928"/>
          </a:xfrm>
        </p:grpSpPr>
        <p:sp>
          <p:nvSpPr>
            <p:cNvPr id="6" name="Freeform 6" descr="A person in a suit leaning on a bench  Description automatically generated"/>
            <p:cNvSpPr/>
            <p:nvPr/>
          </p:nvSpPr>
          <p:spPr>
            <a:xfrm>
              <a:off x="0" y="0"/>
              <a:ext cx="5186934" cy="5186934"/>
            </a:xfrm>
            <a:custGeom>
              <a:avLst/>
              <a:gdLst/>
              <a:ahLst/>
              <a:cxnLst/>
              <a:rect l="l" t="t" r="r" b="b"/>
              <a:pathLst>
                <a:path w="5186934" h="5186934">
                  <a:moveTo>
                    <a:pt x="0" y="0"/>
                  </a:moveTo>
                  <a:lnTo>
                    <a:pt x="5186934" y="0"/>
                  </a:lnTo>
                  <a:lnTo>
                    <a:pt x="5186934" y="5186934"/>
                  </a:lnTo>
                  <a:lnTo>
                    <a:pt x="0" y="5186934"/>
                  </a:lnTo>
                  <a:lnTo>
                    <a:pt x="0" y="0"/>
                  </a:lnTo>
                  <a:close/>
                </a:path>
              </a:pathLst>
            </a:custGeom>
            <a:blipFill>
              <a:blip r:embed="rId3"/>
              <a:stretch>
                <a:fillRect l="-36541" r="-13371" b="4"/>
              </a:stretch>
            </a:blipFill>
          </p:spPr>
          <p:txBody>
            <a:bodyPr/>
            <a:lstStyle/>
            <a:p>
              <a:endParaRPr lang="en-US"/>
            </a:p>
          </p:txBody>
        </p:sp>
      </p:grpSp>
      <p:grpSp>
        <p:nvGrpSpPr>
          <p:cNvPr id="7" name="Group 7"/>
          <p:cNvGrpSpPr>
            <a:grpSpLocks noChangeAspect="1"/>
          </p:cNvGrpSpPr>
          <p:nvPr/>
        </p:nvGrpSpPr>
        <p:grpSpPr>
          <a:xfrm>
            <a:off x="9984728" y="2586483"/>
            <a:ext cx="4043987" cy="5904162"/>
            <a:chOff x="0" y="0"/>
            <a:chExt cx="5186928" cy="5186928"/>
          </a:xfrm>
        </p:grpSpPr>
        <p:sp>
          <p:nvSpPr>
            <p:cNvPr id="8" name="Freeform 8"/>
            <p:cNvSpPr/>
            <p:nvPr/>
          </p:nvSpPr>
          <p:spPr>
            <a:xfrm>
              <a:off x="0" y="0"/>
              <a:ext cx="5186934" cy="5186934"/>
            </a:xfrm>
            <a:custGeom>
              <a:avLst/>
              <a:gdLst/>
              <a:ahLst/>
              <a:cxnLst/>
              <a:rect l="l" t="t" r="r" b="b"/>
              <a:pathLst>
                <a:path w="5186934" h="5186934">
                  <a:moveTo>
                    <a:pt x="0" y="0"/>
                  </a:moveTo>
                  <a:lnTo>
                    <a:pt x="5186934" y="0"/>
                  </a:lnTo>
                  <a:lnTo>
                    <a:pt x="5186934" y="5186934"/>
                  </a:lnTo>
                  <a:lnTo>
                    <a:pt x="0" y="5186934"/>
                  </a:lnTo>
                  <a:lnTo>
                    <a:pt x="0" y="0"/>
                  </a:lnTo>
                  <a:close/>
                </a:path>
              </a:pathLst>
            </a:custGeom>
            <a:blipFill>
              <a:blip r:embed="rId4"/>
              <a:stretch>
                <a:fillRect r="-20526"/>
              </a:stretch>
            </a:blipFill>
          </p:spPr>
          <p:txBody>
            <a:bodyPr/>
            <a:lstStyle/>
            <a:p>
              <a:endParaRPr lang="en-US"/>
            </a:p>
          </p:txBody>
        </p:sp>
      </p:grpSp>
      <p:sp>
        <p:nvSpPr>
          <p:cNvPr id="9" name="Freeform 9"/>
          <p:cNvSpPr/>
          <p:nvPr/>
        </p:nvSpPr>
        <p:spPr>
          <a:xfrm>
            <a:off x="1408341" y="2436780"/>
            <a:ext cx="7747881" cy="6172654"/>
          </a:xfrm>
          <a:custGeom>
            <a:avLst/>
            <a:gdLst/>
            <a:ahLst/>
            <a:cxnLst/>
            <a:rect l="l" t="t" r="r" b="b"/>
            <a:pathLst>
              <a:path w="4866368" h="4866368">
                <a:moveTo>
                  <a:pt x="0" y="0"/>
                </a:moveTo>
                <a:lnTo>
                  <a:pt x="4866368" y="0"/>
                </a:lnTo>
                <a:lnTo>
                  <a:pt x="4866368" y="4866368"/>
                </a:lnTo>
                <a:lnTo>
                  <a:pt x="0" y="4866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TextBox 13"/>
          <p:cNvSpPr txBox="1"/>
          <p:nvPr/>
        </p:nvSpPr>
        <p:spPr>
          <a:xfrm>
            <a:off x="11809856" y="8801464"/>
            <a:ext cx="4232048" cy="1176636"/>
          </a:xfrm>
          <a:prstGeom prst="rect">
            <a:avLst/>
          </a:prstGeom>
        </p:spPr>
        <p:txBody>
          <a:bodyPr lIns="0" tIns="0" rIns="0" bIns="0" rtlCol="0" anchor="t">
            <a:spAutoFit/>
          </a:bodyPr>
          <a:lstStyle/>
          <a:p>
            <a:pPr algn="ctr">
              <a:lnSpc>
                <a:spcPts val="3240"/>
              </a:lnSpc>
            </a:pPr>
            <a:r>
              <a:rPr lang="en-US" sz="3000" b="1">
                <a:solidFill>
                  <a:srgbClr val="000000"/>
                </a:solidFill>
                <a:latin typeface="Arial Bold"/>
                <a:ea typeface="Arial Bold"/>
                <a:cs typeface="Arial Bold"/>
                <a:sym typeface="Arial Bold"/>
              </a:rPr>
              <a:t>Leslie Jones M.D.</a:t>
            </a:r>
          </a:p>
          <a:p>
            <a:pPr algn="ctr">
              <a:lnSpc>
                <a:spcPts val="3240"/>
              </a:lnSpc>
            </a:pPr>
            <a:r>
              <a:rPr lang="en-US" sz="3000">
                <a:solidFill>
                  <a:srgbClr val="000000"/>
                </a:solidFill>
                <a:latin typeface="Arial"/>
                <a:ea typeface="Arial"/>
                <a:cs typeface="Arial"/>
                <a:sym typeface="Arial"/>
              </a:rPr>
              <a:t>Chief Medical Officer</a:t>
            </a:r>
          </a:p>
          <a:p>
            <a:pPr algn="ctr">
              <a:lnSpc>
                <a:spcPts val="3240"/>
              </a:lnSpc>
            </a:pPr>
            <a:endParaRPr lang="en-US" sz="3000">
              <a:solidFill>
                <a:srgbClr val="000000"/>
              </a:solidFill>
              <a:latin typeface="Arial"/>
              <a:ea typeface="Arial"/>
              <a:cs typeface="Arial"/>
              <a:sym typeface="Arial"/>
            </a:endParaRPr>
          </a:p>
        </p:txBody>
      </p:sp>
      <p:sp>
        <p:nvSpPr>
          <p:cNvPr id="14" name="Freeform 14"/>
          <p:cNvSpPr/>
          <p:nvPr/>
        </p:nvSpPr>
        <p:spPr>
          <a:xfrm>
            <a:off x="9790203" y="2459190"/>
            <a:ext cx="7738276" cy="6172653"/>
          </a:xfrm>
          <a:custGeom>
            <a:avLst/>
            <a:gdLst/>
            <a:ahLst/>
            <a:cxnLst/>
            <a:rect l="l" t="t" r="r" b="b"/>
            <a:pathLst>
              <a:path w="4866368" h="4866368">
                <a:moveTo>
                  <a:pt x="0" y="0"/>
                </a:moveTo>
                <a:lnTo>
                  <a:pt x="4866368" y="0"/>
                </a:lnTo>
                <a:lnTo>
                  <a:pt x="4866368" y="4866368"/>
                </a:lnTo>
                <a:lnTo>
                  <a:pt x="0" y="48663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TextBox 18"/>
          <p:cNvSpPr txBox="1"/>
          <p:nvPr/>
        </p:nvSpPr>
        <p:spPr>
          <a:xfrm>
            <a:off x="3476112" y="8742993"/>
            <a:ext cx="4009347" cy="1231106"/>
          </a:xfrm>
          <a:prstGeom prst="rect">
            <a:avLst/>
          </a:prstGeom>
        </p:spPr>
        <p:txBody>
          <a:bodyPr wrap="square" lIns="0" tIns="0" rIns="0" bIns="0" rtlCol="0" anchor="t">
            <a:spAutoFit/>
          </a:bodyPr>
          <a:lstStyle/>
          <a:p>
            <a:pPr algn="ctr">
              <a:lnSpc>
                <a:spcPts val="3240"/>
              </a:lnSpc>
            </a:pPr>
            <a:r>
              <a:rPr lang="en-US" sz="3000" b="1">
                <a:solidFill>
                  <a:srgbClr val="000000"/>
                </a:solidFill>
                <a:latin typeface="Arial Bold"/>
                <a:ea typeface="Arial Bold"/>
                <a:cs typeface="Arial Bold"/>
                <a:sym typeface="Arial Bold"/>
              </a:rPr>
              <a:t>Vincent Orange Jr., MHA, MBA</a:t>
            </a:r>
          </a:p>
          <a:p>
            <a:pPr algn="ctr">
              <a:lnSpc>
                <a:spcPts val="3240"/>
              </a:lnSpc>
            </a:pPr>
            <a:r>
              <a:rPr lang="en-US" sz="3000">
                <a:solidFill>
                  <a:srgbClr val="000000"/>
                </a:solidFill>
                <a:latin typeface="Arial"/>
                <a:ea typeface="Arial"/>
                <a:cs typeface="Arial"/>
                <a:sym typeface="Arial"/>
              </a:rPr>
              <a:t>Chief Executive Officer</a:t>
            </a:r>
            <a:endParaRPr lang="en-US" sz="3000">
              <a:solidFill>
                <a:srgbClr val="000000"/>
              </a:solidFill>
              <a:latin typeface="Arial"/>
              <a:ea typeface="Arial"/>
              <a:cs typeface="Arial"/>
            </a:endParaRPr>
          </a:p>
        </p:txBody>
      </p:sp>
      <p:sp>
        <p:nvSpPr>
          <p:cNvPr id="27" name="Freeform 3" descr="A black background with blue and green lines&#10;&#10;AI-generated content may be incorrect.">
            <a:extLst>
              <a:ext uri="{FF2B5EF4-FFF2-40B4-BE49-F238E27FC236}">
                <a16:creationId xmlns:a16="http://schemas.microsoft.com/office/drawing/2014/main" id="{ED9B7EA5-B90F-AB11-9CC2-6E8F6F20C65F}"/>
              </a:ext>
            </a:extLst>
          </p:cNvPr>
          <p:cNvSpPr/>
          <p:nvPr/>
        </p:nvSpPr>
        <p:spPr>
          <a:xfrm rot="162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7"/>
            <a:stretch>
              <a:fillRect/>
            </a:stretch>
          </a:blipFill>
        </p:spPr>
        <p:txBody>
          <a:bodyPr/>
          <a:lstStyle/>
          <a:p>
            <a:endParaRPr lang="en-US"/>
          </a:p>
        </p:txBody>
      </p:sp>
      <p:sp>
        <p:nvSpPr>
          <p:cNvPr id="29" name="Freeform 19" descr="A blue and white logo&#10;&#10;AI-generated content may be incorrect.">
            <a:extLst>
              <a:ext uri="{FF2B5EF4-FFF2-40B4-BE49-F238E27FC236}">
                <a16:creationId xmlns:a16="http://schemas.microsoft.com/office/drawing/2014/main" id="{3B39A062-D27C-1BFD-806E-A29E5E20BC8E}"/>
              </a:ext>
            </a:extLst>
          </p:cNvPr>
          <p:cNvSpPr/>
          <p:nvPr/>
        </p:nvSpPr>
        <p:spPr>
          <a:xfrm>
            <a:off x="17015583"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8"/>
            <a:stretch>
              <a:fillRect l="-5757" t="-2969" b="-2969"/>
            </a:stretch>
          </a:blipFill>
        </p:spPr>
        <p:txBody>
          <a:bodyPr/>
          <a:lstStyle/>
          <a:p>
            <a:endParaRPr lang="en-US"/>
          </a:p>
        </p:txBody>
      </p:sp>
      <p:sp>
        <p:nvSpPr>
          <p:cNvPr id="10" name="TextBox 9">
            <a:extLst>
              <a:ext uri="{FF2B5EF4-FFF2-40B4-BE49-F238E27FC236}">
                <a16:creationId xmlns:a16="http://schemas.microsoft.com/office/drawing/2014/main" id="{4FBF9F72-96C0-8BFC-2EA7-6C925AA9A7CE}"/>
              </a:ext>
            </a:extLst>
          </p:cNvPr>
          <p:cNvSpPr txBox="1"/>
          <p:nvPr/>
        </p:nvSpPr>
        <p:spPr>
          <a:xfrm>
            <a:off x="5624469" y="2562678"/>
            <a:ext cx="3352336" cy="584775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dirty="0">
                <a:ea typeface="+mn-lt"/>
                <a:cs typeface="+mn-lt"/>
              </a:rPr>
              <a:t>BS, Biology Morehouse College </a:t>
            </a:r>
            <a:endParaRPr lang="en-US" sz="1700" dirty="0">
              <a:ea typeface="Calibri"/>
              <a:cs typeface="Calibri"/>
            </a:endParaRPr>
          </a:p>
          <a:p>
            <a:endParaRPr lang="en-US" sz="1700" dirty="0">
              <a:ea typeface="Calibri"/>
              <a:cs typeface="Calibri"/>
            </a:endParaRPr>
          </a:p>
          <a:p>
            <a:r>
              <a:rPr lang="en-US" sz="1700" dirty="0">
                <a:ea typeface="+mn-lt"/>
                <a:cs typeface="+mn-lt"/>
              </a:rPr>
              <a:t>Master Health Administration George Washington University </a:t>
            </a:r>
            <a:endParaRPr lang="en-US" sz="1700" dirty="0">
              <a:ea typeface="Calibri"/>
              <a:cs typeface="Calibri"/>
            </a:endParaRPr>
          </a:p>
          <a:p>
            <a:endParaRPr lang="en-US" sz="1700" dirty="0">
              <a:ea typeface="Calibri"/>
              <a:cs typeface="Calibri"/>
            </a:endParaRPr>
          </a:p>
          <a:p>
            <a:r>
              <a:rPr lang="en-US" sz="1700" dirty="0">
                <a:ea typeface="+mn-lt"/>
                <a:cs typeface="+mn-lt"/>
              </a:rPr>
              <a:t>Master Business Administration Georgetown University </a:t>
            </a:r>
            <a:br>
              <a:rPr lang="en-US" sz="1700" dirty="0">
                <a:ea typeface="+mn-lt"/>
                <a:cs typeface="+mn-lt"/>
              </a:rPr>
            </a:br>
            <a:br>
              <a:rPr lang="en-US" sz="1700" dirty="0">
                <a:ea typeface="Calibri"/>
                <a:cs typeface="Calibri"/>
              </a:rPr>
            </a:br>
            <a:r>
              <a:rPr lang="en-US" sz="1700" dirty="0">
                <a:ea typeface="+mn-lt"/>
                <a:cs typeface="+mn-lt"/>
              </a:rPr>
              <a:t>20 + Years Leadership Experience </a:t>
            </a:r>
            <a:endParaRPr lang="en-US" sz="1700" dirty="0">
              <a:ea typeface="Calibri"/>
              <a:cs typeface="Calibri"/>
            </a:endParaRPr>
          </a:p>
          <a:p>
            <a:endParaRPr lang="en-US" sz="1700" dirty="0">
              <a:ea typeface="Calibri"/>
              <a:cs typeface="Calibri"/>
            </a:endParaRPr>
          </a:p>
          <a:p>
            <a:pPr marL="285750" indent="-285750">
              <a:buFont typeface="Arial"/>
              <a:buChar char="•"/>
            </a:pPr>
            <a:r>
              <a:rPr lang="en-US" sz="1700" dirty="0">
                <a:ea typeface="+mn-lt"/>
                <a:cs typeface="+mn-lt"/>
              </a:rPr>
              <a:t>Rutgers/RWJBH </a:t>
            </a:r>
            <a:endParaRPr lang="en-US" sz="1700" dirty="0">
              <a:ea typeface="Calibri"/>
              <a:cs typeface="Calibri"/>
            </a:endParaRPr>
          </a:p>
          <a:p>
            <a:pPr marL="285750" indent="-285750">
              <a:buFont typeface="Arial"/>
              <a:buChar char="•"/>
            </a:pPr>
            <a:endParaRPr lang="en-US" sz="1700" dirty="0">
              <a:ea typeface="Calibri"/>
              <a:cs typeface="Calibri"/>
            </a:endParaRPr>
          </a:p>
          <a:p>
            <a:pPr marL="285750" indent="-285750">
              <a:buFont typeface="Arial"/>
              <a:buChar char="•"/>
            </a:pPr>
            <a:r>
              <a:rPr lang="en-US" sz="1700" dirty="0">
                <a:ea typeface="+mn-lt"/>
                <a:cs typeface="+mn-lt"/>
              </a:rPr>
              <a:t>University of Virginia </a:t>
            </a:r>
            <a:endParaRPr lang="en-US" sz="1700" dirty="0">
              <a:ea typeface="Calibri"/>
              <a:cs typeface="Calibri"/>
            </a:endParaRPr>
          </a:p>
          <a:p>
            <a:pPr marL="285750" indent="-285750">
              <a:buFont typeface="Arial"/>
              <a:buChar char="•"/>
            </a:pPr>
            <a:endParaRPr lang="en-US" sz="1700" dirty="0">
              <a:ea typeface="Calibri"/>
              <a:cs typeface="Calibri"/>
            </a:endParaRPr>
          </a:p>
          <a:p>
            <a:pPr marL="285750" indent="-285750">
              <a:buFont typeface="Arial"/>
              <a:buChar char="•"/>
            </a:pPr>
            <a:r>
              <a:rPr lang="en-US" sz="1700" dirty="0">
                <a:ea typeface="+mn-lt"/>
                <a:cs typeface="+mn-lt"/>
              </a:rPr>
              <a:t>John Hopkins Health System </a:t>
            </a:r>
            <a:endParaRPr lang="en-US" sz="1700" dirty="0">
              <a:ea typeface="Calibri"/>
              <a:cs typeface="Calibri"/>
            </a:endParaRPr>
          </a:p>
          <a:p>
            <a:pPr marL="285750" indent="-285750">
              <a:buFont typeface="Arial"/>
              <a:buChar char="•"/>
            </a:pPr>
            <a:endParaRPr lang="en-US" sz="1700" dirty="0">
              <a:ea typeface="Calibri"/>
              <a:cs typeface="Calibri"/>
            </a:endParaRPr>
          </a:p>
          <a:p>
            <a:pPr marL="285750" indent="-285750">
              <a:buFont typeface="Arial"/>
              <a:buChar char="•"/>
            </a:pPr>
            <a:r>
              <a:rPr lang="en-US" sz="1700" dirty="0">
                <a:ea typeface="+mn-lt"/>
                <a:cs typeface="+mn-lt"/>
              </a:rPr>
              <a:t>GW Medical Faculty Associates </a:t>
            </a:r>
            <a:endParaRPr lang="en-US" sz="1700" dirty="0">
              <a:ea typeface="Calibri"/>
              <a:cs typeface="Calibri"/>
            </a:endParaRPr>
          </a:p>
          <a:p>
            <a:pPr marL="285750" indent="-285750">
              <a:buFont typeface="Arial"/>
              <a:buChar char="•"/>
            </a:pPr>
            <a:endParaRPr lang="en-US" sz="1700" dirty="0">
              <a:ea typeface="Calibri"/>
              <a:cs typeface="Calibri"/>
            </a:endParaRPr>
          </a:p>
          <a:p>
            <a:pPr marL="285750" indent="-285750">
              <a:buFont typeface="Arial"/>
              <a:buChar char="•"/>
            </a:pPr>
            <a:r>
              <a:rPr lang="en-US" sz="1700" dirty="0">
                <a:ea typeface="+mn-lt"/>
                <a:cs typeface="+mn-lt"/>
              </a:rPr>
              <a:t>MedStar Health, Inc. </a:t>
            </a:r>
            <a:endParaRPr lang="en-US" sz="1700" dirty="0">
              <a:ea typeface="Calibri"/>
              <a:cs typeface="Calibri"/>
            </a:endParaRPr>
          </a:p>
          <a:p>
            <a:endParaRPr lang="en-US" sz="1700" dirty="0">
              <a:ea typeface="Calibri"/>
              <a:cs typeface="Calibri"/>
            </a:endParaRPr>
          </a:p>
          <a:p>
            <a:pPr marL="285750" indent="-285750">
              <a:buFont typeface="Arial"/>
              <a:buChar char="•"/>
            </a:pPr>
            <a:r>
              <a:rPr lang="en-US" sz="1700" dirty="0">
                <a:ea typeface="+mn-lt"/>
                <a:cs typeface="+mn-lt"/>
              </a:rPr>
              <a:t>Unity Health Care, Inc.</a:t>
            </a:r>
          </a:p>
          <a:p>
            <a:pPr marL="285750" indent="-285750">
              <a:buFont typeface="Arial"/>
              <a:buChar char="•"/>
            </a:pPr>
            <a:endParaRPr lang="en-US" sz="1700" dirty="0">
              <a:ea typeface="Calibri"/>
              <a:cs typeface="Calibri"/>
            </a:endParaRPr>
          </a:p>
        </p:txBody>
      </p:sp>
      <p:sp>
        <p:nvSpPr>
          <p:cNvPr id="11" name="TextBox 10">
            <a:extLst>
              <a:ext uri="{FF2B5EF4-FFF2-40B4-BE49-F238E27FC236}">
                <a16:creationId xmlns:a16="http://schemas.microsoft.com/office/drawing/2014/main" id="{43195C52-4D68-9A31-C1E9-EC9644225B41}"/>
              </a:ext>
            </a:extLst>
          </p:cNvPr>
          <p:cNvSpPr txBox="1"/>
          <p:nvPr/>
        </p:nvSpPr>
        <p:spPr>
          <a:xfrm>
            <a:off x="14023806" y="2659705"/>
            <a:ext cx="3352337" cy="575542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BA, University of Virginia</a:t>
            </a:r>
          </a:p>
          <a:p>
            <a:endParaRPr lang="en-US" sz="1600">
              <a:ea typeface="Calibri"/>
              <a:cs typeface="Calibri"/>
            </a:endParaRPr>
          </a:p>
          <a:p>
            <a:r>
              <a:rPr lang="en-US" sz="1600">
                <a:ea typeface="+mn-lt"/>
                <a:cs typeface="+mn-lt"/>
              </a:rPr>
              <a:t>Doctor of Medicine, Howard University</a:t>
            </a:r>
          </a:p>
          <a:p>
            <a:endParaRPr lang="en-US" sz="1600">
              <a:ea typeface="Calibri"/>
              <a:cs typeface="Calibri"/>
            </a:endParaRPr>
          </a:p>
          <a:p>
            <a:r>
              <a:rPr lang="en-US" sz="1600">
                <a:ea typeface="+mn-lt"/>
                <a:cs typeface="+mn-lt"/>
              </a:rPr>
              <a:t>Residency in Ophthalmology, Howard University Hospital</a:t>
            </a:r>
            <a:endParaRPr lang="en-US" sz="1600">
              <a:ea typeface="Calibri"/>
              <a:cs typeface="Calibri"/>
            </a:endParaRPr>
          </a:p>
          <a:p>
            <a:endParaRPr lang="en-US" sz="1600">
              <a:ea typeface="Calibri"/>
              <a:cs typeface="Calibri"/>
            </a:endParaRPr>
          </a:p>
          <a:p>
            <a:r>
              <a:rPr lang="en-US" sz="1600">
                <a:ea typeface="+mn-lt"/>
                <a:cs typeface="+mn-lt"/>
              </a:rPr>
              <a:t>Fellowship in Glaucoma, Wills Eye Hospital</a:t>
            </a:r>
            <a:endParaRPr lang="en-US" sz="1600">
              <a:ea typeface="Calibri"/>
              <a:cs typeface="Calibri"/>
            </a:endParaRPr>
          </a:p>
          <a:p>
            <a:endParaRPr lang="en-US" sz="1600">
              <a:ea typeface="Calibri"/>
              <a:cs typeface="Calibri"/>
            </a:endParaRPr>
          </a:p>
          <a:p>
            <a:r>
              <a:rPr lang="en-US" sz="1600">
                <a:ea typeface="+mn-lt"/>
                <a:cs typeface="+mn-lt"/>
              </a:rPr>
              <a:t>Clinical Associate Professor &amp; Chair, Department of Ophthalmology</a:t>
            </a:r>
            <a:endParaRPr lang="en-US" sz="1600">
              <a:ea typeface="Calibri"/>
              <a:cs typeface="Calibri"/>
            </a:endParaRPr>
          </a:p>
          <a:p>
            <a:endParaRPr lang="en-US" sz="1600">
              <a:ea typeface="Calibri"/>
              <a:cs typeface="Calibri"/>
            </a:endParaRPr>
          </a:p>
          <a:p>
            <a:r>
              <a:rPr lang="en-US" sz="1600">
                <a:ea typeface="+mn-lt"/>
                <a:cs typeface="+mn-lt"/>
              </a:rPr>
              <a:t>Past recipient, American Glaucoma Society Clinician-Scientist Award</a:t>
            </a:r>
            <a:endParaRPr lang="en-US" sz="1600">
              <a:ea typeface="Calibri"/>
              <a:cs typeface="Calibri"/>
            </a:endParaRPr>
          </a:p>
          <a:p>
            <a:endParaRPr lang="en-US" sz="1600">
              <a:ea typeface="Calibri"/>
              <a:cs typeface="Calibri"/>
            </a:endParaRPr>
          </a:p>
          <a:p>
            <a:r>
              <a:rPr lang="en-US" sz="1600">
                <a:ea typeface="+mn-lt"/>
                <a:cs typeface="+mn-lt"/>
              </a:rPr>
              <a:t>Research in glaucoma therapies, genetic epidemiology, and simulation-based training</a:t>
            </a:r>
            <a:endParaRPr lang="en-US" sz="1600">
              <a:ea typeface="Calibri"/>
              <a:cs typeface="Calibri"/>
            </a:endParaRPr>
          </a:p>
          <a:p>
            <a:endParaRPr lang="en-US" sz="1600">
              <a:ea typeface="Calibri"/>
              <a:cs typeface="Calibri"/>
            </a:endParaRPr>
          </a:p>
          <a:p>
            <a:r>
              <a:rPr lang="en-US" sz="1600">
                <a:ea typeface="+mn-lt"/>
                <a:cs typeface="+mn-lt"/>
              </a:rPr>
              <a:t>25+ years of clinical and leadership experience at Howard University</a:t>
            </a:r>
          </a:p>
        </p:txBody>
      </p:sp>
      <p:pic>
        <p:nvPicPr>
          <p:cNvPr id="12" name="Picture 11" descr="A person in a suit and tie&#10;&#10;AI-generated content may be incorrect.">
            <a:extLst>
              <a:ext uri="{FF2B5EF4-FFF2-40B4-BE49-F238E27FC236}">
                <a16:creationId xmlns:a16="http://schemas.microsoft.com/office/drawing/2014/main" id="{66DC2E3B-6039-6498-A800-A6E76FC58769}"/>
              </a:ext>
            </a:extLst>
          </p:cNvPr>
          <p:cNvPicPr>
            <a:picLocks noChangeAspect="1"/>
          </p:cNvPicPr>
          <p:nvPr/>
        </p:nvPicPr>
        <p:blipFill>
          <a:blip r:embed="rId9"/>
          <a:stretch>
            <a:fillRect/>
          </a:stretch>
        </p:blipFill>
        <p:spPr>
          <a:xfrm>
            <a:off x="1598800" y="2566148"/>
            <a:ext cx="4018989" cy="5905500"/>
          </a:xfrm>
          <a:prstGeom prst="rect">
            <a:avLst/>
          </a:prstGeom>
        </p:spPr>
      </p:pic>
    </p:spTree>
    <p:extLst>
      <p:ext uri="{BB962C8B-B14F-4D97-AF65-F5344CB8AC3E}">
        <p14:creationId xmlns:p14="http://schemas.microsoft.com/office/powerpoint/2010/main" val="395638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C9768-2012-87FE-6ADC-8179CA1CD4F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8E08044-23AF-CA23-1ADC-B380E8F76DC2}"/>
              </a:ext>
            </a:extLst>
          </p:cNvPr>
          <p:cNvSpPr/>
          <p:nvPr/>
        </p:nvSpPr>
        <p:spPr>
          <a:xfrm rot="10800000" flipH="1">
            <a:off x="0" y="4320413"/>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B04729D-7300-C335-1394-B5F965AD786D}"/>
              </a:ext>
            </a:extLst>
          </p:cNvPr>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7A49F0BC-446F-021C-BECD-D8F3AD6A97E2}"/>
              </a:ext>
            </a:extLst>
          </p:cNvPr>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1F75B635-8988-861C-24D4-EC71D3DA2265}"/>
              </a:ext>
            </a:extLst>
          </p:cNvPr>
          <p:cNvSpPr txBox="1"/>
          <p:nvPr/>
        </p:nvSpPr>
        <p:spPr>
          <a:xfrm>
            <a:off x="1245675" y="255670"/>
            <a:ext cx="15225150" cy="832600"/>
          </a:xfrm>
          <a:prstGeom prst="rect">
            <a:avLst/>
          </a:prstGeom>
        </p:spPr>
        <p:txBody>
          <a:bodyPr lIns="0" tIns="0" rIns="0" bIns="0" rtlCol="0" anchor="t">
            <a:spAutoFit/>
          </a:bodyPr>
          <a:lstStyle/>
          <a:p>
            <a:pPr>
              <a:lnSpc>
                <a:spcPts val="7200"/>
              </a:lnSpc>
            </a:pPr>
            <a:r>
              <a:rPr lang="en-US" sz="4400">
                <a:solidFill>
                  <a:srgbClr val="000000"/>
                </a:solidFill>
                <a:latin typeface="Arimo"/>
                <a:ea typeface="Arimo"/>
                <a:cs typeface="Arimo"/>
                <a:sym typeface="Arimo"/>
              </a:rPr>
              <a:t>Improving Prescription Access + Patient Outcomes</a:t>
            </a:r>
            <a:endParaRPr lang="en-US" sz="4400">
              <a:latin typeface="Arimo"/>
              <a:ea typeface="Arimo"/>
              <a:cs typeface="Arimo"/>
            </a:endParaRPr>
          </a:p>
        </p:txBody>
      </p:sp>
      <p:sp>
        <p:nvSpPr>
          <p:cNvPr id="7" name="Freeform 7">
            <a:extLst>
              <a:ext uri="{FF2B5EF4-FFF2-40B4-BE49-F238E27FC236}">
                <a16:creationId xmlns:a16="http://schemas.microsoft.com/office/drawing/2014/main" id="{BE230AE5-9E1A-69A7-84BB-2D545B79C438}"/>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14" name="TextBox 10">
            <a:extLst>
              <a:ext uri="{FF2B5EF4-FFF2-40B4-BE49-F238E27FC236}">
                <a16:creationId xmlns:a16="http://schemas.microsoft.com/office/drawing/2014/main" id="{C71634B5-DC1E-5418-41AD-21F135F65797}"/>
              </a:ext>
            </a:extLst>
          </p:cNvPr>
          <p:cNvSpPr txBox="1"/>
          <p:nvPr/>
        </p:nvSpPr>
        <p:spPr>
          <a:xfrm>
            <a:off x="5625973" y="2571760"/>
            <a:ext cx="1661692" cy="517129"/>
          </a:xfrm>
          <a:prstGeom prst="rect">
            <a:avLst/>
          </a:prstGeom>
        </p:spPr>
        <p:txBody>
          <a:bodyPr wrap="square" lIns="0" tIns="0" rIns="0" bIns="0" rtlCol="0" anchor="t">
            <a:spAutoFit/>
          </a:bodyPr>
          <a:lstStyle/>
          <a:p>
            <a:pPr>
              <a:lnSpc>
                <a:spcPts val="4536"/>
              </a:lnSpc>
            </a:pPr>
            <a:endParaRPr lang="en-US" sz="2400">
              <a:latin typeface="Aptos"/>
            </a:endParaRPr>
          </a:p>
        </p:txBody>
      </p:sp>
      <p:sp>
        <p:nvSpPr>
          <p:cNvPr id="19" name="TextBox 18">
            <a:extLst>
              <a:ext uri="{FF2B5EF4-FFF2-40B4-BE49-F238E27FC236}">
                <a16:creationId xmlns:a16="http://schemas.microsoft.com/office/drawing/2014/main" id="{21B8BF3B-E3A8-81A3-2211-16EE6C107F09}"/>
              </a:ext>
            </a:extLst>
          </p:cNvPr>
          <p:cNvSpPr txBox="1"/>
          <p:nvPr/>
        </p:nvSpPr>
        <p:spPr>
          <a:xfrm>
            <a:off x="10135241" y="2100623"/>
            <a:ext cx="6335483" cy="273528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Medication Access Gaps in Prince George’s County</a:t>
            </a:r>
          </a:p>
          <a:p>
            <a:pPr marL="228600" indent="-228600">
              <a:buFont typeface=""/>
              <a:buChar char="•"/>
            </a:pPr>
            <a:r>
              <a:rPr lang="en-US" sz="2400">
                <a:latin typeface="Arial"/>
                <a:cs typeface="Arial"/>
              </a:rPr>
              <a:t>Residents report difficulty affording prescriptions, even when insured.</a:t>
            </a:r>
          </a:p>
          <a:p>
            <a:pPr marL="228600" indent="-228600">
              <a:buFont typeface=""/>
              <a:buChar char="•"/>
            </a:pPr>
            <a:r>
              <a:rPr lang="en-US" sz="2400">
                <a:latin typeface="Arial"/>
                <a:cs typeface="Arial"/>
              </a:rPr>
              <a:t>Affordability gaps contribute to missed refills and lower adherence, worsening chronic disease outcomes.</a:t>
            </a:r>
          </a:p>
        </p:txBody>
      </p:sp>
      <p:sp>
        <p:nvSpPr>
          <p:cNvPr id="20" name="TextBox 19">
            <a:extLst>
              <a:ext uri="{FF2B5EF4-FFF2-40B4-BE49-F238E27FC236}">
                <a16:creationId xmlns:a16="http://schemas.microsoft.com/office/drawing/2014/main" id="{E696C23A-FEA5-8F0B-21FB-9556438733CF}"/>
              </a:ext>
            </a:extLst>
          </p:cNvPr>
          <p:cNvSpPr txBox="1"/>
          <p:nvPr/>
        </p:nvSpPr>
        <p:spPr>
          <a:xfrm>
            <a:off x="10135240" y="5856194"/>
            <a:ext cx="6450746" cy="415498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FPP Solution: Patient Access Team</a:t>
            </a:r>
          </a:p>
          <a:p>
            <a:pPr marL="228600" indent="-228600">
              <a:buFont typeface=""/>
              <a:buChar char="•"/>
            </a:pPr>
            <a:r>
              <a:rPr lang="en-US" sz="2400">
                <a:latin typeface="Arial"/>
                <a:cs typeface="Arial"/>
              </a:rPr>
              <a:t>Our Patient Access Team currently manages on average 1000+ prescription refills per month efficiently.</a:t>
            </a:r>
            <a:endParaRPr lang="en-US" sz="2400">
              <a:latin typeface="Arial"/>
              <a:ea typeface="Calibri"/>
              <a:cs typeface="Arial"/>
            </a:endParaRPr>
          </a:p>
          <a:p>
            <a:pPr marL="228600" indent="-228600">
              <a:buFont typeface=""/>
              <a:buChar char="•"/>
            </a:pPr>
            <a:r>
              <a:rPr lang="en-US" sz="2400">
                <a:latin typeface="Arial"/>
                <a:cs typeface="Arial"/>
              </a:rPr>
              <a:t>With proven infrastructure, FPP can absorb demand in Prince George’s County and ensure patients have continuous access to needed medications.</a:t>
            </a:r>
            <a:endParaRPr lang="en-US" sz="2400">
              <a:latin typeface="Arial"/>
              <a:ea typeface="Calibri"/>
              <a:cs typeface="Arial"/>
            </a:endParaRPr>
          </a:p>
          <a:p>
            <a:pPr marL="228600" indent="-228600">
              <a:buFont typeface=""/>
              <a:buChar char="•"/>
            </a:pPr>
            <a:r>
              <a:rPr lang="en-US" sz="2400">
                <a:latin typeface="Arial"/>
                <a:cs typeface="Arial"/>
              </a:rPr>
              <a:t>Coupled with clinical teams, this reduces ER reliance and supports better chronic disease management.</a:t>
            </a:r>
            <a:endParaRPr lang="en-US" sz="2400">
              <a:latin typeface="Arial"/>
              <a:ea typeface="Calibri"/>
              <a:cs typeface="Arial"/>
            </a:endParaRPr>
          </a:p>
        </p:txBody>
      </p:sp>
      <p:pic>
        <p:nvPicPr>
          <p:cNvPr id="23" name="Picture 22" descr="A blue square with a black tick&#10;&#10;AI-generated content may be incorrect.">
            <a:extLst>
              <a:ext uri="{FF2B5EF4-FFF2-40B4-BE49-F238E27FC236}">
                <a16:creationId xmlns:a16="http://schemas.microsoft.com/office/drawing/2014/main" id="{67BA9559-CD19-57B8-9620-77649F9D7392}"/>
              </a:ext>
            </a:extLst>
          </p:cNvPr>
          <p:cNvPicPr>
            <a:picLocks noChangeAspect="1"/>
          </p:cNvPicPr>
          <p:nvPr/>
        </p:nvPicPr>
        <p:blipFill>
          <a:blip r:embed="rId8"/>
          <a:stretch>
            <a:fillRect/>
          </a:stretch>
        </p:blipFill>
        <p:spPr>
          <a:xfrm>
            <a:off x="12970808" y="4993820"/>
            <a:ext cx="654744" cy="654744"/>
          </a:xfrm>
          <a:prstGeom prst="rect">
            <a:avLst/>
          </a:prstGeom>
        </p:spPr>
      </p:pic>
      <p:sp>
        <p:nvSpPr>
          <p:cNvPr id="10" name="TextBox 9">
            <a:extLst>
              <a:ext uri="{FF2B5EF4-FFF2-40B4-BE49-F238E27FC236}">
                <a16:creationId xmlns:a16="http://schemas.microsoft.com/office/drawing/2014/main" id="{0BB7E587-5CA0-7DB0-77E5-DA944DCF9F74}"/>
              </a:ext>
            </a:extLst>
          </p:cNvPr>
          <p:cNvSpPr txBox="1"/>
          <p:nvPr/>
        </p:nvSpPr>
        <p:spPr>
          <a:xfrm>
            <a:off x="10119366" y="1100498"/>
            <a:ext cx="6335483" cy="83099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FPP has a state-of-the-art Access Center – Powered by EGS Global AI Technology</a:t>
            </a:r>
            <a:endParaRPr lang="en-US"/>
          </a:p>
        </p:txBody>
      </p:sp>
      <p:pic>
        <p:nvPicPr>
          <p:cNvPr id="9" name="Picture 8">
            <a:extLst>
              <a:ext uri="{FF2B5EF4-FFF2-40B4-BE49-F238E27FC236}">
                <a16:creationId xmlns:a16="http://schemas.microsoft.com/office/drawing/2014/main" id="{78EA8323-680A-E623-0D37-E7669D3950B5}"/>
              </a:ext>
            </a:extLst>
          </p:cNvPr>
          <p:cNvPicPr>
            <a:picLocks noChangeAspect="1"/>
          </p:cNvPicPr>
          <p:nvPr/>
        </p:nvPicPr>
        <p:blipFill>
          <a:blip r:embed="rId9"/>
          <a:stretch>
            <a:fillRect/>
          </a:stretch>
        </p:blipFill>
        <p:spPr>
          <a:xfrm>
            <a:off x="609600" y="2301875"/>
            <a:ext cx="9042400" cy="5378450"/>
          </a:xfrm>
          <a:prstGeom prst="rect">
            <a:avLst/>
          </a:prstGeom>
        </p:spPr>
      </p:pic>
      <p:sp>
        <p:nvSpPr>
          <p:cNvPr id="11" name="TextBox 10">
            <a:extLst>
              <a:ext uri="{FF2B5EF4-FFF2-40B4-BE49-F238E27FC236}">
                <a16:creationId xmlns:a16="http://schemas.microsoft.com/office/drawing/2014/main" id="{C13C5BF7-36CB-D7AC-36B8-9C129D08D90A}"/>
              </a:ext>
            </a:extLst>
          </p:cNvPr>
          <p:cNvSpPr txBox="1"/>
          <p:nvPr/>
        </p:nvSpPr>
        <p:spPr>
          <a:xfrm>
            <a:off x="609600" y="7689849"/>
            <a:ext cx="34734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*FPP Access Center became fully AI Integrated July 2025</a:t>
            </a:r>
          </a:p>
        </p:txBody>
      </p:sp>
    </p:spTree>
    <p:extLst>
      <p:ext uri="{BB962C8B-B14F-4D97-AF65-F5344CB8AC3E}">
        <p14:creationId xmlns:p14="http://schemas.microsoft.com/office/powerpoint/2010/main" val="40478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47257-570D-5B5F-8D15-70B1348EBC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F4DFE0-219A-0D01-68C0-42D8FAF636DA}"/>
              </a:ext>
            </a:extLst>
          </p:cNvPr>
          <p:cNvSpPr/>
          <p:nvPr/>
        </p:nvSpPr>
        <p:spPr>
          <a:xfrm rot="10800000" flipH="1">
            <a:off x="-266178" y="4399095"/>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9FFD80E6-7C93-62BE-AA20-61A57E692E90}"/>
              </a:ext>
            </a:extLst>
          </p:cNvPr>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0B2AAF59-8674-E77F-700D-4972C21063FD}"/>
              </a:ext>
            </a:extLst>
          </p:cNvPr>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41EC7C03-38A7-56EB-3074-3B6C65A5E132}"/>
              </a:ext>
            </a:extLst>
          </p:cNvPr>
          <p:cNvSpPr txBox="1"/>
          <p:nvPr/>
        </p:nvSpPr>
        <p:spPr>
          <a:xfrm>
            <a:off x="1245675" y="255670"/>
            <a:ext cx="15225150" cy="869918"/>
          </a:xfrm>
          <a:prstGeom prst="rect">
            <a:avLst/>
          </a:prstGeom>
        </p:spPr>
        <p:txBody>
          <a:bodyPr lIns="0" tIns="0" rIns="0" bIns="0" rtlCol="0" anchor="t">
            <a:spAutoFit/>
          </a:bodyPr>
          <a:lstStyle/>
          <a:p>
            <a:pPr>
              <a:lnSpc>
                <a:spcPts val="7200"/>
              </a:lnSpc>
            </a:pPr>
            <a:r>
              <a:rPr lang="en-US" sz="5400">
                <a:solidFill>
                  <a:srgbClr val="000000"/>
                </a:solidFill>
                <a:latin typeface="Arimo"/>
                <a:ea typeface="Arimo"/>
                <a:cs typeface="Arimo"/>
                <a:sym typeface="Arimo"/>
              </a:rPr>
              <a:t>Stories from Prince George's County Residents</a:t>
            </a:r>
            <a:endParaRPr lang="en-US" sz="5400">
              <a:ea typeface="Calibri"/>
              <a:cs typeface="Calibri"/>
            </a:endParaRPr>
          </a:p>
        </p:txBody>
      </p:sp>
      <p:sp>
        <p:nvSpPr>
          <p:cNvPr id="7" name="Freeform 7">
            <a:extLst>
              <a:ext uri="{FF2B5EF4-FFF2-40B4-BE49-F238E27FC236}">
                <a16:creationId xmlns:a16="http://schemas.microsoft.com/office/drawing/2014/main" id="{C5F07119-5489-DF8A-BE03-34B9F0EE4DD9}"/>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10" name="TextBox 10">
            <a:extLst>
              <a:ext uri="{FF2B5EF4-FFF2-40B4-BE49-F238E27FC236}">
                <a16:creationId xmlns:a16="http://schemas.microsoft.com/office/drawing/2014/main" id="{EFF61A25-1D9E-00F4-FBC4-AE5967A8ECA1}"/>
              </a:ext>
            </a:extLst>
          </p:cNvPr>
          <p:cNvSpPr txBox="1"/>
          <p:nvPr/>
        </p:nvSpPr>
        <p:spPr>
          <a:xfrm>
            <a:off x="1092394" y="4396719"/>
            <a:ext cx="3803616" cy="5201424"/>
          </a:xfrm>
          <a:prstGeom prst="rect">
            <a:avLst/>
          </a:prstGeom>
        </p:spPr>
        <p:txBody>
          <a:bodyPr wrap="square" lIns="0" tIns="0" rIns="0" bIns="0" rtlCol="0" anchor="t">
            <a:spAutoFit/>
          </a:bodyPr>
          <a:lstStyle/>
          <a:p>
            <a:pPr marL="342900" indent="-342900">
              <a:buFont typeface="Arial"/>
              <a:buChar char="•"/>
            </a:pPr>
            <a:r>
              <a:rPr lang="en-US" sz="2000" b="1">
                <a:solidFill>
                  <a:srgbClr val="000000"/>
                </a:solidFill>
                <a:ea typeface="+mn-lt"/>
                <a:cs typeface="+mn-lt"/>
                <a:sym typeface="Aptos"/>
              </a:rPr>
              <a:t>C.F:</a:t>
            </a:r>
            <a:r>
              <a:rPr lang="en-US" sz="2000">
                <a:solidFill>
                  <a:srgbClr val="000000"/>
                </a:solidFill>
                <a:ea typeface="+mn-lt"/>
                <a:cs typeface="+mn-lt"/>
                <a:sym typeface="Aptos"/>
              </a:rPr>
              <a:t> Mother complained of chest pain. Waited 3 days without seeing a cardiologist; later found to have a heart attack and stroke.</a:t>
            </a:r>
            <a:endParaRPr lang="en-US" sz="2000">
              <a:ea typeface="+mn-lt"/>
              <a:cs typeface="+mn-lt"/>
            </a:endParaRPr>
          </a:p>
          <a:p>
            <a:pPr marL="285750" indent="-285750">
              <a:buFont typeface="Arial"/>
              <a:buChar char="•"/>
            </a:pPr>
            <a:endParaRPr lang="en-US">
              <a:ea typeface="Calibri"/>
              <a:cs typeface="Calibri"/>
            </a:endParaRPr>
          </a:p>
          <a:p>
            <a:pPr marL="342900" indent="-342900">
              <a:buFont typeface="Arial"/>
              <a:buChar char="•"/>
            </a:pPr>
            <a:r>
              <a:rPr lang="en-US" sz="2000" b="1">
                <a:solidFill>
                  <a:srgbClr val="000000"/>
                </a:solidFill>
                <a:ea typeface="+mn-lt"/>
                <a:cs typeface="+mn-lt"/>
                <a:sym typeface="Aptos"/>
              </a:rPr>
              <a:t>S.D: </a:t>
            </a:r>
            <a:r>
              <a:rPr lang="en-US" sz="2000">
                <a:solidFill>
                  <a:srgbClr val="000000"/>
                </a:solidFill>
                <a:ea typeface="+mn-lt"/>
                <a:cs typeface="+mn-lt"/>
                <a:sym typeface="Aptos"/>
              </a:rPr>
              <a:t>An expectant mother in her final weeks of pregnancy was told no appointments were available until September, leaving her without needed follow-up care.</a:t>
            </a:r>
            <a:endParaRPr lang="en-US" sz="2000">
              <a:solidFill>
                <a:srgbClr val="000000"/>
              </a:solidFill>
              <a:ea typeface="+mn-lt"/>
              <a:cs typeface="+mn-lt"/>
            </a:endParaRPr>
          </a:p>
          <a:p>
            <a:pPr marL="342900" indent="-342900">
              <a:buFont typeface="Arial"/>
              <a:buChar char="•"/>
            </a:pPr>
            <a:endParaRPr lang="en-US" sz="2000">
              <a:solidFill>
                <a:srgbClr val="000000"/>
              </a:solidFill>
              <a:ea typeface="+mn-lt"/>
              <a:cs typeface="+mn-lt"/>
            </a:endParaRPr>
          </a:p>
          <a:p>
            <a:pPr marL="342900" indent="-342900">
              <a:buFont typeface="Arial"/>
              <a:buChar char="•"/>
            </a:pPr>
            <a:r>
              <a:rPr lang="en-US" sz="2000" b="1">
                <a:solidFill>
                  <a:srgbClr val="000000"/>
                </a:solidFill>
                <a:ea typeface="+mn-lt"/>
                <a:cs typeface="+mn-lt"/>
                <a:sym typeface="Aptos"/>
              </a:rPr>
              <a:t>A.W:</a:t>
            </a:r>
            <a:r>
              <a:rPr lang="en-US" sz="2000">
                <a:solidFill>
                  <a:srgbClr val="000000"/>
                </a:solidFill>
                <a:ea typeface="+mn-lt"/>
                <a:cs typeface="+mn-lt"/>
                <a:sym typeface="Aptos"/>
              </a:rPr>
              <a:t> After surgery, Amy was discharged on a Friday but couldn’t access medications because the hospital pharmacy closed over the weekend.</a:t>
            </a:r>
            <a:endParaRPr lang="en-US" sz="2000">
              <a:ea typeface="+mn-lt"/>
              <a:cs typeface="+mn-lt"/>
            </a:endParaRPr>
          </a:p>
        </p:txBody>
      </p:sp>
      <p:pic>
        <p:nvPicPr>
          <p:cNvPr id="6" name="Picture 5" descr="29,237 Helping Doctor Stock Photos - Free &amp; Royalty-Free Stock Photos from  Dreamstime">
            <a:extLst>
              <a:ext uri="{FF2B5EF4-FFF2-40B4-BE49-F238E27FC236}">
                <a16:creationId xmlns:a16="http://schemas.microsoft.com/office/drawing/2014/main" id="{58C24277-0128-3E2F-7D57-B1EE347C63BC}"/>
              </a:ext>
            </a:extLst>
          </p:cNvPr>
          <p:cNvPicPr>
            <a:picLocks noChangeAspect="1"/>
          </p:cNvPicPr>
          <p:nvPr/>
        </p:nvPicPr>
        <p:blipFill>
          <a:blip r:embed="rId8"/>
          <a:stretch>
            <a:fillRect/>
          </a:stretch>
        </p:blipFill>
        <p:spPr>
          <a:xfrm>
            <a:off x="12499882" y="1404673"/>
            <a:ext cx="3405387" cy="2793883"/>
          </a:xfrm>
          <a:prstGeom prst="flowChartConnector">
            <a:avLst/>
          </a:prstGeom>
        </p:spPr>
      </p:pic>
      <p:pic>
        <p:nvPicPr>
          <p:cNvPr id="12" name="Picture 11" descr="Unhappy Black American Woman Feeling Sick Stock Photo 2618047193 |  Shutterstock">
            <a:extLst>
              <a:ext uri="{FF2B5EF4-FFF2-40B4-BE49-F238E27FC236}">
                <a16:creationId xmlns:a16="http://schemas.microsoft.com/office/drawing/2014/main" id="{038F03EA-331D-565C-B8DC-1AE74933CCDB}"/>
              </a:ext>
            </a:extLst>
          </p:cNvPr>
          <p:cNvPicPr>
            <a:picLocks noChangeAspect="1"/>
          </p:cNvPicPr>
          <p:nvPr/>
        </p:nvPicPr>
        <p:blipFill>
          <a:blip r:embed="rId9"/>
          <a:srcRect l="-933" t="1860" r="-418" b="7514"/>
          <a:stretch>
            <a:fillRect/>
          </a:stretch>
        </p:blipFill>
        <p:spPr>
          <a:xfrm>
            <a:off x="1243241" y="1680947"/>
            <a:ext cx="3500365" cy="2299196"/>
          </a:xfrm>
          <a:prstGeom prst="flowChartConnector">
            <a:avLst/>
          </a:prstGeom>
        </p:spPr>
      </p:pic>
      <p:sp>
        <p:nvSpPr>
          <p:cNvPr id="13" name="Freeform 7" descr="A blue and white logo with a clock tower&#10;&#10;AI-generated content may be incorrect.">
            <a:extLst>
              <a:ext uri="{FF2B5EF4-FFF2-40B4-BE49-F238E27FC236}">
                <a16:creationId xmlns:a16="http://schemas.microsoft.com/office/drawing/2014/main" id="{4095F6A2-2FB0-2750-1FBD-B312AC5C1732}"/>
              </a:ext>
            </a:extLst>
          </p:cNvPr>
          <p:cNvSpPr/>
          <p:nvPr/>
        </p:nvSpPr>
        <p:spPr>
          <a:xfrm>
            <a:off x="7970172" y="2175385"/>
            <a:ext cx="2335515" cy="201672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15" name="TextBox 14">
            <a:extLst>
              <a:ext uri="{FF2B5EF4-FFF2-40B4-BE49-F238E27FC236}">
                <a16:creationId xmlns:a16="http://schemas.microsoft.com/office/drawing/2014/main" id="{DC23F450-F5CA-D7A0-2D5E-30F29054C43E}"/>
              </a:ext>
            </a:extLst>
          </p:cNvPr>
          <p:cNvSpPr txBox="1"/>
          <p:nvPr/>
        </p:nvSpPr>
        <p:spPr>
          <a:xfrm>
            <a:off x="6678012" y="4504695"/>
            <a:ext cx="4666876"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ea typeface="+mn-lt"/>
                <a:cs typeface="+mn-lt"/>
              </a:rPr>
              <a:t>Patient calls</a:t>
            </a:r>
            <a:r>
              <a:rPr lang="en-US" sz="2000" b="1">
                <a:ea typeface="+mn-lt"/>
                <a:cs typeface="+mn-lt"/>
              </a:rPr>
              <a:t> </a:t>
            </a:r>
            <a:r>
              <a:rPr lang="en-US" sz="2000">
                <a:ea typeface="+mn-lt"/>
                <a:cs typeface="+mn-lt"/>
              </a:rPr>
              <a:t>Clinical Access Line for chest pain; speaks with triage nurse and schedules a same-day cardiology appointment following ambulatory access guidelines.</a:t>
            </a:r>
          </a:p>
          <a:p>
            <a:pPr marL="285750" indent="-285750">
              <a:buFont typeface="Arial"/>
              <a:buChar char="•"/>
            </a:pPr>
            <a:endParaRPr lang="en-US">
              <a:ea typeface="Calibri"/>
              <a:cs typeface="Calibri"/>
            </a:endParaRPr>
          </a:p>
          <a:p>
            <a:pPr marL="342900" indent="-342900">
              <a:buFont typeface="Arial"/>
              <a:buChar char="•"/>
            </a:pPr>
            <a:r>
              <a:rPr lang="en-US" sz="2000">
                <a:ea typeface="+mn-lt"/>
                <a:cs typeface="+mn-lt"/>
              </a:rPr>
              <a:t>Patient calls Access center, based on her diagnosis and progression due to pregnancy, priority culturally competent care is provided. </a:t>
            </a:r>
          </a:p>
          <a:p>
            <a:pPr marL="285750" indent="-285750">
              <a:buFont typeface="Arial"/>
              <a:buChar char="•"/>
            </a:pPr>
            <a:endParaRPr lang="en-US">
              <a:ea typeface="Calibri"/>
              <a:cs typeface="Calibri"/>
            </a:endParaRPr>
          </a:p>
          <a:p>
            <a:pPr marL="342900" indent="-342900">
              <a:buFont typeface="Arial"/>
              <a:buChar char="•"/>
            </a:pPr>
            <a:r>
              <a:rPr lang="en-US" sz="2000">
                <a:ea typeface="+mn-lt"/>
                <a:cs typeface="+mn-lt"/>
              </a:rPr>
              <a:t>Patient calls medication refill line, supported by Grace AI. AI interface can refill prescriptions in real time and manage prescription care plans. Allowing Amy to pick up her medication within 24 hours at her nearest pharmacy.</a:t>
            </a:r>
          </a:p>
        </p:txBody>
      </p:sp>
      <p:sp>
        <p:nvSpPr>
          <p:cNvPr id="8" name="TextBox 7">
            <a:extLst>
              <a:ext uri="{FF2B5EF4-FFF2-40B4-BE49-F238E27FC236}">
                <a16:creationId xmlns:a16="http://schemas.microsoft.com/office/drawing/2014/main" id="{590A667E-742B-7BD9-7B24-178C56132D80}"/>
              </a:ext>
            </a:extLst>
          </p:cNvPr>
          <p:cNvSpPr txBox="1"/>
          <p:nvPr/>
        </p:nvSpPr>
        <p:spPr>
          <a:xfrm>
            <a:off x="12834258" y="4415438"/>
            <a:ext cx="3989278"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a:ea typeface="+mn-lt"/>
                <a:cs typeface="+mn-lt"/>
              </a:rPr>
              <a:t>Mother receives timely diagnosis and coordinated care, preventing a stroke or heart attack.</a:t>
            </a:r>
            <a:endParaRPr lang="en-US">
              <a:ea typeface="+mn-lt"/>
              <a:cs typeface="+mn-lt"/>
            </a:endParaRPr>
          </a:p>
          <a:p>
            <a:pPr marL="285750" indent="-285750">
              <a:buFont typeface="Arial"/>
              <a:buChar char="•"/>
            </a:pPr>
            <a:endParaRPr lang="en-US">
              <a:ea typeface="Calibri"/>
              <a:cs typeface="Calibri"/>
            </a:endParaRPr>
          </a:p>
          <a:p>
            <a:pPr marL="342900" indent="-342900">
              <a:buFont typeface="Arial"/>
              <a:buChar char="•"/>
            </a:pPr>
            <a:r>
              <a:rPr lang="en-US" sz="2000">
                <a:ea typeface="+mn-lt"/>
                <a:cs typeface="+mn-lt"/>
              </a:rPr>
              <a:t>Mothers gain consistent prenatal follow-up, reduced anxiety, and safer deliveries through reliable access to care.</a:t>
            </a:r>
            <a:endParaRPr lang="en-US">
              <a:ea typeface="+mn-lt"/>
              <a:cs typeface="+mn-lt"/>
            </a:endParaRPr>
          </a:p>
          <a:p>
            <a:pPr marL="342900" indent="-342900">
              <a:buFont typeface="Arial"/>
              <a:buChar char="•"/>
            </a:pPr>
            <a:endParaRPr lang="en-US" sz="2000">
              <a:ea typeface="+mn-lt"/>
              <a:cs typeface="+mn-lt"/>
            </a:endParaRPr>
          </a:p>
          <a:p>
            <a:pPr marL="342900" indent="-342900">
              <a:buFont typeface="Arial"/>
              <a:buChar char="•"/>
            </a:pPr>
            <a:r>
              <a:rPr lang="en-US" sz="2000">
                <a:ea typeface="+mn-lt"/>
                <a:cs typeface="+mn-lt"/>
              </a:rPr>
              <a:t>Patients like Amy leave the hospital with immediate or scheduled access to their prescription. Technology-enabled refill management ensures continuity of care, faster recovery, and fewer ER readmissions.</a:t>
            </a:r>
            <a:endParaRPr lang="en-US">
              <a:ea typeface="Calibri"/>
              <a:cs typeface="Calibri"/>
            </a:endParaRPr>
          </a:p>
        </p:txBody>
      </p:sp>
      <p:pic>
        <p:nvPicPr>
          <p:cNvPr id="9" name="Picture 8">
            <a:extLst>
              <a:ext uri="{FF2B5EF4-FFF2-40B4-BE49-F238E27FC236}">
                <a16:creationId xmlns:a16="http://schemas.microsoft.com/office/drawing/2014/main" id="{A06D154F-DF10-F734-5626-9F18872F9F15}"/>
              </a:ext>
            </a:extLst>
          </p:cNvPr>
          <p:cNvPicPr>
            <a:picLocks noChangeAspect="1"/>
          </p:cNvPicPr>
          <p:nvPr/>
        </p:nvPicPr>
        <p:blipFill>
          <a:blip r:embed="rId10"/>
          <a:stretch>
            <a:fillRect/>
          </a:stretch>
        </p:blipFill>
        <p:spPr>
          <a:xfrm rot="16200000">
            <a:off x="5634638" y="3247784"/>
            <a:ext cx="1447801" cy="1457406"/>
          </a:xfrm>
          <a:prstGeom prst="rect">
            <a:avLst/>
          </a:prstGeom>
        </p:spPr>
      </p:pic>
      <p:pic>
        <p:nvPicPr>
          <p:cNvPr id="11" name="Picture 10">
            <a:extLst>
              <a:ext uri="{FF2B5EF4-FFF2-40B4-BE49-F238E27FC236}">
                <a16:creationId xmlns:a16="http://schemas.microsoft.com/office/drawing/2014/main" id="{417F7F5C-3288-C512-1463-DA830E3A3CB4}"/>
              </a:ext>
            </a:extLst>
          </p:cNvPr>
          <p:cNvPicPr>
            <a:picLocks noChangeAspect="1"/>
          </p:cNvPicPr>
          <p:nvPr/>
        </p:nvPicPr>
        <p:blipFill>
          <a:blip r:embed="rId10"/>
          <a:stretch>
            <a:fillRect/>
          </a:stretch>
        </p:blipFill>
        <p:spPr>
          <a:xfrm rot="16200000">
            <a:off x="10830966" y="3247784"/>
            <a:ext cx="1447801" cy="1457406"/>
          </a:xfrm>
          <a:prstGeom prst="rect">
            <a:avLst/>
          </a:prstGeom>
        </p:spPr>
      </p:pic>
      <p:sp>
        <p:nvSpPr>
          <p:cNvPr id="14" name="TextBox 10">
            <a:extLst>
              <a:ext uri="{FF2B5EF4-FFF2-40B4-BE49-F238E27FC236}">
                <a16:creationId xmlns:a16="http://schemas.microsoft.com/office/drawing/2014/main" id="{AB66721F-81CE-60B4-754E-667B35E86238}"/>
              </a:ext>
            </a:extLst>
          </p:cNvPr>
          <p:cNvSpPr txBox="1"/>
          <p:nvPr/>
        </p:nvSpPr>
        <p:spPr>
          <a:xfrm>
            <a:off x="5625973" y="2571760"/>
            <a:ext cx="1661692" cy="517129"/>
          </a:xfrm>
          <a:prstGeom prst="rect">
            <a:avLst/>
          </a:prstGeom>
        </p:spPr>
        <p:txBody>
          <a:bodyPr wrap="square" lIns="0" tIns="0" rIns="0" bIns="0" rtlCol="0" anchor="t">
            <a:spAutoFit/>
          </a:bodyPr>
          <a:lstStyle/>
          <a:p>
            <a:pPr>
              <a:lnSpc>
                <a:spcPts val="4536"/>
              </a:lnSpc>
            </a:pPr>
            <a:endParaRPr lang="en-US" sz="2400">
              <a:latin typeface="Aptos"/>
            </a:endParaRPr>
          </a:p>
        </p:txBody>
      </p:sp>
      <p:sp>
        <p:nvSpPr>
          <p:cNvPr id="17" name="TextBox 10">
            <a:extLst>
              <a:ext uri="{FF2B5EF4-FFF2-40B4-BE49-F238E27FC236}">
                <a16:creationId xmlns:a16="http://schemas.microsoft.com/office/drawing/2014/main" id="{4C40AB1B-A1F1-2967-2380-BB6A399CA908}"/>
              </a:ext>
            </a:extLst>
          </p:cNvPr>
          <p:cNvSpPr txBox="1"/>
          <p:nvPr/>
        </p:nvSpPr>
        <p:spPr>
          <a:xfrm>
            <a:off x="5438008" y="2455566"/>
            <a:ext cx="2048562" cy="518027"/>
          </a:xfrm>
          <a:prstGeom prst="rect">
            <a:avLst/>
          </a:prstGeom>
        </p:spPr>
        <p:txBody>
          <a:bodyPr wrap="square" lIns="0" tIns="0" rIns="0" bIns="0" rtlCol="0" anchor="t">
            <a:spAutoFit/>
          </a:bodyPr>
          <a:lstStyle/>
          <a:p>
            <a:pPr algn="ctr">
              <a:lnSpc>
                <a:spcPts val="4536"/>
              </a:lnSpc>
            </a:pPr>
            <a:r>
              <a:rPr lang="en-US" sz="2400" b="1">
                <a:solidFill>
                  <a:srgbClr val="FF0000"/>
                </a:solidFill>
                <a:latin typeface="Aptos"/>
                <a:ea typeface="Calibri"/>
                <a:cs typeface="Calibri"/>
              </a:rPr>
              <a:t>Current State</a:t>
            </a:r>
          </a:p>
        </p:txBody>
      </p:sp>
      <p:sp>
        <p:nvSpPr>
          <p:cNvPr id="18" name="TextBox 10">
            <a:extLst>
              <a:ext uri="{FF2B5EF4-FFF2-40B4-BE49-F238E27FC236}">
                <a16:creationId xmlns:a16="http://schemas.microsoft.com/office/drawing/2014/main" id="{4353F99B-F502-421F-29D9-0D6A5AC7E86A}"/>
              </a:ext>
            </a:extLst>
          </p:cNvPr>
          <p:cNvSpPr txBox="1"/>
          <p:nvPr/>
        </p:nvSpPr>
        <p:spPr>
          <a:xfrm>
            <a:off x="7979475" y="1420356"/>
            <a:ext cx="2318437" cy="517129"/>
          </a:xfrm>
          <a:prstGeom prst="rect">
            <a:avLst/>
          </a:prstGeom>
        </p:spPr>
        <p:txBody>
          <a:bodyPr wrap="square" lIns="0" tIns="0" rIns="0" bIns="0" rtlCol="0" anchor="t">
            <a:spAutoFit/>
          </a:bodyPr>
          <a:lstStyle/>
          <a:p>
            <a:pPr algn="ctr">
              <a:lnSpc>
                <a:spcPts val="4536"/>
              </a:lnSpc>
            </a:pPr>
            <a:r>
              <a:rPr lang="en-US" sz="2400" b="1">
                <a:solidFill>
                  <a:srgbClr val="00B050"/>
                </a:solidFill>
                <a:latin typeface="Aptos"/>
                <a:sym typeface="Aptos"/>
              </a:rPr>
              <a:t>FPP Intervention</a:t>
            </a:r>
            <a:endParaRPr lang="en-US"/>
          </a:p>
        </p:txBody>
      </p:sp>
      <p:sp>
        <p:nvSpPr>
          <p:cNvPr id="16" name="TextBox 10">
            <a:extLst>
              <a:ext uri="{FF2B5EF4-FFF2-40B4-BE49-F238E27FC236}">
                <a16:creationId xmlns:a16="http://schemas.microsoft.com/office/drawing/2014/main" id="{2F007E59-01BA-095C-1AC3-E24DF82257E7}"/>
              </a:ext>
            </a:extLst>
          </p:cNvPr>
          <p:cNvSpPr txBox="1"/>
          <p:nvPr/>
        </p:nvSpPr>
        <p:spPr>
          <a:xfrm>
            <a:off x="10533883" y="2169815"/>
            <a:ext cx="2048562" cy="1094210"/>
          </a:xfrm>
          <a:prstGeom prst="rect">
            <a:avLst/>
          </a:prstGeom>
        </p:spPr>
        <p:txBody>
          <a:bodyPr wrap="square" lIns="0" tIns="0" rIns="0" bIns="0" rtlCol="0" anchor="t">
            <a:spAutoFit/>
          </a:bodyPr>
          <a:lstStyle/>
          <a:p>
            <a:pPr algn="ctr">
              <a:lnSpc>
                <a:spcPts val="4536"/>
              </a:lnSpc>
            </a:pPr>
            <a:r>
              <a:rPr lang="en-US" sz="2400" b="1">
                <a:solidFill>
                  <a:srgbClr val="FF0000"/>
                </a:solidFill>
                <a:latin typeface="Aptos"/>
                <a:ea typeface="Calibri"/>
                <a:cs typeface="Calibri"/>
              </a:rPr>
              <a:t>Desired Outcome</a:t>
            </a:r>
            <a:endParaRPr lang="en-US"/>
          </a:p>
        </p:txBody>
      </p:sp>
    </p:spTree>
    <p:extLst>
      <p:ext uri="{BB962C8B-B14F-4D97-AF65-F5344CB8AC3E}">
        <p14:creationId xmlns:p14="http://schemas.microsoft.com/office/powerpoint/2010/main" val="205365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A0202-B959-D4C7-9D99-A6412EB724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4B100E4-B1FD-573D-BDE8-3229124BE52F}"/>
              </a:ext>
            </a:extLst>
          </p:cNvPr>
          <p:cNvSpPr/>
          <p:nvPr/>
        </p:nvSpPr>
        <p:spPr>
          <a:xfrm rot="-10800000" flipH="1">
            <a:off x="0" y="4105900"/>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D35AF68F-732C-7B64-5949-3B7334580980}"/>
              </a:ext>
            </a:extLst>
          </p:cNvPr>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A5947A70-7FD7-72DB-FEFC-3EB9C2047FBD}"/>
              </a:ext>
            </a:extLst>
          </p:cNvPr>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9361B7D-A281-A117-CE10-C9ABB1F23E26}"/>
              </a:ext>
            </a:extLst>
          </p:cNvPr>
          <p:cNvSpPr/>
          <p:nvPr/>
        </p:nvSpPr>
        <p:spPr>
          <a:xfrm>
            <a:off x="16614049" y="8840399"/>
            <a:ext cx="1367354" cy="1446601"/>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a:extLst>
              <a:ext uri="{FF2B5EF4-FFF2-40B4-BE49-F238E27FC236}">
                <a16:creationId xmlns:a16="http://schemas.microsoft.com/office/drawing/2014/main" id="{1DB21B0A-3C1F-E9E2-4B97-0A7B9F2BC1FA}"/>
              </a:ext>
            </a:extLst>
          </p:cNvPr>
          <p:cNvGrpSpPr/>
          <p:nvPr/>
        </p:nvGrpSpPr>
        <p:grpSpPr>
          <a:xfrm>
            <a:off x="1257300" y="547688"/>
            <a:ext cx="15773400" cy="1988345"/>
            <a:chOff x="0" y="0"/>
            <a:chExt cx="21031200" cy="2651126"/>
          </a:xfrm>
        </p:grpSpPr>
        <p:sp>
          <p:nvSpPr>
            <p:cNvPr id="8" name="Freeform 8">
              <a:extLst>
                <a:ext uri="{FF2B5EF4-FFF2-40B4-BE49-F238E27FC236}">
                  <a16:creationId xmlns:a16="http://schemas.microsoft.com/office/drawing/2014/main" id="{C314D8DD-6A06-77BB-6B11-FC6D820C8DD5}"/>
                </a:ext>
              </a:extLst>
            </p:cNvPr>
            <p:cNvSpPr/>
            <p:nvPr/>
          </p:nvSpPr>
          <p:spPr>
            <a:xfrm>
              <a:off x="0" y="0"/>
              <a:ext cx="21031200" cy="2651126"/>
            </a:xfrm>
            <a:custGeom>
              <a:avLst/>
              <a:gdLst/>
              <a:ahLst/>
              <a:cxnLst/>
              <a:rect l="l" t="t" r="r" b="b"/>
              <a:pathLst>
                <a:path w="21031200" h="2651126">
                  <a:moveTo>
                    <a:pt x="0" y="0"/>
                  </a:moveTo>
                  <a:lnTo>
                    <a:pt x="21031200" y="0"/>
                  </a:lnTo>
                  <a:lnTo>
                    <a:pt x="21031200" y="2651126"/>
                  </a:lnTo>
                  <a:lnTo>
                    <a:pt x="0" y="2651126"/>
                  </a:lnTo>
                  <a:close/>
                </a:path>
              </a:pathLst>
            </a:custGeom>
            <a:solidFill>
              <a:srgbClr val="000000">
                <a:alpha val="0"/>
              </a:srgbClr>
            </a:solidFill>
          </p:spPr>
          <p:txBody>
            <a:bodyPr/>
            <a:lstStyle/>
            <a:p>
              <a:endParaRPr lang="en-US"/>
            </a:p>
          </p:txBody>
        </p:sp>
        <p:sp>
          <p:nvSpPr>
            <p:cNvPr id="9" name="TextBox 9">
              <a:extLst>
                <a:ext uri="{FF2B5EF4-FFF2-40B4-BE49-F238E27FC236}">
                  <a16:creationId xmlns:a16="http://schemas.microsoft.com/office/drawing/2014/main" id="{8B43942F-6EA7-499A-62A8-40BDEAE57AC6}"/>
                </a:ext>
              </a:extLst>
            </p:cNvPr>
            <p:cNvSpPr txBox="1"/>
            <p:nvPr/>
          </p:nvSpPr>
          <p:spPr>
            <a:xfrm>
              <a:off x="0" y="66675"/>
              <a:ext cx="21031200" cy="2584451"/>
            </a:xfrm>
            <a:prstGeom prst="rect">
              <a:avLst/>
            </a:prstGeom>
          </p:spPr>
          <p:txBody>
            <a:bodyPr lIns="0" tIns="0" rIns="0" bIns="0" rtlCol="0" anchor="ctr"/>
            <a:lstStyle/>
            <a:p>
              <a:pPr algn="l">
                <a:lnSpc>
                  <a:spcPts val="7128"/>
                </a:lnSpc>
              </a:pPr>
              <a:r>
                <a:rPr lang="en-US" sz="6600">
                  <a:solidFill>
                    <a:srgbClr val="000000"/>
                  </a:solidFill>
                  <a:latin typeface="Aptos"/>
                  <a:ea typeface="Aptos"/>
                  <a:cs typeface="Aptos"/>
                  <a:sym typeface="Aptos"/>
                </a:rPr>
                <a:t>Aligning with Prince George’s County Goals</a:t>
              </a:r>
            </a:p>
          </p:txBody>
        </p:sp>
      </p:grpSp>
      <p:sp>
        <p:nvSpPr>
          <p:cNvPr id="10" name="TextBox 10">
            <a:extLst>
              <a:ext uri="{FF2B5EF4-FFF2-40B4-BE49-F238E27FC236}">
                <a16:creationId xmlns:a16="http://schemas.microsoft.com/office/drawing/2014/main" id="{9468E0D6-15CD-797B-65D7-0279F92BC67B}"/>
              </a:ext>
            </a:extLst>
          </p:cNvPr>
          <p:cNvSpPr txBox="1"/>
          <p:nvPr/>
        </p:nvSpPr>
        <p:spPr>
          <a:xfrm>
            <a:off x="5154705" y="3451630"/>
            <a:ext cx="11459343" cy="5476494"/>
          </a:xfrm>
          <a:prstGeom prst="rect">
            <a:avLst/>
          </a:prstGeom>
        </p:spPr>
        <p:txBody>
          <a:bodyPr lIns="0" tIns="0" rIns="0" bIns="0" rtlCol="0" anchor="t">
            <a:spAutoFit/>
          </a:bodyPr>
          <a:lstStyle/>
          <a:p>
            <a:pPr algn="l">
              <a:lnSpc>
                <a:spcPts val="5418"/>
              </a:lnSpc>
            </a:pPr>
            <a:r>
              <a:rPr lang="en-US" sz="4200">
                <a:solidFill>
                  <a:srgbClr val="000000"/>
                </a:solidFill>
                <a:latin typeface="Aptos"/>
                <a:ea typeface="Aptos"/>
                <a:cs typeface="Aptos"/>
                <a:sym typeface="Aptos"/>
              </a:rPr>
              <a:t>Expands primary and specialty care capacity in areas with highest provider deficit</a:t>
            </a:r>
          </a:p>
          <a:p>
            <a:pPr algn="l">
              <a:lnSpc>
                <a:spcPts val="5418"/>
              </a:lnSpc>
            </a:pPr>
            <a:endParaRPr lang="en-US" sz="4200">
              <a:solidFill>
                <a:srgbClr val="000000"/>
              </a:solidFill>
              <a:latin typeface="Aptos"/>
              <a:ea typeface="Aptos"/>
              <a:cs typeface="Aptos"/>
              <a:sym typeface="Aptos"/>
            </a:endParaRPr>
          </a:p>
          <a:p>
            <a:pPr algn="l">
              <a:lnSpc>
                <a:spcPts val="5418"/>
              </a:lnSpc>
            </a:pPr>
            <a:r>
              <a:rPr lang="en-US" sz="4200">
                <a:solidFill>
                  <a:srgbClr val="000000"/>
                </a:solidFill>
                <a:latin typeface="Aptos"/>
                <a:ea typeface="Aptos"/>
                <a:cs typeface="Aptos"/>
                <a:sym typeface="Aptos"/>
              </a:rPr>
              <a:t>Reduces avoidable ER visits by shifting demand into community-based clinics</a:t>
            </a:r>
          </a:p>
          <a:p>
            <a:pPr algn="l">
              <a:lnSpc>
                <a:spcPts val="5418"/>
              </a:lnSpc>
            </a:pPr>
            <a:endParaRPr lang="en-US" sz="4200">
              <a:solidFill>
                <a:srgbClr val="000000"/>
              </a:solidFill>
              <a:latin typeface="Aptos"/>
              <a:ea typeface="Aptos"/>
              <a:cs typeface="Aptos"/>
              <a:sym typeface="Aptos"/>
            </a:endParaRPr>
          </a:p>
          <a:p>
            <a:pPr algn="l">
              <a:lnSpc>
                <a:spcPts val="5418"/>
              </a:lnSpc>
            </a:pPr>
            <a:r>
              <a:rPr lang="en-US" sz="4200">
                <a:solidFill>
                  <a:srgbClr val="000000"/>
                </a:solidFill>
                <a:latin typeface="Aptos"/>
                <a:ea typeface="Aptos"/>
                <a:cs typeface="Aptos"/>
                <a:sym typeface="Aptos"/>
              </a:rPr>
              <a:t>Provides culturally competent care from physicians who reflect and live in the community</a:t>
            </a:r>
          </a:p>
        </p:txBody>
      </p:sp>
      <p:grpSp>
        <p:nvGrpSpPr>
          <p:cNvPr id="11" name="Group 11">
            <a:extLst>
              <a:ext uri="{FF2B5EF4-FFF2-40B4-BE49-F238E27FC236}">
                <a16:creationId xmlns:a16="http://schemas.microsoft.com/office/drawing/2014/main" id="{C4850221-FC5F-5A69-10F9-119871F9224D}"/>
              </a:ext>
            </a:extLst>
          </p:cNvPr>
          <p:cNvGrpSpPr/>
          <p:nvPr/>
        </p:nvGrpSpPr>
        <p:grpSpPr>
          <a:xfrm>
            <a:off x="2143300" y="3377247"/>
            <a:ext cx="1611472" cy="1499645"/>
            <a:chOff x="0" y="0"/>
            <a:chExt cx="1261638" cy="1174087"/>
          </a:xfrm>
        </p:grpSpPr>
        <p:sp>
          <p:nvSpPr>
            <p:cNvPr id="12" name="Freeform 12">
              <a:extLst>
                <a:ext uri="{FF2B5EF4-FFF2-40B4-BE49-F238E27FC236}">
                  <a16:creationId xmlns:a16="http://schemas.microsoft.com/office/drawing/2014/main" id="{B38F7343-7D46-569D-3DAF-5B69AFD0B48E}"/>
                </a:ext>
              </a:extLst>
            </p:cNvPr>
            <p:cNvSpPr/>
            <p:nvPr/>
          </p:nvSpPr>
          <p:spPr>
            <a:xfrm>
              <a:off x="0" y="0"/>
              <a:ext cx="1261638" cy="1174087"/>
            </a:xfrm>
            <a:custGeom>
              <a:avLst/>
              <a:gdLst/>
              <a:ahLst/>
              <a:cxnLst/>
              <a:rect l="l" t="t" r="r" b="b"/>
              <a:pathLst>
                <a:path w="1261638" h="1174087">
                  <a:moveTo>
                    <a:pt x="630819" y="0"/>
                  </a:moveTo>
                  <a:cubicBezTo>
                    <a:pt x="282427" y="0"/>
                    <a:pt x="0" y="262828"/>
                    <a:pt x="0" y="587044"/>
                  </a:cubicBezTo>
                  <a:cubicBezTo>
                    <a:pt x="0" y="911259"/>
                    <a:pt x="282427" y="1174087"/>
                    <a:pt x="630819" y="1174087"/>
                  </a:cubicBezTo>
                  <a:cubicBezTo>
                    <a:pt x="979211" y="1174087"/>
                    <a:pt x="1261638" y="911259"/>
                    <a:pt x="1261638" y="587044"/>
                  </a:cubicBezTo>
                  <a:cubicBezTo>
                    <a:pt x="1261638" y="262828"/>
                    <a:pt x="979211" y="0"/>
                    <a:pt x="630819" y="0"/>
                  </a:cubicBezTo>
                  <a:close/>
                </a:path>
              </a:pathLst>
            </a:custGeom>
            <a:solidFill>
              <a:srgbClr val="0F2863"/>
            </a:solidFill>
          </p:spPr>
          <p:txBody>
            <a:bodyPr/>
            <a:lstStyle/>
            <a:p>
              <a:endParaRPr lang="en-US"/>
            </a:p>
          </p:txBody>
        </p:sp>
        <p:sp>
          <p:nvSpPr>
            <p:cNvPr id="13" name="TextBox 13">
              <a:extLst>
                <a:ext uri="{FF2B5EF4-FFF2-40B4-BE49-F238E27FC236}">
                  <a16:creationId xmlns:a16="http://schemas.microsoft.com/office/drawing/2014/main" id="{668C3957-C453-C42C-0D5A-3223F61420B9}"/>
                </a:ext>
              </a:extLst>
            </p:cNvPr>
            <p:cNvSpPr txBox="1"/>
            <p:nvPr/>
          </p:nvSpPr>
          <p:spPr>
            <a:xfrm>
              <a:off x="118279" y="110071"/>
              <a:ext cx="1025081" cy="953946"/>
            </a:xfrm>
            <a:prstGeom prst="rect">
              <a:avLst/>
            </a:prstGeom>
          </p:spPr>
          <p:txBody>
            <a:bodyPr lIns="50800" tIns="50800" rIns="50800" bIns="50800" rtlCol="0" anchor="ctr"/>
            <a:lstStyle/>
            <a:p>
              <a:pPr algn="ctr">
                <a:lnSpc>
                  <a:spcPts val="7199"/>
                </a:lnSpc>
              </a:pPr>
              <a:r>
                <a:rPr lang="en-US" sz="5999" b="1">
                  <a:solidFill>
                    <a:srgbClr val="FFFFFF"/>
                  </a:solidFill>
                  <a:latin typeface="Aptos Bold"/>
                  <a:ea typeface="Aptos Bold"/>
                  <a:cs typeface="Aptos Bold"/>
                  <a:sym typeface="Aptos Bold"/>
                </a:rPr>
                <a:t>1</a:t>
              </a:r>
            </a:p>
          </p:txBody>
        </p:sp>
      </p:grpSp>
      <p:grpSp>
        <p:nvGrpSpPr>
          <p:cNvPr id="14" name="Group 14">
            <a:extLst>
              <a:ext uri="{FF2B5EF4-FFF2-40B4-BE49-F238E27FC236}">
                <a16:creationId xmlns:a16="http://schemas.microsoft.com/office/drawing/2014/main" id="{698EAF14-88A9-6362-6B61-24D02CC8E6F3}"/>
              </a:ext>
            </a:extLst>
          </p:cNvPr>
          <p:cNvGrpSpPr/>
          <p:nvPr/>
        </p:nvGrpSpPr>
        <p:grpSpPr>
          <a:xfrm>
            <a:off x="2143300" y="5459104"/>
            <a:ext cx="1611472" cy="1499645"/>
            <a:chOff x="0" y="0"/>
            <a:chExt cx="1261638" cy="1174087"/>
          </a:xfrm>
        </p:grpSpPr>
        <p:sp>
          <p:nvSpPr>
            <p:cNvPr id="15" name="Freeform 15">
              <a:extLst>
                <a:ext uri="{FF2B5EF4-FFF2-40B4-BE49-F238E27FC236}">
                  <a16:creationId xmlns:a16="http://schemas.microsoft.com/office/drawing/2014/main" id="{900853F6-3B77-1B1B-680E-C9FDAEC77116}"/>
                </a:ext>
              </a:extLst>
            </p:cNvPr>
            <p:cNvSpPr/>
            <p:nvPr/>
          </p:nvSpPr>
          <p:spPr>
            <a:xfrm>
              <a:off x="0" y="0"/>
              <a:ext cx="1261638" cy="1174087"/>
            </a:xfrm>
            <a:custGeom>
              <a:avLst/>
              <a:gdLst/>
              <a:ahLst/>
              <a:cxnLst/>
              <a:rect l="l" t="t" r="r" b="b"/>
              <a:pathLst>
                <a:path w="1261638" h="1174087">
                  <a:moveTo>
                    <a:pt x="630819" y="0"/>
                  </a:moveTo>
                  <a:cubicBezTo>
                    <a:pt x="282427" y="0"/>
                    <a:pt x="0" y="262828"/>
                    <a:pt x="0" y="587044"/>
                  </a:cubicBezTo>
                  <a:cubicBezTo>
                    <a:pt x="0" y="911259"/>
                    <a:pt x="282427" y="1174087"/>
                    <a:pt x="630819" y="1174087"/>
                  </a:cubicBezTo>
                  <a:cubicBezTo>
                    <a:pt x="979211" y="1174087"/>
                    <a:pt x="1261638" y="911259"/>
                    <a:pt x="1261638" y="587044"/>
                  </a:cubicBezTo>
                  <a:cubicBezTo>
                    <a:pt x="1261638" y="262828"/>
                    <a:pt x="979211" y="0"/>
                    <a:pt x="630819" y="0"/>
                  </a:cubicBezTo>
                  <a:close/>
                </a:path>
              </a:pathLst>
            </a:custGeom>
            <a:solidFill>
              <a:srgbClr val="0F2863"/>
            </a:solidFill>
          </p:spPr>
          <p:txBody>
            <a:bodyPr/>
            <a:lstStyle/>
            <a:p>
              <a:endParaRPr lang="en-US"/>
            </a:p>
          </p:txBody>
        </p:sp>
        <p:sp>
          <p:nvSpPr>
            <p:cNvPr id="16" name="TextBox 16">
              <a:extLst>
                <a:ext uri="{FF2B5EF4-FFF2-40B4-BE49-F238E27FC236}">
                  <a16:creationId xmlns:a16="http://schemas.microsoft.com/office/drawing/2014/main" id="{85524A0C-4886-E5BC-3A04-404CA60410D5}"/>
                </a:ext>
              </a:extLst>
            </p:cNvPr>
            <p:cNvSpPr txBox="1"/>
            <p:nvPr/>
          </p:nvSpPr>
          <p:spPr>
            <a:xfrm>
              <a:off x="118279" y="110071"/>
              <a:ext cx="1025081" cy="953946"/>
            </a:xfrm>
            <a:prstGeom prst="rect">
              <a:avLst/>
            </a:prstGeom>
          </p:spPr>
          <p:txBody>
            <a:bodyPr lIns="50800" tIns="50800" rIns="50800" bIns="50800" rtlCol="0" anchor="ctr"/>
            <a:lstStyle/>
            <a:p>
              <a:pPr algn="ctr">
                <a:lnSpc>
                  <a:spcPts val="7199"/>
                </a:lnSpc>
              </a:pPr>
              <a:r>
                <a:rPr lang="en-US" sz="5999" b="1">
                  <a:solidFill>
                    <a:srgbClr val="FFFFFF"/>
                  </a:solidFill>
                  <a:latin typeface="Aptos Bold"/>
                  <a:ea typeface="Aptos Bold"/>
                  <a:cs typeface="Aptos Bold"/>
                  <a:sym typeface="Aptos Bold"/>
                </a:rPr>
                <a:t>2</a:t>
              </a:r>
            </a:p>
          </p:txBody>
        </p:sp>
      </p:grpSp>
      <p:grpSp>
        <p:nvGrpSpPr>
          <p:cNvPr id="17" name="Group 17">
            <a:extLst>
              <a:ext uri="{FF2B5EF4-FFF2-40B4-BE49-F238E27FC236}">
                <a16:creationId xmlns:a16="http://schemas.microsoft.com/office/drawing/2014/main" id="{A9946AEC-6E28-3F11-6DEC-948F534991FE}"/>
              </a:ext>
            </a:extLst>
          </p:cNvPr>
          <p:cNvGrpSpPr/>
          <p:nvPr/>
        </p:nvGrpSpPr>
        <p:grpSpPr>
          <a:xfrm>
            <a:off x="2143300" y="7481345"/>
            <a:ext cx="1611472" cy="1499645"/>
            <a:chOff x="0" y="0"/>
            <a:chExt cx="1261638" cy="1174087"/>
          </a:xfrm>
        </p:grpSpPr>
        <p:sp>
          <p:nvSpPr>
            <p:cNvPr id="18" name="Freeform 18">
              <a:extLst>
                <a:ext uri="{FF2B5EF4-FFF2-40B4-BE49-F238E27FC236}">
                  <a16:creationId xmlns:a16="http://schemas.microsoft.com/office/drawing/2014/main" id="{2A359565-2E4B-ADA3-37CD-A75D7E443EB5}"/>
                </a:ext>
              </a:extLst>
            </p:cNvPr>
            <p:cNvSpPr/>
            <p:nvPr/>
          </p:nvSpPr>
          <p:spPr>
            <a:xfrm>
              <a:off x="0" y="0"/>
              <a:ext cx="1261638" cy="1174087"/>
            </a:xfrm>
            <a:custGeom>
              <a:avLst/>
              <a:gdLst/>
              <a:ahLst/>
              <a:cxnLst/>
              <a:rect l="l" t="t" r="r" b="b"/>
              <a:pathLst>
                <a:path w="1261638" h="1174087">
                  <a:moveTo>
                    <a:pt x="630819" y="0"/>
                  </a:moveTo>
                  <a:cubicBezTo>
                    <a:pt x="282427" y="0"/>
                    <a:pt x="0" y="262828"/>
                    <a:pt x="0" y="587044"/>
                  </a:cubicBezTo>
                  <a:cubicBezTo>
                    <a:pt x="0" y="911259"/>
                    <a:pt x="282427" y="1174087"/>
                    <a:pt x="630819" y="1174087"/>
                  </a:cubicBezTo>
                  <a:cubicBezTo>
                    <a:pt x="979211" y="1174087"/>
                    <a:pt x="1261638" y="911259"/>
                    <a:pt x="1261638" y="587044"/>
                  </a:cubicBezTo>
                  <a:cubicBezTo>
                    <a:pt x="1261638" y="262828"/>
                    <a:pt x="979211" y="0"/>
                    <a:pt x="630819" y="0"/>
                  </a:cubicBezTo>
                  <a:close/>
                </a:path>
              </a:pathLst>
            </a:custGeom>
            <a:solidFill>
              <a:srgbClr val="0F2863"/>
            </a:solidFill>
          </p:spPr>
          <p:txBody>
            <a:bodyPr/>
            <a:lstStyle/>
            <a:p>
              <a:endParaRPr lang="en-US"/>
            </a:p>
          </p:txBody>
        </p:sp>
        <p:sp>
          <p:nvSpPr>
            <p:cNvPr id="19" name="TextBox 19">
              <a:extLst>
                <a:ext uri="{FF2B5EF4-FFF2-40B4-BE49-F238E27FC236}">
                  <a16:creationId xmlns:a16="http://schemas.microsoft.com/office/drawing/2014/main" id="{04FC09CC-11CE-EE36-FAE1-D7BDBD9F6D4F}"/>
                </a:ext>
              </a:extLst>
            </p:cNvPr>
            <p:cNvSpPr txBox="1"/>
            <p:nvPr/>
          </p:nvSpPr>
          <p:spPr>
            <a:xfrm>
              <a:off x="118279" y="110071"/>
              <a:ext cx="1025081" cy="953946"/>
            </a:xfrm>
            <a:prstGeom prst="rect">
              <a:avLst/>
            </a:prstGeom>
          </p:spPr>
          <p:txBody>
            <a:bodyPr lIns="50800" tIns="50800" rIns="50800" bIns="50800" rtlCol="0" anchor="ctr"/>
            <a:lstStyle/>
            <a:p>
              <a:pPr algn="ctr">
                <a:lnSpc>
                  <a:spcPts val="7199"/>
                </a:lnSpc>
              </a:pPr>
              <a:r>
                <a:rPr lang="en-US" sz="5999" b="1">
                  <a:solidFill>
                    <a:srgbClr val="FFFFFF"/>
                  </a:solidFill>
                  <a:latin typeface="Aptos Bold"/>
                  <a:ea typeface="Aptos Bold"/>
                  <a:cs typeface="Aptos Bold"/>
                  <a:sym typeface="Aptos Bold"/>
                </a:rPr>
                <a:t>3</a:t>
              </a:r>
            </a:p>
          </p:txBody>
        </p:sp>
      </p:grpSp>
    </p:spTree>
    <p:extLst>
      <p:ext uri="{BB962C8B-B14F-4D97-AF65-F5344CB8AC3E}">
        <p14:creationId xmlns:p14="http://schemas.microsoft.com/office/powerpoint/2010/main" val="40414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1352200" y="5293699"/>
            <a:ext cx="6514834" cy="3810434"/>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398241" y="8220639"/>
            <a:ext cx="1583162" cy="2066361"/>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1277197" y="450454"/>
            <a:ext cx="15773400" cy="2528000"/>
            <a:chOff x="0" y="-497769"/>
            <a:chExt cx="21031200" cy="3370666"/>
          </a:xfrm>
        </p:grpSpPr>
        <p:sp>
          <p:nvSpPr>
            <p:cNvPr id="8" name="Freeform 8"/>
            <p:cNvSpPr/>
            <p:nvPr/>
          </p:nvSpPr>
          <p:spPr>
            <a:xfrm>
              <a:off x="0" y="0"/>
              <a:ext cx="21031200" cy="2872897"/>
            </a:xfrm>
            <a:custGeom>
              <a:avLst/>
              <a:gdLst/>
              <a:ahLst/>
              <a:cxnLst/>
              <a:rect l="l" t="t" r="r" b="b"/>
              <a:pathLst>
                <a:path w="21031200" h="2872897">
                  <a:moveTo>
                    <a:pt x="0" y="0"/>
                  </a:moveTo>
                  <a:lnTo>
                    <a:pt x="21031200" y="0"/>
                  </a:lnTo>
                  <a:lnTo>
                    <a:pt x="21031200" y="2872897"/>
                  </a:lnTo>
                  <a:lnTo>
                    <a:pt x="0" y="2872897"/>
                  </a:lnTo>
                  <a:close/>
                </a:path>
              </a:pathLst>
            </a:custGeom>
            <a:solidFill>
              <a:srgbClr val="000000">
                <a:alpha val="0"/>
              </a:srgbClr>
            </a:solidFill>
          </p:spPr>
          <p:txBody>
            <a:bodyPr/>
            <a:lstStyle/>
            <a:p>
              <a:endParaRPr lang="en-US"/>
            </a:p>
          </p:txBody>
        </p:sp>
        <p:sp>
          <p:nvSpPr>
            <p:cNvPr id="9" name="TextBox 9"/>
            <p:cNvSpPr txBox="1"/>
            <p:nvPr/>
          </p:nvSpPr>
          <p:spPr>
            <a:xfrm>
              <a:off x="0" y="-497769"/>
              <a:ext cx="21031200" cy="2806222"/>
            </a:xfrm>
            <a:prstGeom prst="rect">
              <a:avLst/>
            </a:prstGeom>
          </p:spPr>
          <p:txBody>
            <a:bodyPr lIns="0" tIns="0" rIns="0" bIns="0" rtlCol="0" anchor="ctr"/>
            <a:lstStyle/>
            <a:p>
              <a:pPr>
                <a:lnSpc>
                  <a:spcPts val="7128"/>
                </a:lnSpc>
              </a:pPr>
              <a:r>
                <a:rPr lang="en-US" sz="6600">
                  <a:solidFill>
                    <a:srgbClr val="000000"/>
                  </a:solidFill>
                  <a:latin typeface="Aptos"/>
                  <a:ea typeface="Aptos"/>
                  <a:cs typeface="Aptos"/>
                  <a:sym typeface="Aptos"/>
                </a:rPr>
                <a:t>FPP Care Model – Enhances Primary Care Access to Specialists in Prince George's County</a:t>
              </a:r>
              <a:endParaRPr lang="en-US" sz="6600">
                <a:solidFill>
                  <a:srgbClr val="000000"/>
                </a:solidFill>
                <a:latin typeface="Aptos"/>
                <a:ea typeface="Aptos"/>
                <a:cs typeface="Aptos"/>
              </a:endParaRPr>
            </a:p>
          </p:txBody>
        </p:sp>
      </p:grpSp>
      <p:sp>
        <p:nvSpPr>
          <p:cNvPr id="10" name="TextBox 10"/>
          <p:cNvSpPr txBox="1"/>
          <p:nvPr/>
        </p:nvSpPr>
        <p:spPr>
          <a:xfrm>
            <a:off x="1276820" y="3227544"/>
            <a:ext cx="10760783" cy="8639801"/>
          </a:xfrm>
          <a:prstGeom prst="rect">
            <a:avLst/>
          </a:prstGeom>
        </p:spPr>
        <p:txBody>
          <a:bodyPr wrap="square" lIns="0" tIns="0" rIns="0" bIns="0" rtlCol="0" anchor="t">
            <a:spAutoFit/>
          </a:bodyPr>
          <a:lstStyle/>
          <a:p>
            <a:pPr algn="l">
              <a:lnSpc>
                <a:spcPts val="4536"/>
              </a:lnSpc>
            </a:pPr>
            <a:r>
              <a:rPr lang="en-US" sz="3600" b="1" dirty="0">
                <a:solidFill>
                  <a:srgbClr val="000000"/>
                </a:solidFill>
                <a:latin typeface="Aptos"/>
                <a:ea typeface="Aptos"/>
                <a:cs typeface="Aptos"/>
                <a:sym typeface="Aptos"/>
              </a:rPr>
              <a:t>Clinical Team Model:</a:t>
            </a:r>
            <a:r>
              <a:rPr lang="en-US" sz="3600" dirty="0">
                <a:solidFill>
                  <a:srgbClr val="000000"/>
                </a:solidFill>
                <a:latin typeface="Aptos"/>
                <a:ea typeface="Aptos"/>
                <a:cs typeface="Aptos"/>
                <a:sym typeface="Aptos"/>
              </a:rPr>
              <a:t> structured team-based care pairing each physician with nurses, PAs, medical assistants, and allied health staff for maximum efficiency </a:t>
            </a:r>
            <a:endParaRPr lang="en-US" sz="3600" dirty="0">
              <a:solidFill>
                <a:srgbClr val="000000"/>
              </a:solidFill>
              <a:latin typeface="Aptos"/>
              <a:ea typeface="Aptos"/>
              <a:cs typeface="Aptos"/>
            </a:endParaRPr>
          </a:p>
          <a:p>
            <a:pPr algn="l">
              <a:lnSpc>
                <a:spcPts val="4536"/>
              </a:lnSpc>
            </a:pPr>
            <a:endParaRPr lang="en-US" sz="3600" dirty="0">
              <a:solidFill>
                <a:srgbClr val="000000"/>
              </a:solidFill>
              <a:latin typeface="Aptos"/>
              <a:ea typeface="Aptos"/>
              <a:cs typeface="Aptos"/>
            </a:endParaRPr>
          </a:p>
          <a:p>
            <a:pPr marL="906780" lvl="1" indent="-453390">
              <a:lnSpc>
                <a:spcPts val="4536"/>
              </a:lnSpc>
              <a:buFont typeface="Arial"/>
              <a:buChar char="•"/>
            </a:pPr>
            <a:r>
              <a:rPr lang="en-US" sz="3200" dirty="0">
                <a:solidFill>
                  <a:srgbClr val="000000"/>
                </a:solidFill>
                <a:latin typeface="Aptos"/>
                <a:ea typeface="Aptos"/>
                <a:cs typeface="Aptos"/>
              </a:rPr>
              <a:t>We have implemented Nurse Care Coordinators in the following specialties to ensure patient access.</a:t>
            </a:r>
          </a:p>
          <a:p>
            <a:pPr marL="1363980" lvl="2" indent="-453390" algn="l">
              <a:lnSpc>
                <a:spcPts val="4536"/>
              </a:lnSpc>
              <a:buFont typeface="Arial"/>
              <a:buChar char="⚬"/>
            </a:pPr>
            <a:r>
              <a:rPr lang="en-US" sz="3200" dirty="0">
                <a:solidFill>
                  <a:srgbClr val="000000"/>
                </a:solidFill>
                <a:latin typeface="Aptos"/>
                <a:ea typeface="Aptos"/>
                <a:cs typeface="Aptos"/>
              </a:rPr>
              <a:t>GI/Endocrinology</a:t>
            </a:r>
          </a:p>
          <a:p>
            <a:pPr marL="1363980" lvl="2" indent="-453390">
              <a:lnSpc>
                <a:spcPts val="4536"/>
              </a:lnSpc>
              <a:buFont typeface="Arial"/>
              <a:buChar char="⚬"/>
            </a:pPr>
            <a:r>
              <a:rPr lang="en-US" sz="3200" dirty="0">
                <a:solidFill>
                  <a:srgbClr val="000000"/>
                </a:solidFill>
                <a:latin typeface="Aptos"/>
                <a:ea typeface="Aptos"/>
                <a:cs typeface="Aptos"/>
              </a:rPr>
              <a:t>Women's Health </a:t>
            </a:r>
          </a:p>
          <a:p>
            <a:pPr marL="1363980" lvl="2" indent="-453390">
              <a:lnSpc>
                <a:spcPts val="4536"/>
              </a:lnSpc>
              <a:buFont typeface="Arial"/>
              <a:buChar char="⚬"/>
            </a:pPr>
            <a:r>
              <a:rPr lang="en-US" sz="3200" dirty="0">
                <a:solidFill>
                  <a:srgbClr val="000000"/>
                </a:solidFill>
                <a:latin typeface="Aptos"/>
                <a:ea typeface="Aptos"/>
                <a:cs typeface="Aptos"/>
              </a:rPr>
              <a:t>Surgery</a:t>
            </a:r>
          </a:p>
          <a:p>
            <a:pPr marL="1363980" lvl="2" indent="-453390">
              <a:lnSpc>
                <a:spcPts val="4536"/>
              </a:lnSpc>
              <a:buFont typeface="Arial"/>
              <a:buChar char="⚬"/>
            </a:pPr>
            <a:r>
              <a:rPr lang="en-US" sz="3200" dirty="0">
                <a:solidFill>
                  <a:srgbClr val="000000"/>
                </a:solidFill>
                <a:latin typeface="Aptos"/>
                <a:ea typeface="Aptos"/>
                <a:cs typeface="Aptos"/>
              </a:rPr>
              <a:t>Sickle Cell</a:t>
            </a:r>
          </a:p>
          <a:p>
            <a:pPr marL="1363980" lvl="2" indent="-453390">
              <a:lnSpc>
                <a:spcPts val="4536"/>
              </a:lnSpc>
              <a:buFont typeface="Arial"/>
              <a:buChar char="⚬"/>
            </a:pPr>
            <a:r>
              <a:rPr lang="en-US" sz="3200" dirty="0">
                <a:solidFill>
                  <a:srgbClr val="000000"/>
                </a:solidFill>
                <a:latin typeface="Aptos"/>
                <a:ea typeface="Aptos"/>
                <a:cs typeface="Aptos"/>
              </a:rPr>
              <a:t>Cardiology </a:t>
            </a:r>
          </a:p>
          <a:p>
            <a:pPr marL="1363980" lvl="2" indent="-453390">
              <a:lnSpc>
                <a:spcPts val="4536"/>
              </a:lnSpc>
              <a:buFont typeface="Arial"/>
              <a:buChar char="⚬"/>
            </a:pPr>
            <a:endParaRPr lang="en-US" sz="3600" dirty="0">
              <a:solidFill>
                <a:srgbClr val="000000"/>
              </a:solidFill>
              <a:latin typeface="Aptos"/>
              <a:ea typeface="Aptos"/>
              <a:cs typeface="Aptos"/>
            </a:endParaRPr>
          </a:p>
          <a:p>
            <a:pPr>
              <a:lnSpc>
                <a:spcPts val="4536"/>
              </a:lnSpc>
            </a:pPr>
            <a:endParaRPr lang="en-US" sz="3600" dirty="0">
              <a:solidFill>
                <a:srgbClr val="000000"/>
              </a:solidFill>
              <a:latin typeface="Aptos"/>
              <a:ea typeface="Aptos"/>
              <a:cs typeface="Aptos"/>
            </a:endParaRPr>
          </a:p>
          <a:p>
            <a:pPr>
              <a:lnSpc>
                <a:spcPts val="4536"/>
              </a:lnSpc>
            </a:pPr>
            <a:endParaRPr lang="en-US" sz="3600" dirty="0">
              <a:solidFill>
                <a:srgbClr val="000000"/>
              </a:solidFill>
              <a:latin typeface="Aptos"/>
              <a:ea typeface="Aptos"/>
              <a:cs typeface="Aptos"/>
            </a:endParaRPr>
          </a:p>
        </p:txBody>
      </p:sp>
      <p:sp>
        <p:nvSpPr>
          <p:cNvPr id="5" name="TextBox 4">
            <a:extLst>
              <a:ext uri="{FF2B5EF4-FFF2-40B4-BE49-F238E27FC236}">
                <a16:creationId xmlns:a16="http://schemas.microsoft.com/office/drawing/2014/main" id="{DEDECCDB-5326-74DB-95DF-D82BD574B6DB}"/>
              </a:ext>
            </a:extLst>
          </p:cNvPr>
          <p:cNvSpPr txBox="1"/>
          <p:nvPr/>
        </p:nvSpPr>
        <p:spPr>
          <a:xfrm>
            <a:off x="13267765" y="3260912"/>
            <a:ext cx="3742763" cy="440120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ptos"/>
                <a:ea typeface="+mn-lt"/>
                <a:cs typeface="+mn-lt"/>
              </a:rPr>
              <a:t>Improving Outcomes:</a:t>
            </a:r>
            <a:r>
              <a:rPr lang="en-US" sz="2800">
                <a:latin typeface="Aptos"/>
                <a:ea typeface="+mn-lt"/>
                <a:cs typeface="+mn-lt"/>
              </a:rPr>
              <a:t> ~5% higher diabetes protocol adherence, nearly double depression diagnoses through better screening, and fewer ED visits and hospital admissions compared to traditional models.</a:t>
            </a:r>
            <a:endParaRPr lang="en-US" sz="2800">
              <a:latin typeface="Aptos"/>
            </a:endParaRPr>
          </a:p>
        </p:txBody>
      </p:sp>
      <p:cxnSp>
        <p:nvCxnSpPr>
          <p:cNvPr id="12" name="Straight Arrow Connector 11">
            <a:extLst>
              <a:ext uri="{FF2B5EF4-FFF2-40B4-BE49-F238E27FC236}">
                <a16:creationId xmlns:a16="http://schemas.microsoft.com/office/drawing/2014/main" id="{9B46744B-1258-752B-0792-066322DECD08}"/>
              </a:ext>
            </a:extLst>
          </p:cNvPr>
          <p:cNvCxnSpPr/>
          <p:nvPr/>
        </p:nvCxnSpPr>
        <p:spPr>
          <a:xfrm>
            <a:off x="11835900" y="4045322"/>
            <a:ext cx="1431863" cy="11206"/>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9D7CBB1-7884-0AFE-9EA8-3D23D9FDD64E}"/>
              </a:ext>
            </a:extLst>
          </p:cNvPr>
          <p:cNvSpPr txBox="1"/>
          <p:nvPr/>
        </p:nvSpPr>
        <p:spPr>
          <a:xfrm>
            <a:off x="14825383" y="7756712"/>
            <a:ext cx="37394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Source: (MGMA, 2020)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1184290" y="1183207"/>
            <a:ext cx="15815733" cy="2422167"/>
            <a:chOff x="0" y="-356659"/>
            <a:chExt cx="21087644" cy="3229556"/>
          </a:xfrm>
        </p:grpSpPr>
        <p:sp>
          <p:nvSpPr>
            <p:cNvPr id="8" name="Freeform 8"/>
            <p:cNvSpPr/>
            <p:nvPr/>
          </p:nvSpPr>
          <p:spPr>
            <a:xfrm>
              <a:off x="0" y="0"/>
              <a:ext cx="21031200" cy="2872897"/>
            </a:xfrm>
            <a:custGeom>
              <a:avLst/>
              <a:gdLst/>
              <a:ahLst/>
              <a:cxnLst/>
              <a:rect l="l" t="t" r="r" b="b"/>
              <a:pathLst>
                <a:path w="21031200" h="2872897">
                  <a:moveTo>
                    <a:pt x="0" y="0"/>
                  </a:moveTo>
                  <a:lnTo>
                    <a:pt x="21031200" y="0"/>
                  </a:lnTo>
                  <a:lnTo>
                    <a:pt x="21031200" y="2872897"/>
                  </a:lnTo>
                  <a:lnTo>
                    <a:pt x="0" y="2872897"/>
                  </a:lnTo>
                  <a:close/>
                </a:path>
              </a:pathLst>
            </a:custGeom>
            <a:solidFill>
              <a:srgbClr val="000000">
                <a:alpha val="0"/>
              </a:srgbClr>
            </a:solidFill>
          </p:spPr>
          <p:txBody>
            <a:bodyPr/>
            <a:lstStyle/>
            <a:p>
              <a:endParaRPr lang="en-US"/>
            </a:p>
          </p:txBody>
        </p:sp>
        <p:sp>
          <p:nvSpPr>
            <p:cNvPr id="9" name="TextBox 9"/>
            <p:cNvSpPr txBox="1"/>
            <p:nvPr/>
          </p:nvSpPr>
          <p:spPr>
            <a:xfrm>
              <a:off x="56444" y="-356659"/>
              <a:ext cx="21031200" cy="2806222"/>
            </a:xfrm>
            <a:prstGeom prst="rect">
              <a:avLst/>
            </a:prstGeom>
          </p:spPr>
          <p:txBody>
            <a:bodyPr lIns="0" tIns="0" rIns="0" bIns="0" rtlCol="0" anchor="ctr"/>
            <a:lstStyle/>
            <a:p>
              <a:r>
                <a:rPr lang="en-US" sz="6600">
                  <a:solidFill>
                    <a:srgbClr val="000000"/>
                  </a:solidFill>
                  <a:ea typeface="+mn-lt"/>
                  <a:cs typeface="+mn-lt"/>
                  <a:sym typeface="Aptos"/>
                </a:rPr>
                <a:t>FPP Care Model – Connects Prince George's County Residents to Centers of Excellence &amp; Specialized Programs</a:t>
              </a:r>
              <a:endParaRPr lang="en-US" sz="6600">
                <a:ea typeface="Calibri"/>
                <a:cs typeface="Calibri"/>
              </a:endParaRPr>
            </a:p>
            <a:p>
              <a:pPr algn="l">
                <a:lnSpc>
                  <a:spcPts val="7128"/>
                </a:lnSpc>
              </a:pPr>
              <a:endParaRPr lang="en-US" sz="6600">
                <a:ea typeface="+mn-lt"/>
                <a:cs typeface="+mn-lt"/>
              </a:endParaRPr>
            </a:p>
          </p:txBody>
        </p:sp>
      </p:grpSp>
      <p:sp>
        <p:nvSpPr>
          <p:cNvPr id="10" name="TextBox 10"/>
          <p:cNvSpPr txBox="1"/>
          <p:nvPr/>
        </p:nvSpPr>
        <p:spPr>
          <a:xfrm>
            <a:off x="2252206" y="3601709"/>
            <a:ext cx="15721260" cy="7081810"/>
          </a:xfrm>
          <a:prstGeom prst="rect">
            <a:avLst/>
          </a:prstGeom>
        </p:spPr>
        <p:txBody>
          <a:bodyPr lIns="0" tIns="0" rIns="0" bIns="0" rtlCol="0" anchor="t">
            <a:spAutoFit/>
          </a:bodyPr>
          <a:lstStyle/>
          <a:p>
            <a:pPr algn="l">
              <a:lnSpc>
                <a:spcPts val="4574"/>
              </a:lnSpc>
            </a:pPr>
            <a:r>
              <a:rPr lang="en-US" sz="4200">
                <a:solidFill>
                  <a:srgbClr val="000000"/>
                </a:solidFill>
                <a:latin typeface="Aptos"/>
                <a:ea typeface="Aptos"/>
                <a:cs typeface="Aptos"/>
                <a:sym typeface="Aptos"/>
              </a:rPr>
              <a:t>Preventive and chronic disease management programs to reduce unnecessary ED utilization</a:t>
            </a:r>
          </a:p>
          <a:p>
            <a:pPr algn="l">
              <a:lnSpc>
                <a:spcPts val="4574"/>
              </a:lnSpc>
            </a:pPr>
            <a:endParaRPr lang="en-US" sz="4235">
              <a:solidFill>
                <a:srgbClr val="000000"/>
              </a:solidFill>
              <a:latin typeface="Aptos"/>
              <a:ea typeface="Aptos"/>
              <a:cs typeface="Aptos"/>
              <a:sym typeface="Aptos"/>
            </a:endParaRPr>
          </a:p>
          <a:p>
            <a:pPr marL="913765" lvl="1" indent="-456565">
              <a:lnSpc>
                <a:spcPts val="4574"/>
              </a:lnSpc>
              <a:buFont typeface="Arial"/>
              <a:buChar char="•"/>
            </a:pPr>
            <a:r>
              <a:rPr lang="en-US" sz="4200">
                <a:solidFill>
                  <a:srgbClr val="000000"/>
                </a:solidFill>
                <a:latin typeface="Aptos"/>
                <a:ea typeface="Aptos"/>
                <a:cs typeface="Aptos"/>
              </a:rPr>
              <a:t>Faculty Practice Plan - #1 Vaccine Compliant Practice in D.C.</a:t>
            </a:r>
            <a:endParaRPr lang="en-US" sz="4200">
              <a:solidFill>
                <a:srgbClr val="000000"/>
              </a:solidFill>
              <a:latin typeface="Aptos"/>
              <a:ea typeface="Aptos"/>
              <a:cs typeface="Aptos"/>
              <a:sym typeface="Aptos"/>
            </a:endParaRPr>
          </a:p>
          <a:p>
            <a:pPr marL="913765" lvl="1" indent="-456565" algn="l">
              <a:lnSpc>
                <a:spcPts val="4574"/>
              </a:lnSpc>
              <a:buFont typeface="Arial"/>
              <a:buChar char="•"/>
            </a:pPr>
            <a:r>
              <a:rPr lang="en-US" sz="4200">
                <a:solidFill>
                  <a:srgbClr val="000000"/>
                </a:solidFill>
                <a:latin typeface="Aptos"/>
                <a:ea typeface="Aptos"/>
                <a:cs typeface="Aptos"/>
                <a:sym typeface="Aptos"/>
              </a:rPr>
              <a:t>Diabetes Treatment Center</a:t>
            </a:r>
            <a:endParaRPr lang="en-US" sz="4200"/>
          </a:p>
          <a:p>
            <a:pPr marL="913765" lvl="1" indent="-456565" algn="l">
              <a:lnSpc>
                <a:spcPts val="4574"/>
              </a:lnSpc>
              <a:buFont typeface="Arial"/>
              <a:buChar char="•"/>
            </a:pPr>
            <a:r>
              <a:rPr lang="en-US" sz="4200">
                <a:solidFill>
                  <a:srgbClr val="000000"/>
                </a:solidFill>
                <a:latin typeface="Aptos"/>
                <a:ea typeface="Aptos"/>
                <a:cs typeface="Aptos"/>
                <a:sym typeface="Aptos"/>
              </a:rPr>
              <a:t>Heart Failure Bridge Clinic Pilot</a:t>
            </a:r>
            <a:endParaRPr lang="en-US" sz="4200">
              <a:solidFill>
                <a:srgbClr val="000000"/>
              </a:solidFill>
              <a:latin typeface="Aptos"/>
              <a:ea typeface="Aptos"/>
              <a:cs typeface="Aptos"/>
            </a:endParaRPr>
          </a:p>
          <a:p>
            <a:pPr marL="913765" lvl="1" indent="-456565" algn="l">
              <a:lnSpc>
                <a:spcPts val="4574"/>
              </a:lnSpc>
              <a:buFont typeface="Arial"/>
              <a:buChar char="•"/>
            </a:pPr>
            <a:r>
              <a:rPr lang="en-US" sz="4200">
                <a:solidFill>
                  <a:srgbClr val="000000"/>
                </a:solidFill>
                <a:latin typeface="Aptos"/>
                <a:ea typeface="Aptos"/>
                <a:cs typeface="Aptos"/>
                <a:sym typeface="Aptos"/>
              </a:rPr>
              <a:t>Sickle Cell Clinic</a:t>
            </a:r>
            <a:endParaRPr lang="en-US" sz="4200">
              <a:solidFill>
                <a:srgbClr val="000000"/>
              </a:solidFill>
              <a:latin typeface="Aptos"/>
              <a:ea typeface="Aptos"/>
              <a:cs typeface="Aptos"/>
            </a:endParaRPr>
          </a:p>
          <a:p>
            <a:pPr marL="913765" lvl="1" indent="-456565">
              <a:lnSpc>
                <a:spcPts val="4574"/>
              </a:lnSpc>
              <a:buFont typeface="Arial"/>
              <a:buChar char="•"/>
            </a:pPr>
            <a:r>
              <a:rPr lang="en-US" sz="4200">
                <a:solidFill>
                  <a:srgbClr val="000000"/>
                </a:solidFill>
                <a:latin typeface="Aptos"/>
                <a:ea typeface="Aptos"/>
                <a:cs typeface="Aptos"/>
              </a:rPr>
              <a:t>Pediatric Disease Management</a:t>
            </a:r>
            <a:endParaRPr lang="en-US" sz="4200">
              <a:solidFill>
                <a:srgbClr val="000000"/>
              </a:solidFill>
              <a:latin typeface="Aptos"/>
              <a:ea typeface="Aptos"/>
              <a:cs typeface="Aptos"/>
              <a:sym typeface="Aptos"/>
            </a:endParaRPr>
          </a:p>
          <a:p>
            <a:pPr marL="913765" lvl="1" indent="-456565" algn="l">
              <a:lnSpc>
                <a:spcPts val="4574"/>
              </a:lnSpc>
              <a:buFont typeface="Arial"/>
              <a:buChar char="•"/>
            </a:pPr>
            <a:r>
              <a:rPr lang="en-US" sz="4200">
                <a:solidFill>
                  <a:srgbClr val="000000"/>
                </a:solidFill>
                <a:latin typeface="Aptos"/>
                <a:ea typeface="Aptos"/>
                <a:cs typeface="Aptos"/>
                <a:sym typeface="Aptos"/>
              </a:rPr>
              <a:t>Integrated behavioral health and substance use programs to reduce preventable hospitalizations</a:t>
            </a:r>
            <a:endParaRPr lang="en-US" sz="4200">
              <a:solidFill>
                <a:srgbClr val="000000"/>
              </a:solidFill>
              <a:latin typeface="Aptos"/>
              <a:ea typeface="Aptos"/>
              <a:cs typeface="Aptos"/>
            </a:endParaRPr>
          </a:p>
          <a:p>
            <a:pPr algn="l">
              <a:lnSpc>
                <a:spcPts val="4574"/>
              </a:lnSpc>
            </a:pPr>
            <a:endParaRPr lang="en-US" sz="4235">
              <a:solidFill>
                <a:srgbClr val="000000"/>
              </a:solidFill>
              <a:latin typeface="Aptos"/>
              <a:ea typeface="Aptos"/>
              <a:cs typeface="Aptos"/>
              <a:sym typeface="Aptos"/>
            </a:endParaRPr>
          </a:p>
          <a:p>
            <a:pPr algn="l">
              <a:lnSpc>
                <a:spcPts val="4574"/>
              </a:lnSpc>
            </a:pPr>
            <a:endParaRPr lang="en-US" sz="4235">
              <a:solidFill>
                <a:srgbClr val="000000"/>
              </a:solidFill>
              <a:latin typeface="Aptos"/>
              <a:ea typeface="Aptos"/>
              <a:cs typeface="Aptos"/>
              <a:sym typeface="Apto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1332544" y="224132"/>
            <a:ext cx="14523486" cy="2154952"/>
            <a:chOff x="0" y="0"/>
            <a:chExt cx="19362141" cy="2872897"/>
          </a:xfrm>
        </p:grpSpPr>
        <p:sp>
          <p:nvSpPr>
            <p:cNvPr id="8" name="Freeform 8"/>
            <p:cNvSpPr/>
            <p:nvPr/>
          </p:nvSpPr>
          <p:spPr>
            <a:xfrm>
              <a:off x="0" y="0"/>
              <a:ext cx="17922994" cy="2872897"/>
            </a:xfrm>
            <a:custGeom>
              <a:avLst/>
              <a:gdLst/>
              <a:ahLst/>
              <a:cxnLst/>
              <a:rect l="l" t="t" r="r" b="b"/>
              <a:pathLst>
                <a:path w="17922994" h="2872897">
                  <a:moveTo>
                    <a:pt x="0" y="0"/>
                  </a:moveTo>
                  <a:lnTo>
                    <a:pt x="17922994" y="0"/>
                  </a:lnTo>
                  <a:lnTo>
                    <a:pt x="17922994" y="2872897"/>
                  </a:lnTo>
                  <a:lnTo>
                    <a:pt x="0" y="2872897"/>
                  </a:lnTo>
                  <a:close/>
                </a:path>
              </a:pathLst>
            </a:custGeom>
            <a:solidFill>
              <a:srgbClr val="000000">
                <a:alpha val="0"/>
              </a:srgbClr>
            </a:solidFill>
          </p:spPr>
          <p:txBody>
            <a:bodyPr/>
            <a:lstStyle/>
            <a:p>
              <a:endParaRPr lang="en-US"/>
            </a:p>
          </p:txBody>
        </p:sp>
        <p:sp>
          <p:nvSpPr>
            <p:cNvPr id="9" name="TextBox 9"/>
            <p:cNvSpPr txBox="1"/>
            <p:nvPr/>
          </p:nvSpPr>
          <p:spPr>
            <a:xfrm>
              <a:off x="0" y="10239"/>
              <a:ext cx="19362141" cy="2862658"/>
            </a:xfrm>
            <a:prstGeom prst="rect">
              <a:avLst/>
            </a:prstGeom>
          </p:spPr>
          <p:txBody>
            <a:bodyPr lIns="0" tIns="0" rIns="0" bIns="0" rtlCol="0" anchor="ctr"/>
            <a:lstStyle/>
            <a:p>
              <a:pPr>
                <a:lnSpc>
                  <a:spcPts val="6156"/>
                </a:lnSpc>
              </a:pPr>
              <a:r>
                <a:rPr lang="en-US" sz="5700">
                  <a:solidFill>
                    <a:srgbClr val="000000"/>
                  </a:solidFill>
                  <a:latin typeface="Aptos"/>
                  <a:sym typeface="Aptos"/>
                </a:rPr>
                <a:t>FPP Care Model – Creates Employment Pipeline for Prince George's County Residents</a:t>
              </a:r>
              <a:endParaRPr lang="en-US"/>
            </a:p>
          </p:txBody>
        </p:sp>
      </p:grpSp>
      <p:sp>
        <p:nvSpPr>
          <p:cNvPr id="10" name="TextBox 10"/>
          <p:cNvSpPr txBox="1"/>
          <p:nvPr/>
        </p:nvSpPr>
        <p:spPr>
          <a:xfrm>
            <a:off x="2388863" y="2240732"/>
            <a:ext cx="15592539" cy="1159539"/>
          </a:xfrm>
          <a:prstGeom prst="rect">
            <a:avLst/>
          </a:prstGeom>
        </p:spPr>
        <p:txBody>
          <a:bodyPr lIns="0" tIns="0" rIns="0" bIns="0" rtlCol="0" anchor="t">
            <a:spAutoFit/>
          </a:bodyPr>
          <a:lstStyle/>
          <a:p>
            <a:pPr algn="l">
              <a:lnSpc>
                <a:spcPts val="4536"/>
              </a:lnSpc>
            </a:pPr>
            <a:r>
              <a:rPr lang="en-US" sz="4200" b="1">
                <a:solidFill>
                  <a:srgbClr val="000000"/>
                </a:solidFill>
                <a:latin typeface="Aptos"/>
                <a:ea typeface="Aptos"/>
                <a:cs typeface="Aptos"/>
                <a:sym typeface="Aptos"/>
              </a:rPr>
              <a:t>Proven workforce pipeline:</a:t>
            </a:r>
            <a:r>
              <a:rPr lang="en-US" sz="4200">
                <a:solidFill>
                  <a:srgbClr val="000000"/>
                </a:solidFill>
                <a:latin typeface="Aptos"/>
                <a:ea typeface="Aptos"/>
                <a:cs typeface="Aptos"/>
                <a:sym typeface="Aptos"/>
              </a:rPr>
              <a:t> medical students, residents, and apprentices trained and retained locally</a:t>
            </a:r>
          </a:p>
        </p:txBody>
      </p:sp>
      <p:sp>
        <p:nvSpPr>
          <p:cNvPr id="12" name="TextBox 12"/>
          <p:cNvSpPr txBox="1"/>
          <p:nvPr/>
        </p:nvSpPr>
        <p:spPr>
          <a:xfrm>
            <a:off x="1715337" y="3504663"/>
            <a:ext cx="16266065" cy="5775748"/>
          </a:xfrm>
          <a:prstGeom prst="rect">
            <a:avLst/>
          </a:prstGeom>
        </p:spPr>
        <p:txBody>
          <a:bodyPr lIns="0" tIns="0" rIns="0" bIns="0" rtlCol="0" anchor="t">
            <a:spAutoFit/>
          </a:bodyPr>
          <a:lstStyle/>
          <a:p>
            <a:pPr algn="l">
              <a:lnSpc>
                <a:spcPts val="4536"/>
              </a:lnSpc>
            </a:pPr>
            <a:r>
              <a:rPr lang="en-US" sz="4200" b="1">
                <a:solidFill>
                  <a:srgbClr val="000000"/>
                </a:solidFill>
                <a:latin typeface="Aptos"/>
                <a:ea typeface="Aptos"/>
                <a:cs typeface="Aptos"/>
                <a:sym typeface="Aptos"/>
              </a:rPr>
              <a:t>Fortis Medical Assistant Apprentice Pipeline</a:t>
            </a:r>
          </a:p>
          <a:p>
            <a:pPr marL="906780" lvl="1" indent="-453390" algn="l">
              <a:lnSpc>
                <a:spcPts val="4536"/>
              </a:lnSpc>
              <a:buFont typeface="Arial"/>
              <a:buChar char="•"/>
            </a:pPr>
            <a:r>
              <a:rPr lang="en-US" sz="4200">
                <a:solidFill>
                  <a:srgbClr val="000000"/>
                </a:solidFill>
                <a:latin typeface="Aptos"/>
                <a:ea typeface="Aptos"/>
                <a:cs typeface="Aptos"/>
                <a:sym typeface="Aptos"/>
              </a:rPr>
              <a:t>FPP has partnered with Fortis as a training site for medical assistants in training </a:t>
            </a:r>
            <a:endParaRPr lang="en-US" sz="4200">
              <a:solidFill>
                <a:srgbClr val="000000"/>
              </a:solidFill>
              <a:latin typeface="Aptos"/>
              <a:ea typeface="Aptos"/>
              <a:cs typeface="Aptos"/>
            </a:endParaRPr>
          </a:p>
          <a:p>
            <a:pPr marL="906780" lvl="1" indent="-453390" algn="l">
              <a:lnSpc>
                <a:spcPts val="4536"/>
              </a:lnSpc>
              <a:buFont typeface="Arial"/>
              <a:buChar char="•"/>
            </a:pPr>
            <a:r>
              <a:rPr lang="en-US" sz="4200">
                <a:solidFill>
                  <a:srgbClr val="000000"/>
                </a:solidFill>
                <a:latin typeface="Aptos"/>
                <a:ea typeface="Aptos"/>
                <a:cs typeface="Aptos"/>
                <a:sym typeface="Aptos"/>
              </a:rPr>
              <a:t>9 Fortis students have been hired on as full time staff following their training</a:t>
            </a:r>
            <a:endParaRPr lang="en-US" sz="4200">
              <a:solidFill>
                <a:srgbClr val="000000"/>
              </a:solidFill>
              <a:latin typeface="Aptos"/>
              <a:ea typeface="Aptos"/>
              <a:cs typeface="Aptos"/>
            </a:endParaRPr>
          </a:p>
          <a:p>
            <a:pPr algn="l">
              <a:lnSpc>
                <a:spcPts val="4536"/>
              </a:lnSpc>
            </a:pPr>
            <a:r>
              <a:rPr lang="en-US" sz="4200" b="1">
                <a:solidFill>
                  <a:srgbClr val="000000"/>
                </a:solidFill>
                <a:latin typeface="Aptos"/>
                <a:ea typeface="Aptos"/>
                <a:cs typeface="Aptos"/>
                <a:sym typeface="Aptos"/>
              </a:rPr>
              <a:t>Youth Apprenticeship Program</a:t>
            </a:r>
            <a:endParaRPr lang="en-US" sz="4200" b="1">
              <a:solidFill>
                <a:srgbClr val="000000"/>
              </a:solidFill>
              <a:latin typeface="Aptos"/>
              <a:ea typeface="Aptos"/>
              <a:cs typeface="Aptos"/>
            </a:endParaRPr>
          </a:p>
          <a:p>
            <a:pPr marL="906780" lvl="1" indent="-453390">
              <a:lnSpc>
                <a:spcPts val="4536"/>
              </a:lnSpc>
              <a:buFont typeface="Arial"/>
              <a:buChar char="•"/>
            </a:pPr>
            <a:r>
              <a:rPr lang="en-US" sz="4200">
                <a:solidFill>
                  <a:srgbClr val="000000"/>
                </a:solidFill>
                <a:latin typeface="Aptos"/>
                <a:ea typeface="Aptos"/>
                <a:cs typeface="Aptos"/>
                <a:sym typeface="Aptos"/>
              </a:rPr>
              <a:t>FPP has received U.S Department of Labor Grant to train high school students to become healthcare apprentices. FPP and HUH has hired 25 apprentices thus far, FPP desires to bring this program to Prince George's County. </a:t>
            </a:r>
            <a:endParaRPr lang="en-US" sz="4200">
              <a:solidFill>
                <a:srgbClr val="000000"/>
              </a:solidFill>
              <a:latin typeface="Aptos"/>
              <a:ea typeface="Aptos"/>
              <a:cs typeface="Apto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8F83F2-E4D5-2EDB-240A-02C43F618C0B}"/>
              </a:ext>
            </a:extLst>
          </p:cNvPr>
          <p:cNvSpPr txBox="1"/>
          <p:nvPr/>
        </p:nvSpPr>
        <p:spPr>
          <a:xfrm>
            <a:off x="3272679" y="2382841"/>
            <a:ext cx="11734909" cy="600164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ea typeface="+mn-lt"/>
                <a:cs typeface="+mn-lt"/>
              </a:rPr>
              <a:t>Howard University Faculty Practice Plan understands the unique needs of Prince George’s County, as outlined in the Huron Report and Community Health Assessment.</a:t>
            </a:r>
            <a:endParaRPr lang="en-US">
              <a:ea typeface="Calibri"/>
              <a:cs typeface="Calibri"/>
            </a:endParaRPr>
          </a:p>
          <a:p>
            <a:pPr algn="ctr"/>
            <a:endParaRPr lang="en-US" sz="4800">
              <a:ea typeface="+mn-lt"/>
              <a:cs typeface="+mn-lt"/>
            </a:endParaRPr>
          </a:p>
          <a:p>
            <a:pPr algn="ctr"/>
            <a:r>
              <a:rPr lang="en-US" sz="4800" dirty="0">
                <a:ea typeface="+mn-lt"/>
                <a:cs typeface="+mn-lt"/>
              </a:rPr>
              <a:t>We would like to partner with Prince George's County to address the healthcare concerns for </a:t>
            </a:r>
            <a:r>
              <a:rPr lang="en-US" sz="4800">
                <a:ea typeface="+mn-lt"/>
                <a:cs typeface="+mn-lt"/>
              </a:rPr>
              <a:t>its residents and expand Primary Care.</a:t>
            </a:r>
            <a:endParaRPr lang="en-US">
              <a:ea typeface="Calibri"/>
              <a:cs typeface="Calibri"/>
            </a:endParaRPr>
          </a:p>
        </p:txBody>
      </p:sp>
      <p:sp>
        <p:nvSpPr>
          <p:cNvPr id="4" name="Freeform 2" descr="A blue and black background&#10;&#10;AI-generated content may be incorrect.">
            <a:extLst>
              <a:ext uri="{FF2B5EF4-FFF2-40B4-BE49-F238E27FC236}">
                <a16:creationId xmlns:a16="http://schemas.microsoft.com/office/drawing/2014/main" id="{A3AF45B4-23B9-F880-28D8-292B92160DF8}"/>
              </a:ext>
            </a:extLst>
          </p:cNvPr>
          <p:cNvSpPr/>
          <p:nvPr/>
        </p:nvSpPr>
        <p:spPr>
          <a:xfrm rot="162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2"/>
            <a:stretch>
              <a:fillRect/>
            </a:stretch>
          </a:blipFill>
        </p:spPr>
        <p:txBody>
          <a:bodyPr/>
          <a:lstStyle/>
          <a:p>
            <a:endParaRPr lang="en-US"/>
          </a:p>
        </p:txBody>
      </p:sp>
      <p:sp>
        <p:nvSpPr>
          <p:cNvPr id="6" name="Freeform 3" descr="A black background with blue and green lines&#10;&#10;AI-generated content may be incorrect.">
            <a:extLst>
              <a:ext uri="{FF2B5EF4-FFF2-40B4-BE49-F238E27FC236}">
                <a16:creationId xmlns:a16="http://schemas.microsoft.com/office/drawing/2014/main" id="{138DEF23-5934-ED09-CAFF-C41EF772AF60}"/>
              </a:ext>
            </a:extLst>
          </p:cNvPr>
          <p:cNvSpPr/>
          <p:nvPr/>
        </p:nvSpPr>
        <p:spPr>
          <a:xfrm rot="162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3"/>
            <a:stretch>
              <a:fillRect/>
            </a:stretch>
          </a:blipFill>
        </p:spPr>
        <p:txBody>
          <a:bodyPr/>
          <a:lstStyle/>
          <a:p>
            <a:endParaRPr lang="en-US"/>
          </a:p>
        </p:txBody>
      </p:sp>
      <p:sp>
        <p:nvSpPr>
          <p:cNvPr id="8" name="Freeform 4">
            <a:extLst>
              <a:ext uri="{FF2B5EF4-FFF2-40B4-BE49-F238E27FC236}">
                <a16:creationId xmlns:a16="http://schemas.microsoft.com/office/drawing/2014/main" id="{68E6A253-6FF8-844E-98DF-1C0C908EBAC9}"/>
              </a:ext>
            </a:extLst>
          </p:cNvPr>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6">
            <a:extLst>
              <a:ext uri="{FF2B5EF4-FFF2-40B4-BE49-F238E27FC236}">
                <a16:creationId xmlns:a16="http://schemas.microsoft.com/office/drawing/2014/main" id="{D6AB0B53-F2C3-E49B-7902-73D1E3D17D3D}"/>
              </a:ext>
            </a:extLst>
          </p:cNvPr>
          <p:cNvSpPr/>
          <p:nvPr/>
        </p:nvSpPr>
        <p:spPr>
          <a:xfrm>
            <a:off x="15808961" y="8384485"/>
            <a:ext cx="2172442" cy="1902516"/>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6"/>
            <a:stretch>
              <a:fillRect l="-5757" t="-2969" b="-2969"/>
            </a:stretch>
          </a:blipFill>
        </p:spPr>
        <p:txBody>
          <a:bodyPr/>
          <a:lstStyle/>
          <a:p>
            <a:endParaRPr lang="en-US"/>
          </a:p>
        </p:txBody>
      </p:sp>
      <p:sp>
        <p:nvSpPr>
          <p:cNvPr id="11" name="TextBox 10">
            <a:extLst>
              <a:ext uri="{FF2B5EF4-FFF2-40B4-BE49-F238E27FC236}">
                <a16:creationId xmlns:a16="http://schemas.microsoft.com/office/drawing/2014/main" id="{49BAEE24-5674-4036-74D9-4F559569618A}"/>
              </a:ext>
            </a:extLst>
          </p:cNvPr>
          <p:cNvSpPr txBox="1"/>
          <p:nvPr/>
        </p:nvSpPr>
        <p:spPr>
          <a:xfrm>
            <a:off x="4772025" y="247650"/>
            <a:ext cx="8759825"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700">
                <a:latin typeface="Aptos"/>
                <a:cs typeface="Segoe UI"/>
              </a:rPr>
              <a:t>Faculty Practice Plan Partnership Commitment</a:t>
            </a:r>
            <a:endParaRPr lang="en-US">
              <a:ea typeface="Calibri"/>
              <a:cs typeface="Calibri"/>
            </a:endParaRPr>
          </a:p>
        </p:txBody>
      </p:sp>
    </p:spTree>
    <p:extLst>
      <p:ext uri="{BB962C8B-B14F-4D97-AF65-F5344CB8AC3E}">
        <p14:creationId xmlns:p14="http://schemas.microsoft.com/office/powerpoint/2010/main" val="999562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0" y="0"/>
            <a:ext cx="9455602" cy="4513750"/>
          </a:xfrm>
          <a:custGeom>
            <a:avLst/>
            <a:gdLst/>
            <a:ahLst/>
            <a:cxnLst/>
            <a:rect l="l" t="t" r="r" b="b"/>
            <a:pathLst>
              <a:path w="9455602" h="4513750">
                <a:moveTo>
                  <a:pt x="9455602" y="0"/>
                </a:moveTo>
                <a:lnTo>
                  <a:pt x="0" y="0"/>
                </a:lnTo>
                <a:lnTo>
                  <a:pt x="0" y="4513750"/>
                </a:lnTo>
                <a:lnTo>
                  <a:pt x="9455602" y="4513750"/>
                </a:lnTo>
                <a:lnTo>
                  <a:pt x="9455602" y="0"/>
                </a:lnTo>
                <a:close/>
              </a:path>
            </a:pathLst>
          </a:custGeom>
          <a:blipFill>
            <a:blip r:embed="rId3"/>
            <a:stretch>
              <a:fillRect/>
            </a:stretch>
          </a:blipFill>
        </p:spPr>
        <p:txBody>
          <a:bodyPr/>
          <a:lstStyle/>
          <a:p>
            <a:endParaRPr lang="en-US"/>
          </a:p>
        </p:txBody>
      </p:sp>
      <p:sp>
        <p:nvSpPr>
          <p:cNvPr id="3" name="Freeform 3"/>
          <p:cNvSpPr/>
          <p:nvPr/>
        </p:nvSpPr>
        <p:spPr>
          <a:xfrm rot="-10800000" flipH="1">
            <a:off x="11477620" y="0"/>
            <a:ext cx="6810382" cy="10287000"/>
          </a:xfrm>
          <a:custGeom>
            <a:avLst/>
            <a:gdLst/>
            <a:ahLst/>
            <a:cxnLst/>
            <a:rect l="l" t="t" r="r" b="b"/>
            <a:pathLst>
              <a:path w="6810382" h="10287000">
                <a:moveTo>
                  <a:pt x="6810382" y="0"/>
                </a:moveTo>
                <a:lnTo>
                  <a:pt x="0" y="0"/>
                </a:lnTo>
                <a:lnTo>
                  <a:pt x="0" y="10287000"/>
                </a:lnTo>
                <a:lnTo>
                  <a:pt x="6810382" y="10287000"/>
                </a:lnTo>
                <a:lnTo>
                  <a:pt x="6810382" y="0"/>
                </a:lnTo>
                <a:close/>
              </a:path>
            </a:pathLst>
          </a:custGeom>
          <a:blipFill>
            <a:blip r:embed="rId4"/>
            <a:stretch>
              <a:fillRect/>
            </a:stretch>
          </a:blipFill>
        </p:spPr>
        <p:txBody>
          <a:bodyPr/>
          <a:lstStyle/>
          <a:p>
            <a:endParaRPr lang="en-US"/>
          </a:p>
        </p:txBody>
      </p:sp>
      <p:sp>
        <p:nvSpPr>
          <p:cNvPr id="4" name="TextBox 4"/>
          <p:cNvSpPr txBox="1"/>
          <p:nvPr/>
        </p:nvSpPr>
        <p:spPr>
          <a:xfrm>
            <a:off x="5313436" y="4213225"/>
            <a:ext cx="8300207" cy="1846659"/>
          </a:xfrm>
          <a:prstGeom prst="rect">
            <a:avLst/>
          </a:prstGeom>
        </p:spPr>
        <p:txBody>
          <a:bodyPr wrap="square" lIns="0" tIns="0" rIns="0" bIns="0" rtlCol="0" anchor="t">
            <a:spAutoFit/>
          </a:bodyPr>
          <a:lstStyle/>
          <a:p>
            <a:pPr algn="l">
              <a:lnSpc>
                <a:spcPts val="14400"/>
              </a:lnSpc>
            </a:pPr>
            <a:r>
              <a:rPr lang="en-US" sz="12000">
                <a:solidFill>
                  <a:srgbClr val="241160"/>
                </a:solidFill>
                <a:latin typeface="Arimo"/>
                <a:ea typeface="Arimo"/>
                <a:cs typeface="Arimo"/>
                <a:sym typeface="Arimo"/>
              </a:rPr>
              <a:t>Thank You!</a:t>
            </a:r>
          </a:p>
        </p:txBody>
      </p:sp>
      <p:sp>
        <p:nvSpPr>
          <p:cNvPr id="6" name="Freeform 6"/>
          <p:cNvSpPr/>
          <p:nvPr/>
        </p:nvSpPr>
        <p:spPr>
          <a:xfrm>
            <a:off x="1753357" y="3383950"/>
            <a:ext cx="2972420" cy="304542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5"/>
            <a:stretch>
              <a:fillRect l="-5757" t="-2969" b="-2969"/>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19EEF-5288-0862-A1D0-10E0BF7EF09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0E971B-713D-C629-33D8-152E45D2734A}"/>
              </a:ext>
            </a:extLst>
          </p:cNvPr>
          <p:cNvSpPr/>
          <p:nvPr/>
        </p:nvSpPr>
        <p:spPr>
          <a:xfrm rot="-10800000" flipH="1">
            <a:off x="0" y="0"/>
            <a:ext cx="9455602" cy="4513750"/>
          </a:xfrm>
          <a:custGeom>
            <a:avLst/>
            <a:gdLst/>
            <a:ahLst/>
            <a:cxnLst/>
            <a:rect l="l" t="t" r="r" b="b"/>
            <a:pathLst>
              <a:path w="9455602" h="4513750">
                <a:moveTo>
                  <a:pt x="9455602" y="0"/>
                </a:moveTo>
                <a:lnTo>
                  <a:pt x="0" y="0"/>
                </a:lnTo>
                <a:lnTo>
                  <a:pt x="0" y="4513750"/>
                </a:lnTo>
                <a:lnTo>
                  <a:pt x="9455602" y="4513750"/>
                </a:lnTo>
                <a:lnTo>
                  <a:pt x="9455602"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0487E39C-C858-C6E8-17B2-64AF4E4E07BC}"/>
              </a:ext>
            </a:extLst>
          </p:cNvPr>
          <p:cNvSpPr/>
          <p:nvPr/>
        </p:nvSpPr>
        <p:spPr>
          <a:xfrm rot="-10800000" flipH="1">
            <a:off x="11477620" y="0"/>
            <a:ext cx="6810382" cy="10287000"/>
          </a:xfrm>
          <a:custGeom>
            <a:avLst/>
            <a:gdLst/>
            <a:ahLst/>
            <a:cxnLst/>
            <a:rect l="l" t="t" r="r" b="b"/>
            <a:pathLst>
              <a:path w="6810382" h="10287000">
                <a:moveTo>
                  <a:pt x="6810382" y="0"/>
                </a:moveTo>
                <a:lnTo>
                  <a:pt x="0" y="0"/>
                </a:lnTo>
                <a:lnTo>
                  <a:pt x="0" y="10287000"/>
                </a:lnTo>
                <a:lnTo>
                  <a:pt x="6810382" y="10287000"/>
                </a:lnTo>
                <a:lnTo>
                  <a:pt x="6810382"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70110AB6-8A48-EE0E-07FD-589A062E2542}"/>
              </a:ext>
            </a:extLst>
          </p:cNvPr>
          <p:cNvSpPr txBox="1"/>
          <p:nvPr/>
        </p:nvSpPr>
        <p:spPr>
          <a:xfrm>
            <a:off x="5313436" y="4213225"/>
            <a:ext cx="8300207" cy="1846659"/>
          </a:xfrm>
          <a:prstGeom prst="rect">
            <a:avLst/>
          </a:prstGeom>
        </p:spPr>
        <p:txBody>
          <a:bodyPr wrap="square" lIns="0" tIns="0" rIns="0" bIns="0" rtlCol="0" anchor="t">
            <a:spAutoFit/>
          </a:bodyPr>
          <a:lstStyle/>
          <a:p>
            <a:pPr algn="l">
              <a:lnSpc>
                <a:spcPts val="14400"/>
              </a:lnSpc>
            </a:pPr>
            <a:r>
              <a:rPr lang="en-US" sz="12000">
                <a:solidFill>
                  <a:srgbClr val="241160"/>
                </a:solidFill>
                <a:latin typeface="Arimo"/>
                <a:ea typeface="Arimo"/>
                <a:cs typeface="Arimo"/>
                <a:sym typeface="Arimo"/>
              </a:rPr>
              <a:t>Appendix</a:t>
            </a:r>
            <a:endParaRPr lang="en-US"/>
          </a:p>
        </p:txBody>
      </p:sp>
      <p:sp>
        <p:nvSpPr>
          <p:cNvPr id="6" name="Freeform 6">
            <a:extLst>
              <a:ext uri="{FF2B5EF4-FFF2-40B4-BE49-F238E27FC236}">
                <a16:creationId xmlns:a16="http://schemas.microsoft.com/office/drawing/2014/main" id="{F63B0637-DEF4-6A3A-809A-B9D93C21E4C3}"/>
              </a:ext>
            </a:extLst>
          </p:cNvPr>
          <p:cNvSpPr/>
          <p:nvPr/>
        </p:nvSpPr>
        <p:spPr>
          <a:xfrm>
            <a:off x="1753357" y="3383950"/>
            <a:ext cx="2972420" cy="304542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5"/>
            <a:stretch>
              <a:fillRect l="-5757" t="-2969" b="-2969"/>
            </a:stretch>
          </a:blipFill>
        </p:spPr>
        <p:txBody>
          <a:bodyPr/>
          <a:lstStyle/>
          <a:p>
            <a:endParaRPr lang="en-US"/>
          </a:p>
        </p:txBody>
      </p:sp>
    </p:spTree>
    <p:extLst>
      <p:ext uri="{BB962C8B-B14F-4D97-AF65-F5344CB8AC3E}">
        <p14:creationId xmlns:p14="http://schemas.microsoft.com/office/powerpoint/2010/main" val="2185755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0" y="4105900"/>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3"/>
            <a:stretch>
              <a:fillRect/>
            </a:stretch>
          </a:blipFill>
        </p:spPr>
        <p:txBody>
          <a:bodyPr/>
          <a:lstStyle/>
          <a:p>
            <a:endParaRPr lang="en-US"/>
          </a:p>
        </p:txBody>
      </p:sp>
      <p:sp>
        <p:nvSpPr>
          <p:cNvPr id="3" name="Freeform 3"/>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4"/>
            <a:stretch>
              <a:fillRect/>
            </a:stretch>
          </a:blipFill>
        </p:spPr>
        <p:txBody>
          <a:bodyPr/>
          <a:lstStyle/>
          <a:p>
            <a:endParaRPr lang="en-US"/>
          </a:p>
        </p:txBody>
      </p:sp>
      <p:sp>
        <p:nvSpPr>
          <p:cNvPr id="4" name="Freeform 4"/>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7" name="Group 7"/>
          <p:cNvGrpSpPr/>
          <p:nvPr/>
        </p:nvGrpSpPr>
        <p:grpSpPr>
          <a:xfrm>
            <a:off x="2075355" y="34528"/>
            <a:ext cx="14137290" cy="1988345"/>
            <a:chOff x="0" y="0"/>
            <a:chExt cx="18849720" cy="2651126"/>
          </a:xfrm>
        </p:grpSpPr>
        <p:sp>
          <p:nvSpPr>
            <p:cNvPr id="8" name="Freeform 8"/>
            <p:cNvSpPr/>
            <p:nvPr/>
          </p:nvSpPr>
          <p:spPr>
            <a:xfrm>
              <a:off x="0" y="0"/>
              <a:ext cx="18849721" cy="2651126"/>
            </a:xfrm>
            <a:custGeom>
              <a:avLst/>
              <a:gdLst/>
              <a:ahLst/>
              <a:cxnLst/>
              <a:rect l="l" t="t" r="r" b="b"/>
              <a:pathLst>
                <a:path w="18849721" h="2651126">
                  <a:moveTo>
                    <a:pt x="0" y="0"/>
                  </a:moveTo>
                  <a:lnTo>
                    <a:pt x="18849721" y="0"/>
                  </a:lnTo>
                  <a:lnTo>
                    <a:pt x="18849721" y="2651126"/>
                  </a:lnTo>
                  <a:lnTo>
                    <a:pt x="0" y="2651126"/>
                  </a:lnTo>
                  <a:close/>
                </a:path>
              </a:pathLst>
            </a:custGeom>
            <a:solidFill>
              <a:srgbClr val="000000">
                <a:alpha val="0"/>
              </a:srgbClr>
            </a:solidFill>
          </p:spPr>
          <p:txBody>
            <a:bodyPr/>
            <a:lstStyle/>
            <a:p>
              <a:endParaRPr lang="en-US"/>
            </a:p>
          </p:txBody>
        </p:sp>
        <p:sp>
          <p:nvSpPr>
            <p:cNvPr id="9" name="TextBox 9"/>
            <p:cNvSpPr txBox="1"/>
            <p:nvPr/>
          </p:nvSpPr>
          <p:spPr>
            <a:xfrm>
              <a:off x="0" y="66675"/>
              <a:ext cx="18849720" cy="2584451"/>
            </a:xfrm>
            <a:prstGeom prst="rect">
              <a:avLst/>
            </a:prstGeom>
          </p:spPr>
          <p:txBody>
            <a:bodyPr lIns="0" tIns="0" rIns="0" bIns="0" rtlCol="0" anchor="ctr"/>
            <a:lstStyle/>
            <a:p>
              <a:pPr algn="l">
                <a:lnSpc>
                  <a:spcPts val="7128"/>
                </a:lnSpc>
              </a:pPr>
              <a:r>
                <a:rPr lang="en-US" sz="6600" b="1">
                  <a:solidFill>
                    <a:srgbClr val="000000"/>
                  </a:solidFill>
                  <a:latin typeface="Aptos Bold"/>
                  <a:ea typeface="Aptos Bold"/>
                  <a:cs typeface="Aptos Bold"/>
                  <a:sym typeface="Aptos Bold"/>
                </a:rPr>
                <a:t>Specialty &amp; Integrated Care Services</a:t>
              </a:r>
            </a:p>
          </p:txBody>
        </p:sp>
      </p:grpSp>
      <p:grpSp>
        <p:nvGrpSpPr>
          <p:cNvPr id="10" name="Group 10"/>
          <p:cNvGrpSpPr/>
          <p:nvPr/>
        </p:nvGrpSpPr>
        <p:grpSpPr>
          <a:xfrm>
            <a:off x="3362990" y="3161753"/>
            <a:ext cx="4688752" cy="3195851"/>
            <a:chOff x="0" y="0"/>
            <a:chExt cx="1192489" cy="812800"/>
          </a:xfrm>
        </p:grpSpPr>
        <p:sp>
          <p:nvSpPr>
            <p:cNvPr id="11" name="Freeform 11"/>
            <p:cNvSpPr/>
            <p:nvPr/>
          </p:nvSpPr>
          <p:spPr>
            <a:xfrm>
              <a:off x="0" y="0"/>
              <a:ext cx="1192489" cy="812800"/>
            </a:xfrm>
            <a:custGeom>
              <a:avLst/>
              <a:gdLst/>
              <a:ahLst/>
              <a:cxnLst/>
              <a:rect l="l" t="t" r="r" b="b"/>
              <a:pathLst>
                <a:path w="1192489" h="812800">
                  <a:moveTo>
                    <a:pt x="1192489" y="0"/>
                  </a:moveTo>
                  <a:lnTo>
                    <a:pt x="1192489" y="698500"/>
                  </a:lnTo>
                  <a:lnTo>
                    <a:pt x="596245" y="812800"/>
                  </a:lnTo>
                  <a:lnTo>
                    <a:pt x="0" y="698500"/>
                  </a:lnTo>
                  <a:lnTo>
                    <a:pt x="0" y="0"/>
                  </a:lnTo>
                  <a:lnTo>
                    <a:pt x="1192489" y="0"/>
                  </a:lnTo>
                  <a:close/>
                </a:path>
              </a:pathLst>
            </a:custGeom>
            <a:solidFill>
              <a:srgbClr val="0F2863"/>
            </a:solidFill>
          </p:spPr>
          <p:txBody>
            <a:bodyPr/>
            <a:lstStyle/>
            <a:p>
              <a:endParaRPr lang="en-US"/>
            </a:p>
          </p:txBody>
        </p:sp>
        <p:sp>
          <p:nvSpPr>
            <p:cNvPr id="12" name="TextBox 12"/>
            <p:cNvSpPr txBox="1"/>
            <p:nvPr/>
          </p:nvSpPr>
          <p:spPr>
            <a:xfrm>
              <a:off x="0" y="9525"/>
              <a:ext cx="1192489" cy="688975"/>
            </a:xfrm>
            <a:prstGeom prst="rect">
              <a:avLst/>
            </a:prstGeom>
          </p:spPr>
          <p:txBody>
            <a:bodyPr lIns="50800" tIns="50800" rIns="50800" bIns="50800" rtlCol="0" anchor="ctr"/>
            <a:lstStyle/>
            <a:p>
              <a:pPr algn="ctr">
                <a:lnSpc>
                  <a:spcPts val="3479"/>
                </a:lnSpc>
              </a:pPr>
              <a:r>
                <a:rPr lang="en-US" sz="2899">
                  <a:solidFill>
                    <a:srgbClr val="FFFFFF"/>
                  </a:solidFill>
                  <a:latin typeface="Aptos"/>
                  <a:ea typeface="Aptos"/>
                  <a:cs typeface="Aptos"/>
                  <a:sym typeface="Aptos"/>
                </a:rPr>
                <a:t>Women’s Health &amp; OB/GYN: maternal care, gynecology, high-risk pregnancy support</a:t>
              </a:r>
            </a:p>
          </p:txBody>
        </p:sp>
      </p:grpSp>
      <p:grpSp>
        <p:nvGrpSpPr>
          <p:cNvPr id="13" name="Group 13"/>
          <p:cNvGrpSpPr/>
          <p:nvPr/>
        </p:nvGrpSpPr>
        <p:grpSpPr>
          <a:xfrm>
            <a:off x="3362990" y="6835234"/>
            <a:ext cx="4688752" cy="3195851"/>
            <a:chOff x="0" y="0"/>
            <a:chExt cx="1192489" cy="812800"/>
          </a:xfrm>
        </p:grpSpPr>
        <p:sp>
          <p:nvSpPr>
            <p:cNvPr id="14" name="Freeform 14"/>
            <p:cNvSpPr/>
            <p:nvPr/>
          </p:nvSpPr>
          <p:spPr>
            <a:xfrm>
              <a:off x="0" y="0"/>
              <a:ext cx="1192489" cy="812800"/>
            </a:xfrm>
            <a:custGeom>
              <a:avLst/>
              <a:gdLst/>
              <a:ahLst/>
              <a:cxnLst/>
              <a:rect l="l" t="t" r="r" b="b"/>
              <a:pathLst>
                <a:path w="1192489" h="812800">
                  <a:moveTo>
                    <a:pt x="1192489" y="0"/>
                  </a:moveTo>
                  <a:lnTo>
                    <a:pt x="1192489" y="698500"/>
                  </a:lnTo>
                  <a:lnTo>
                    <a:pt x="596245" y="812800"/>
                  </a:lnTo>
                  <a:lnTo>
                    <a:pt x="0" y="698500"/>
                  </a:lnTo>
                  <a:lnTo>
                    <a:pt x="0" y="0"/>
                  </a:lnTo>
                  <a:lnTo>
                    <a:pt x="1192489" y="0"/>
                  </a:lnTo>
                  <a:close/>
                </a:path>
              </a:pathLst>
            </a:custGeom>
            <a:solidFill>
              <a:srgbClr val="0F2863"/>
            </a:solidFill>
          </p:spPr>
          <p:txBody>
            <a:bodyPr/>
            <a:lstStyle/>
            <a:p>
              <a:endParaRPr lang="en-US"/>
            </a:p>
          </p:txBody>
        </p:sp>
        <p:sp>
          <p:nvSpPr>
            <p:cNvPr id="15" name="TextBox 15"/>
            <p:cNvSpPr txBox="1"/>
            <p:nvPr/>
          </p:nvSpPr>
          <p:spPr>
            <a:xfrm>
              <a:off x="0" y="9525"/>
              <a:ext cx="1192489" cy="688975"/>
            </a:xfrm>
            <a:prstGeom prst="rect">
              <a:avLst/>
            </a:prstGeom>
          </p:spPr>
          <p:txBody>
            <a:bodyPr lIns="50800" tIns="50800" rIns="50800" bIns="50800" rtlCol="0" anchor="ctr"/>
            <a:lstStyle/>
            <a:p>
              <a:pPr algn="ctr">
                <a:lnSpc>
                  <a:spcPts val="3479"/>
                </a:lnSpc>
              </a:pPr>
              <a:r>
                <a:rPr lang="en-US" sz="2899">
                  <a:solidFill>
                    <a:srgbClr val="FFFFFF"/>
                  </a:solidFill>
                  <a:latin typeface="Aptos"/>
                  <a:ea typeface="Aptos"/>
                  <a:cs typeface="Aptos"/>
                  <a:sym typeface="Aptos"/>
                </a:rPr>
                <a:t>Cardiology, Pulmonology, Oncology, Psychiatry: aligned with top gaps in County need projections</a:t>
              </a:r>
            </a:p>
          </p:txBody>
        </p:sp>
      </p:grpSp>
      <p:grpSp>
        <p:nvGrpSpPr>
          <p:cNvPr id="16" name="Group 16"/>
          <p:cNvGrpSpPr/>
          <p:nvPr/>
        </p:nvGrpSpPr>
        <p:grpSpPr>
          <a:xfrm>
            <a:off x="10287399" y="3161753"/>
            <a:ext cx="4688752" cy="3195851"/>
            <a:chOff x="0" y="0"/>
            <a:chExt cx="1192489" cy="812800"/>
          </a:xfrm>
        </p:grpSpPr>
        <p:sp>
          <p:nvSpPr>
            <p:cNvPr id="17" name="Freeform 17"/>
            <p:cNvSpPr/>
            <p:nvPr/>
          </p:nvSpPr>
          <p:spPr>
            <a:xfrm>
              <a:off x="0" y="0"/>
              <a:ext cx="1192489" cy="812800"/>
            </a:xfrm>
            <a:custGeom>
              <a:avLst/>
              <a:gdLst/>
              <a:ahLst/>
              <a:cxnLst/>
              <a:rect l="l" t="t" r="r" b="b"/>
              <a:pathLst>
                <a:path w="1192489" h="812800">
                  <a:moveTo>
                    <a:pt x="1192489" y="0"/>
                  </a:moveTo>
                  <a:lnTo>
                    <a:pt x="1192489" y="698500"/>
                  </a:lnTo>
                  <a:lnTo>
                    <a:pt x="596245" y="812800"/>
                  </a:lnTo>
                  <a:lnTo>
                    <a:pt x="0" y="698500"/>
                  </a:lnTo>
                  <a:lnTo>
                    <a:pt x="0" y="0"/>
                  </a:lnTo>
                  <a:lnTo>
                    <a:pt x="1192489" y="0"/>
                  </a:lnTo>
                  <a:close/>
                </a:path>
              </a:pathLst>
            </a:custGeom>
            <a:solidFill>
              <a:srgbClr val="0F2863"/>
            </a:solidFill>
          </p:spPr>
          <p:txBody>
            <a:bodyPr/>
            <a:lstStyle/>
            <a:p>
              <a:endParaRPr lang="en-US"/>
            </a:p>
          </p:txBody>
        </p:sp>
        <p:sp>
          <p:nvSpPr>
            <p:cNvPr id="18" name="TextBox 18"/>
            <p:cNvSpPr txBox="1"/>
            <p:nvPr/>
          </p:nvSpPr>
          <p:spPr>
            <a:xfrm>
              <a:off x="0" y="9525"/>
              <a:ext cx="1192489" cy="688975"/>
            </a:xfrm>
            <a:prstGeom prst="rect">
              <a:avLst/>
            </a:prstGeom>
          </p:spPr>
          <p:txBody>
            <a:bodyPr lIns="50800" tIns="50800" rIns="50800" bIns="50800" rtlCol="0" anchor="ctr"/>
            <a:lstStyle/>
            <a:p>
              <a:pPr algn="ctr">
                <a:lnSpc>
                  <a:spcPts val="3479"/>
                </a:lnSpc>
              </a:pPr>
              <a:r>
                <a:rPr lang="en-US" sz="2899">
                  <a:solidFill>
                    <a:srgbClr val="FFFFFF"/>
                  </a:solidFill>
                  <a:latin typeface="Aptos"/>
                  <a:ea typeface="Aptos"/>
                  <a:cs typeface="Aptos"/>
                  <a:sym typeface="Aptos"/>
                </a:rPr>
                <a:t>Surgical services: general surgery and orthopedics to alleviate procedural and pain care backlogs</a:t>
              </a:r>
            </a:p>
          </p:txBody>
        </p:sp>
      </p:grpSp>
      <p:grpSp>
        <p:nvGrpSpPr>
          <p:cNvPr id="19" name="Group 19"/>
          <p:cNvGrpSpPr/>
          <p:nvPr/>
        </p:nvGrpSpPr>
        <p:grpSpPr>
          <a:xfrm>
            <a:off x="10287399" y="6835234"/>
            <a:ext cx="4688752" cy="3195851"/>
            <a:chOff x="0" y="0"/>
            <a:chExt cx="1192489" cy="812800"/>
          </a:xfrm>
        </p:grpSpPr>
        <p:sp>
          <p:nvSpPr>
            <p:cNvPr id="20" name="Freeform 20"/>
            <p:cNvSpPr/>
            <p:nvPr/>
          </p:nvSpPr>
          <p:spPr>
            <a:xfrm>
              <a:off x="0" y="0"/>
              <a:ext cx="1192489" cy="812800"/>
            </a:xfrm>
            <a:custGeom>
              <a:avLst/>
              <a:gdLst/>
              <a:ahLst/>
              <a:cxnLst/>
              <a:rect l="l" t="t" r="r" b="b"/>
              <a:pathLst>
                <a:path w="1192489" h="812800">
                  <a:moveTo>
                    <a:pt x="1192489" y="0"/>
                  </a:moveTo>
                  <a:lnTo>
                    <a:pt x="1192489" y="698500"/>
                  </a:lnTo>
                  <a:lnTo>
                    <a:pt x="596245" y="812800"/>
                  </a:lnTo>
                  <a:lnTo>
                    <a:pt x="0" y="698500"/>
                  </a:lnTo>
                  <a:lnTo>
                    <a:pt x="0" y="0"/>
                  </a:lnTo>
                  <a:lnTo>
                    <a:pt x="1192489" y="0"/>
                  </a:lnTo>
                  <a:close/>
                </a:path>
              </a:pathLst>
            </a:custGeom>
            <a:solidFill>
              <a:srgbClr val="0F2863"/>
            </a:solidFill>
          </p:spPr>
          <p:txBody>
            <a:bodyPr/>
            <a:lstStyle/>
            <a:p>
              <a:endParaRPr lang="en-US"/>
            </a:p>
          </p:txBody>
        </p:sp>
        <p:sp>
          <p:nvSpPr>
            <p:cNvPr id="21" name="TextBox 21"/>
            <p:cNvSpPr txBox="1"/>
            <p:nvPr/>
          </p:nvSpPr>
          <p:spPr>
            <a:xfrm>
              <a:off x="0" y="9525"/>
              <a:ext cx="1192489" cy="688975"/>
            </a:xfrm>
            <a:prstGeom prst="rect">
              <a:avLst/>
            </a:prstGeom>
          </p:spPr>
          <p:txBody>
            <a:bodyPr lIns="50800" tIns="50800" rIns="50800" bIns="50800" rtlCol="0" anchor="ctr"/>
            <a:lstStyle/>
            <a:p>
              <a:pPr algn="ctr">
                <a:lnSpc>
                  <a:spcPts val="3479"/>
                </a:lnSpc>
              </a:pPr>
              <a:r>
                <a:rPr lang="en-US" sz="2899">
                  <a:solidFill>
                    <a:srgbClr val="FFFFFF"/>
                  </a:solidFill>
                  <a:latin typeface="Aptos"/>
                  <a:ea typeface="Aptos"/>
                  <a:cs typeface="Aptos"/>
                  <a:sym typeface="Aptos"/>
                </a:rPr>
                <a:t>Integrated behavioral health and substance use programs to reduce preventable hospitalizations</a:t>
              </a:r>
            </a:p>
          </p:txBody>
        </p:sp>
      </p:grpSp>
      <p:grpSp>
        <p:nvGrpSpPr>
          <p:cNvPr id="22" name="Group 22"/>
          <p:cNvGrpSpPr/>
          <p:nvPr/>
        </p:nvGrpSpPr>
        <p:grpSpPr>
          <a:xfrm>
            <a:off x="1506441" y="1775175"/>
            <a:ext cx="15834664" cy="1221206"/>
            <a:chOff x="0" y="0"/>
            <a:chExt cx="4170447" cy="321634"/>
          </a:xfrm>
        </p:grpSpPr>
        <p:sp>
          <p:nvSpPr>
            <p:cNvPr id="23" name="Freeform 23"/>
            <p:cNvSpPr/>
            <p:nvPr/>
          </p:nvSpPr>
          <p:spPr>
            <a:xfrm>
              <a:off x="0" y="0"/>
              <a:ext cx="4170447" cy="321634"/>
            </a:xfrm>
            <a:custGeom>
              <a:avLst/>
              <a:gdLst/>
              <a:ahLst/>
              <a:cxnLst/>
              <a:rect l="l" t="t" r="r" b="b"/>
              <a:pathLst>
                <a:path w="4170447" h="321634">
                  <a:moveTo>
                    <a:pt x="0" y="0"/>
                  </a:moveTo>
                  <a:lnTo>
                    <a:pt x="4170447" y="0"/>
                  </a:lnTo>
                  <a:lnTo>
                    <a:pt x="4170447" y="321634"/>
                  </a:lnTo>
                  <a:lnTo>
                    <a:pt x="0" y="321634"/>
                  </a:lnTo>
                  <a:close/>
                </a:path>
              </a:pathLst>
            </a:custGeom>
            <a:solidFill>
              <a:srgbClr val="D5D5D5">
                <a:alpha val="81961"/>
              </a:srgbClr>
            </a:solidFill>
          </p:spPr>
          <p:txBody>
            <a:bodyPr/>
            <a:lstStyle/>
            <a:p>
              <a:endParaRPr lang="en-US"/>
            </a:p>
          </p:txBody>
        </p:sp>
        <p:sp>
          <p:nvSpPr>
            <p:cNvPr id="24" name="TextBox 24"/>
            <p:cNvSpPr txBox="1"/>
            <p:nvPr/>
          </p:nvSpPr>
          <p:spPr>
            <a:xfrm>
              <a:off x="0" y="0"/>
              <a:ext cx="4170447" cy="321634"/>
            </a:xfrm>
            <a:prstGeom prst="rect">
              <a:avLst/>
            </a:prstGeom>
          </p:spPr>
          <p:txBody>
            <a:bodyPr lIns="50800" tIns="50800" rIns="50800" bIns="50800" rtlCol="0" anchor="ctr"/>
            <a:lstStyle/>
            <a:p>
              <a:pPr algn="ctr">
                <a:lnSpc>
                  <a:spcPts val="2160"/>
                </a:lnSpc>
              </a:pPr>
              <a:endParaRPr/>
            </a:p>
          </p:txBody>
        </p:sp>
      </p:grpSp>
      <p:sp>
        <p:nvSpPr>
          <p:cNvPr id="25" name="TextBox 25"/>
          <p:cNvSpPr txBox="1"/>
          <p:nvPr/>
        </p:nvSpPr>
        <p:spPr>
          <a:xfrm>
            <a:off x="1348740" y="1941316"/>
            <a:ext cx="15590520" cy="1055065"/>
          </a:xfrm>
          <a:prstGeom prst="rect">
            <a:avLst/>
          </a:prstGeom>
        </p:spPr>
        <p:txBody>
          <a:bodyPr lIns="0" tIns="0" rIns="0" bIns="0" rtlCol="0" anchor="t">
            <a:spAutoFit/>
          </a:bodyPr>
          <a:lstStyle/>
          <a:p>
            <a:pPr algn="ctr">
              <a:lnSpc>
                <a:spcPts val="4082"/>
              </a:lnSpc>
            </a:pPr>
            <a:r>
              <a:rPr lang="en-US" sz="4200">
                <a:solidFill>
                  <a:srgbClr val="000000"/>
                </a:solidFill>
                <a:latin typeface="Aptos"/>
                <a:ea typeface="Aptos"/>
                <a:cs typeface="Aptos"/>
                <a:sym typeface="Aptos"/>
              </a:rPr>
              <a:t>FPP directly addresses specialty shortages identified in County assessment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259150" y="7783474"/>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531425" y="952900"/>
            <a:ext cx="15225150" cy="942975"/>
          </a:xfrm>
          <a:prstGeom prst="rect">
            <a:avLst/>
          </a:prstGeom>
        </p:spPr>
        <p:txBody>
          <a:bodyPr lIns="0" tIns="0" rIns="0" bIns="0" rtlCol="0" anchor="t">
            <a:spAutoFit/>
          </a:bodyPr>
          <a:lstStyle/>
          <a:p>
            <a:pPr algn="l">
              <a:lnSpc>
                <a:spcPts val="7200"/>
              </a:lnSpc>
            </a:pPr>
            <a:r>
              <a:rPr lang="en-US" sz="6000">
                <a:solidFill>
                  <a:srgbClr val="241160"/>
                </a:solidFill>
                <a:latin typeface="Arimo"/>
                <a:ea typeface="Arimo"/>
                <a:cs typeface="Arimo"/>
                <a:sym typeface="Arimo"/>
              </a:rPr>
              <a:t>Agenda</a:t>
            </a:r>
          </a:p>
        </p:txBody>
      </p:sp>
      <p:sp>
        <p:nvSpPr>
          <p:cNvPr id="6" name="TextBox 6"/>
          <p:cNvSpPr txBox="1"/>
          <p:nvPr/>
        </p:nvSpPr>
        <p:spPr>
          <a:xfrm>
            <a:off x="1531425" y="3024616"/>
            <a:ext cx="1286550" cy="740925"/>
          </a:xfrm>
          <a:prstGeom prst="rect">
            <a:avLst/>
          </a:prstGeom>
        </p:spPr>
        <p:txBody>
          <a:bodyPr lIns="0" tIns="0" rIns="0" bIns="0" rtlCol="0" anchor="t">
            <a:spAutoFit/>
          </a:bodyPr>
          <a:lstStyle/>
          <a:p>
            <a:pPr algn="l">
              <a:lnSpc>
                <a:spcPts val="7200"/>
              </a:lnSpc>
            </a:pPr>
            <a:r>
              <a:rPr lang="en-US" sz="6000">
                <a:solidFill>
                  <a:srgbClr val="241160"/>
                </a:solidFill>
                <a:latin typeface="Arimo"/>
                <a:ea typeface="Arimo"/>
                <a:cs typeface="Arimo"/>
                <a:sym typeface="Arimo"/>
              </a:rPr>
              <a:t>01</a:t>
            </a:r>
          </a:p>
        </p:txBody>
      </p:sp>
      <p:sp>
        <p:nvSpPr>
          <p:cNvPr id="7" name="TextBox 7"/>
          <p:cNvSpPr txBox="1"/>
          <p:nvPr/>
        </p:nvSpPr>
        <p:spPr>
          <a:xfrm>
            <a:off x="1531425" y="6043832"/>
            <a:ext cx="1286550" cy="740925"/>
          </a:xfrm>
          <a:prstGeom prst="rect">
            <a:avLst/>
          </a:prstGeom>
        </p:spPr>
        <p:txBody>
          <a:bodyPr lIns="0" tIns="0" rIns="0" bIns="0" rtlCol="0" anchor="t">
            <a:spAutoFit/>
          </a:bodyPr>
          <a:lstStyle/>
          <a:p>
            <a:pPr algn="l">
              <a:lnSpc>
                <a:spcPts val="7200"/>
              </a:lnSpc>
            </a:pPr>
            <a:r>
              <a:rPr lang="en-US" sz="6000">
                <a:solidFill>
                  <a:srgbClr val="241160"/>
                </a:solidFill>
                <a:latin typeface="Arimo"/>
                <a:ea typeface="Arimo"/>
                <a:cs typeface="Arimo"/>
                <a:sym typeface="Arimo"/>
              </a:rPr>
              <a:t>04</a:t>
            </a:r>
          </a:p>
        </p:txBody>
      </p:sp>
      <p:sp>
        <p:nvSpPr>
          <p:cNvPr id="8" name="TextBox 8"/>
          <p:cNvSpPr txBox="1"/>
          <p:nvPr/>
        </p:nvSpPr>
        <p:spPr>
          <a:xfrm>
            <a:off x="6703425" y="3024616"/>
            <a:ext cx="1286550" cy="740925"/>
          </a:xfrm>
          <a:prstGeom prst="rect">
            <a:avLst/>
          </a:prstGeom>
        </p:spPr>
        <p:txBody>
          <a:bodyPr lIns="0" tIns="0" rIns="0" bIns="0" rtlCol="0" anchor="t">
            <a:spAutoFit/>
          </a:bodyPr>
          <a:lstStyle/>
          <a:p>
            <a:pPr algn="l">
              <a:lnSpc>
                <a:spcPts val="7200"/>
              </a:lnSpc>
            </a:pPr>
            <a:r>
              <a:rPr lang="en-US" sz="6000">
                <a:solidFill>
                  <a:srgbClr val="241160"/>
                </a:solidFill>
                <a:latin typeface="Arimo"/>
                <a:ea typeface="Arimo"/>
                <a:cs typeface="Arimo"/>
                <a:sym typeface="Arimo"/>
              </a:rPr>
              <a:t>02</a:t>
            </a:r>
          </a:p>
        </p:txBody>
      </p:sp>
      <p:sp>
        <p:nvSpPr>
          <p:cNvPr id="9" name="TextBox 9"/>
          <p:cNvSpPr txBox="1"/>
          <p:nvPr/>
        </p:nvSpPr>
        <p:spPr>
          <a:xfrm>
            <a:off x="6703425" y="6043832"/>
            <a:ext cx="1286550" cy="740925"/>
          </a:xfrm>
          <a:prstGeom prst="rect">
            <a:avLst/>
          </a:prstGeom>
        </p:spPr>
        <p:txBody>
          <a:bodyPr lIns="0" tIns="0" rIns="0" bIns="0" rtlCol="0" anchor="t">
            <a:spAutoFit/>
          </a:bodyPr>
          <a:lstStyle/>
          <a:p>
            <a:pPr algn="l">
              <a:lnSpc>
                <a:spcPts val="7200"/>
              </a:lnSpc>
            </a:pPr>
            <a:r>
              <a:rPr lang="en-US" sz="6000">
                <a:solidFill>
                  <a:srgbClr val="241160"/>
                </a:solidFill>
                <a:latin typeface="Arimo"/>
                <a:ea typeface="Arimo"/>
                <a:cs typeface="Arimo"/>
                <a:sym typeface="Arimo"/>
              </a:rPr>
              <a:t>05</a:t>
            </a:r>
          </a:p>
        </p:txBody>
      </p:sp>
      <p:sp>
        <p:nvSpPr>
          <p:cNvPr id="10" name="TextBox 10"/>
          <p:cNvSpPr txBox="1"/>
          <p:nvPr/>
        </p:nvSpPr>
        <p:spPr>
          <a:xfrm>
            <a:off x="11875425" y="3024616"/>
            <a:ext cx="1286550" cy="740925"/>
          </a:xfrm>
          <a:prstGeom prst="rect">
            <a:avLst/>
          </a:prstGeom>
        </p:spPr>
        <p:txBody>
          <a:bodyPr lIns="0" tIns="0" rIns="0" bIns="0" rtlCol="0" anchor="t">
            <a:spAutoFit/>
          </a:bodyPr>
          <a:lstStyle/>
          <a:p>
            <a:pPr algn="l">
              <a:lnSpc>
                <a:spcPts val="7200"/>
              </a:lnSpc>
            </a:pPr>
            <a:r>
              <a:rPr lang="en-US" sz="6000">
                <a:solidFill>
                  <a:srgbClr val="241160"/>
                </a:solidFill>
                <a:latin typeface="Arimo"/>
                <a:ea typeface="Arimo"/>
                <a:cs typeface="Arimo"/>
                <a:sym typeface="Arimo"/>
              </a:rPr>
              <a:t>03</a:t>
            </a:r>
          </a:p>
        </p:txBody>
      </p:sp>
      <p:sp>
        <p:nvSpPr>
          <p:cNvPr id="12" name="TextBox 12"/>
          <p:cNvSpPr txBox="1"/>
          <p:nvPr/>
        </p:nvSpPr>
        <p:spPr>
          <a:xfrm>
            <a:off x="1531425" y="4115750"/>
            <a:ext cx="4881150" cy="1114425"/>
          </a:xfrm>
          <a:prstGeom prst="rect">
            <a:avLst/>
          </a:prstGeom>
        </p:spPr>
        <p:txBody>
          <a:bodyPr lIns="0" tIns="0" rIns="0" bIns="0" rtlCol="0" anchor="t">
            <a:spAutoFit/>
          </a:bodyPr>
          <a:lstStyle/>
          <a:p>
            <a:pPr algn="l">
              <a:lnSpc>
                <a:spcPts val="4320"/>
              </a:lnSpc>
            </a:pPr>
            <a:r>
              <a:rPr lang="en-US" sz="3600">
                <a:solidFill>
                  <a:srgbClr val="241160"/>
                </a:solidFill>
                <a:latin typeface="Arimo"/>
                <a:ea typeface="Arimo"/>
                <a:cs typeface="Arimo"/>
                <a:sym typeface="Arimo"/>
              </a:rPr>
              <a:t>Prince George’s </a:t>
            </a:r>
          </a:p>
          <a:p>
            <a:pPr algn="l">
              <a:lnSpc>
                <a:spcPts val="4320"/>
              </a:lnSpc>
            </a:pPr>
            <a:r>
              <a:rPr lang="en-US" sz="3600">
                <a:solidFill>
                  <a:srgbClr val="241160"/>
                </a:solidFill>
                <a:latin typeface="Arimo"/>
                <a:ea typeface="Arimo"/>
                <a:cs typeface="Arimo"/>
                <a:sym typeface="Arimo"/>
              </a:rPr>
              <a:t>County - Overview</a:t>
            </a:r>
          </a:p>
        </p:txBody>
      </p:sp>
      <p:sp>
        <p:nvSpPr>
          <p:cNvPr id="13" name="TextBox 13"/>
          <p:cNvSpPr txBox="1"/>
          <p:nvPr/>
        </p:nvSpPr>
        <p:spPr>
          <a:xfrm>
            <a:off x="6703425" y="4115750"/>
            <a:ext cx="4881150" cy="1114425"/>
          </a:xfrm>
          <a:prstGeom prst="rect">
            <a:avLst/>
          </a:prstGeom>
        </p:spPr>
        <p:txBody>
          <a:bodyPr lIns="0" tIns="0" rIns="0" bIns="0" rtlCol="0" anchor="t">
            <a:spAutoFit/>
          </a:bodyPr>
          <a:lstStyle/>
          <a:p>
            <a:pPr algn="l">
              <a:lnSpc>
                <a:spcPts val="4320"/>
              </a:lnSpc>
            </a:pPr>
            <a:r>
              <a:rPr lang="en-US" sz="3600">
                <a:solidFill>
                  <a:srgbClr val="241160"/>
                </a:solidFill>
                <a:latin typeface="Arimo"/>
                <a:ea typeface="Arimo"/>
                <a:cs typeface="Arimo"/>
                <a:sym typeface="Arimo"/>
              </a:rPr>
              <a:t>Current Physician Shortage</a:t>
            </a:r>
          </a:p>
        </p:txBody>
      </p:sp>
      <p:sp>
        <p:nvSpPr>
          <p:cNvPr id="14" name="TextBox 14"/>
          <p:cNvSpPr txBox="1"/>
          <p:nvPr/>
        </p:nvSpPr>
        <p:spPr>
          <a:xfrm>
            <a:off x="11875425" y="4115750"/>
            <a:ext cx="4881150" cy="1114425"/>
          </a:xfrm>
          <a:prstGeom prst="rect">
            <a:avLst/>
          </a:prstGeom>
        </p:spPr>
        <p:txBody>
          <a:bodyPr lIns="0" tIns="0" rIns="0" bIns="0" rtlCol="0" anchor="t">
            <a:spAutoFit/>
          </a:bodyPr>
          <a:lstStyle/>
          <a:p>
            <a:pPr algn="l">
              <a:lnSpc>
                <a:spcPts val="4320"/>
              </a:lnSpc>
            </a:pPr>
            <a:r>
              <a:rPr lang="en-US" sz="3600">
                <a:solidFill>
                  <a:srgbClr val="241160"/>
                </a:solidFill>
                <a:latin typeface="Arimo"/>
                <a:ea typeface="Arimo"/>
                <a:cs typeface="Arimo"/>
                <a:sym typeface="Arimo"/>
              </a:rPr>
              <a:t>Impact on Social &amp; Welfare Needs</a:t>
            </a:r>
          </a:p>
        </p:txBody>
      </p:sp>
      <p:sp>
        <p:nvSpPr>
          <p:cNvPr id="15" name="TextBox 15"/>
          <p:cNvSpPr txBox="1"/>
          <p:nvPr/>
        </p:nvSpPr>
        <p:spPr>
          <a:xfrm>
            <a:off x="1531425" y="7152650"/>
            <a:ext cx="4881150" cy="1114425"/>
          </a:xfrm>
          <a:prstGeom prst="rect">
            <a:avLst/>
          </a:prstGeom>
        </p:spPr>
        <p:txBody>
          <a:bodyPr lIns="0" tIns="0" rIns="0" bIns="0" rtlCol="0" anchor="t">
            <a:spAutoFit/>
          </a:bodyPr>
          <a:lstStyle/>
          <a:p>
            <a:pPr algn="l">
              <a:lnSpc>
                <a:spcPts val="4320"/>
              </a:lnSpc>
            </a:pPr>
            <a:r>
              <a:rPr lang="en-US" sz="3600">
                <a:solidFill>
                  <a:srgbClr val="241160"/>
                </a:solidFill>
                <a:latin typeface="Arimo"/>
                <a:ea typeface="Arimo"/>
                <a:cs typeface="Arimo"/>
                <a:sym typeface="Arimo"/>
              </a:rPr>
              <a:t>Faculty Practice </a:t>
            </a:r>
          </a:p>
          <a:p>
            <a:pPr algn="l">
              <a:lnSpc>
                <a:spcPts val="4320"/>
              </a:lnSpc>
            </a:pPr>
            <a:r>
              <a:rPr lang="en-US" sz="3600">
                <a:solidFill>
                  <a:srgbClr val="241160"/>
                </a:solidFill>
                <a:latin typeface="Arimo"/>
                <a:ea typeface="Arimo"/>
                <a:cs typeface="Arimo"/>
                <a:sym typeface="Arimo"/>
              </a:rPr>
              <a:t>Plan - Overview</a:t>
            </a:r>
          </a:p>
        </p:txBody>
      </p:sp>
      <p:sp>
        <p:nvSpPr>
          <p:cNvPr id="16" name="TextBox 16"/>
          <p:cNvSpPr txBox="1"/>
          <p:nvPr/>
        </p:nvSpPr>
        <p:spPr>
          <a:xfrm>
            <a:off x="6703425" y="7152650"/>
            <a:ext cx="6474668" cy="1654299"/>
          </a:xfrm>
          <a:prstGeom prst="rect">
            <a:avLst/>
          </a:prstGeom>
        </p:spPr>
        <p:txBody>
          <a:bodyPr wrap="square" lIns="0" tIns="0" rIns="0" bIns="0" rtlCol="0" anchor="t">
            <a:spAutoFit/>
          </a:bodyPr>
          <a:lstStyle/>
          <a:p>
            <a:pPr>
              <a:lnSpc>
                <a:spcPts val="4320"/>
              </a:lnSpc>
            </a:pPr>
            <a:r>
              <a:rPr lang="en-US" sz="3600" dirty="0">
                <a:solidFill>
                  <a:srgbClr val="241160"/>
                </a:solidFill>
                <a:latin typeface="Arimo"/>
                <a:ea typeface="Arimo"/>
                <a:cs typeface="Arimo"/>
                <a:sym typeface="Arimo"/>
              </a:rPr>
              <a:t>Faculty Practice Plan Clinical Alignment – Prince George's County</a:t>
            </a:r>
            <a:endParaRPr lang="en-US" sz="3600" dirty="0">
              <a:solidFill>
                <a:srgbClr val="241160"/>
              </a:solidFill>
              <a:latin typeface="Arimo"/>
              <a:ea typeface="Arimo"/>
              <a:cs typeface="Arimo"/>
            </a:endParaRPr>
          </a:p>
        </p:txBody>
      </p:sp>
      <p:sp>
        <p:nvSpPr>
          <p:cNvPr id="19" name="Freeform 19"/>
          <p:cNvSpPr/>
          <p:nvPr/>
        </p:nvSpPr>
        <p:spPr>
          <a:xfrm>
            <a:off x="16885368" y="9039268"/>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140918" y="4248417"/>
            <a:ext cx="10286392" cy="7532427"/>
          </a:xfrm>
          <a:custGeom>
            <a:avLst/>
            <a:gdLst/>
            <a:ahLst/>
            <a:cxnLst/>
            <a:rect l="l" t="t" r="r" b="b"/>
            <a:pathLst>
              <a:path w="10286392" h="7532427">
                <a:moveTo>
                  <a:pt x="10286392" y="0"/>
                </a:moveTo>
                <a:lnTo>
                  <a:pt x="0" y="0"/>
                </a:lnTo>
                <a:lnTo>
                  <a:pt x="0" y="7532427"/>
                </a:lnTo>
                <a:lnTo>
                  <a:pt x="10286392" y="7532427"/>
                </a:lnTo>
                <a:lnTo>
                  <a:pt x="10286392" y="0"/>
                </a:lnTo>
                <a:close/>
              </a:path>
            </a:pathLst>
          </a:custGeom>
          <a:blipFill>
            <a:blip r:embed="rId4"/>
            <a:stretch>
              <a:fillRect/>
            </a:stretch>
          </a:blipFill>
        </p:spPr>
        <p:txBody>
          <a:bodyPr/>
          <a:lstStyle/>
          <a:p>
            <a:endParaRPr lang="en-US"/>
          </a:p>
        </p:txBody>
      </p:sp>
      <p:sp>
        <p:nvSpPr>
          <p:cNvPr id="3" name="Freeform 3"/>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5"/>
            <a:stretch>
              <a:fillRect/>
            </a:stretch>
          </a:blipFill>
        </p:spPr>
        <p:txBody>
          <a:bodyPr/>
          <a:lstStyle/>
          <a:p>
            <a:endParaRPr lang="en-US"/>
          </a:p>
        </p:txBody>
      </p:sp>
      <p:sp>
        <p:nvSpPr>
          <p:cNvPr id="4" name="Freeform 4"/>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8"/>
            <a:stretch>
              <a:fillRect l="-5757" t="-2969" b="-2969"/>
            </a:stretch>
          </a:blipFill>
        </p:spPr>
        <p:txBody>
          <a:bodyPr/>
          <a:lstStyle/>
          <a:p>
            <a:endParaRPr lang="en-US"/>
          </a:p>
        </p:txBody>
      </p:sp>
      <p:grpSp>
        <p:nvGrpSpPr>
          <p:cNvPr id="7" name="Group 7"/>
          <p:cNvGrpSpPr/>
          <p:nvPr/>
        </p:nvGrpSpPr>
        <p:grpSpPr>
          <a:xfrm>
            <a:off x="1257300" y="35203"/>
            <a:ext cx="15773400" cy="1988345"/>
            <a:chOff x="0" y="0"/>
            <a:chExt cx="21031200" cy="2651126"/>
          </a:xfrm>
        </p:grpSpPr>
        <p:sp>
          <p:nvSpPr>
            <p:cNvPr id="8" name="Freeform 8"/>
            <p:cNvSpPr/>
            <p:nvPr/>
          </p:nvSpPr>
          <p:spPr>
            <a:xfrm>
              <a:off x="0" y="0"/>
              <a:ext cx="21031200" cy="2651126"/>
            </a:xfrm>
            <a:custGeom>
              <a:avLst/>
              <a:gdLst/>
              <a:ahLst/>
              <a:cxnLst/>
              <a:rect l="l" t="t" r="r" b="b"/>
              <a:pathLst>
                <a:path w="21031200" h="2651126">
                  <a:moveTo>
                    <a:pt x="0" y="0"/>
                  </a:moveTo>
                  <a:lnTo>
                    <a:pt x="21031200" y="0"/>
                  </a:lnTo>
                  <a:lnTo>
                    <a:pt x="21031200" y="2651126"/>
                  </a:lnTo>
                  <a:lnTo>
                    <a:pt x="0" y="2651126"/>
                  </a:lnTo>
                  <a:close/>
                </a:path>
              </a:pathLst>
            </a:custGeom>
            <a:solidFill>
              <a:srgbClr val="000000">
                <a:alpha val="0"/>
              </a:srgbClr>
            </a:solidFill>
          </p:spPr>
          <p:txBody>
            <a:bodyPr/>
            <a:lstStyle/>
            <a:p>
              <a:endParaRPr lang="en-US"/>
            </a:p>
          </p:txBody>
        </p:sp>
        <p:sp>
          <p:nvSpPr>
            <p:cNvPr id="9" name="TextBox 9"/>
            <p:cNvSpPr txBox="1"/>
            <p:nvPr/>
          </p:nvSpPr>
          <p:spPr>
            <a:xfrm>
              <a:off x="0" y="66675"/>
              <a:ext cx="21031200" cy="2584451"/>
            </a:xfrm>
            <a:prstGeom prst="rect">
              <a:avLst/>
            </a:prstGeom>
          </p:spPr>
          <p:txBody>
            <a:bodyPr lIns="0" tIns="0" rIns="0" bIns="0" rtlCol="0" anchor="ctr"/>
            <a:lstStyle/>
            <a:p>
              <a:pPr algn="l">
                <a:lnSpc>
                  <a:spcPts val="7128"/>
                </a:lnSpc>
              </a:pPr>
              <a:r>
                <a:rPr lang="en-US" sz="6600">
                  <a:solidFill>
                    <a:srgbClr val="000000"/>
                  </a:solidFill>
                  <a:latin typeface="Aptos"/>
                  <a:ea typeface="Aptos"/>
                  <a:cs typeface="Aptos"/>
                  <a:sym typeface="Aptos"/>
                </a:rPr>
                <a:t>High Burden of Chronic Disease and Maternal Health</a:t>
              </a:r>
            </a:p>
          </p:txBody>
        </p:sp>
      </p:grpSp>
      <p:grpSp>
        <p:nvGrpSpPr>
          <p:cNvPr id="10" name="Group 10"/>
          <p:cNvGrpSpPr/>
          <p:nvPr/>
        </p:nvGrpSpPr>
        <p:grpSpPr>
          <a:xfrm>
            <a:off x="1393959" y="2451953"/>
            <a:ext cx="601258" cy="550130"/>
            <a:chOff x="0" y="0"/>
            <a:chExt cx="158356" cy="144890"/>
          </a:xfrm>
        </p:grpSpPr>
        <p:sp>
          <p:nvSpPr>
            <p:cNvPr id="11" name="Freeform 11"/>
            <p:cNvSpPr/>
            <p:nvPr/>
          </p:nvSpPr>
          <p:spPr>
            <a:xfrm>
              <a:off x="0" y="0"/>
              <a:ext cx="158356" cy="144890"/>
            </a:xfrm>
            <a:custGeom>
              <a:avLst/>
              <a:gdLst/>
              <a:ahLst/>
              <a:cxnLst/>
              <a:rect l="l" t="t" r="r" b="b"/>
              <a:pathLst>
                <a:path w="158356" h="144890">
                  <a:moveTo>
                    <a:pt x="0" y="0"/>
                  </a:moveTo>
                  <a:lnTo>
                    <a:pt x="158356" y="0"/>
                  </a:lnTo>
                  <a:lnTo>
                    <a:pt x="158356" y="144890"/>
                  </a:lnTo>
                  <a:lnTo>
                    <a:pt x="0" y="144890"/>
                  </a:lnTo>
                  <a:close/>
                </a:path>
              </a:pathLst>
            </a:custGeom>
            <a:solidFill>
              <a:srgbClr val="0F2863"/>
            </a:solidFill>
          </p:spPr>
          <p:txBody>
            <a:bodyPr/>
            <a:lstStyle/>
            <a:p>
              <a:endParaRPr lang="en-US"/>
            </a:p>
          </p:txBody>
        </p:sp>
        <p:sp>
          <p:nvSpPr>
            <p:cNvPr id="12" name="TextBox 12"/>
            <p:cNvSpPr txBox="1"/>
            <p:nvPr/>
          </p:nvSpPr>
          <p:spPr>
            <a:xfrm>
              <a:off x="0" y="0"/>
              <a:ext cx="158356" cy="144890"/>
            </a:xfrm>
            <a:prstGeom prst="rect">
              <a:avLst/>
            </a:prstGeom>
          </p:spPr>
          <p:txBody>
            <a:bodyPr lIns="50800" tIns="50800" rIns="50800" bIns="50800" rtlCol="0" anchor="ctr"/>
            <a:lstStyle/>
            <a:p>
              <a:pPr algn="ctr">
                <a:lnSpc>
                  <a:spcPts val="2160"/>
                </a:lnSpc>
              </a:pPr>
              <a:endParaRPr/>
            </a:p>
          </p:txBody>
        </p:sp>
      </p:grpSp>
      <p:grpSp>
        <p:nvGrpSpPr>
          <p:cNvPr id="13" name="Group 13"/>
          <p:cNvGrpSpPr/>
          <p:nvPr/>
        </p:nvGrpSpPr>
        <p:grpSpPr>
          <a:xfrm>
            <a:off x="1393959" y="4154608"/>
            <a:ext cx="601258" cy="550130"/>
            <a:chOff x="0" y="0"/>
            <a:chExt cx="158356" cy="144890"/>
          </a:xfrm>
        </p:grpSpPr>
        <p:sp>
          <p:nvSpPr>
            <p:cNvPr id="14" name="Freeform 14"/>
            <p:cNvSpPr/>
            <p:nvPr/>
          </p:nvSpPr>
          <p:spPr>
            <a:xfrm>
              <a:off x="0" y="0"/>
              <a:ext cx="158356" cy="144890"/>
            </a:xfrm>
            <a:custGeom>
              <a:avLst/>
              <a:gdLst/>
              <a:ahLst/>
              <a:cxnLst/>
              <a:rect l="l" t="t" r="r" b="b"/>
              <a:pathLst>
                <a:path w="158356" h="144890">
                  <a:moveTo>
                    <a:pt x="0" y="0"/>
                  </a:moveTo>
                  <a:lnTo>
                    <a:pt x="158356" y="0"/>
                  </a:lnTo>
                  <a:lnTo>
                    <a:pt x="158356" y="144890"/>
                  </a:lnTo>
                  <a:lnTo>
                    <a:pt x="0" y="144890"/>
                  </a:lnTo>
                  <a:close/>
                </a:path>
              </a:pathLst>
            </a:custGeom>
            <a:solidFill>
              <a:srgbClr val="0F2863"/>
            </a:solidFill>
          </p:spPr>
          <p:txBody>
            <a:bodyPr/>
            <a:lstStyle/>
            <a:p>
              <a:endParaRPr lang="en-US"/>
            </a:p>
          </p:txBody>
        </p:sp>
        <p:sp>
          <p:nvSpPr>
            <p:cNvPr id="15" name="TextBox 15"/>
            <p:cNvSpPr txBox="1"/>
            <p:nvPr/>
          </p:nvSpPr>
          <p:spPr>
            <a:xfrm>
              <a:off x="0" y="0"/>
              <a:ext cx="158356" cy="144890"/>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393959" y="5857263"/>
            <a:ext cx="601258" cy="550130"/>
            <a:chOff x="0" y="0"/>
            <a:chExt cx="158356" cy="144890"/>
          </a:xfrm>
        </p:grpSpPr>
        <p:sp>
          <p:nvSpPr>
            <p:cNvPr id="17" name="Freeform 17"/>
            <p:cNvSpPr/>
            <p:nvPr/>
          </p:nvSpPr>
          <p:spPr>
            <a:xfrm>
              <a:off x="0" y="0"/>
              <a:ext cx="158356" cy="144890"/>
            </a:xfrm>
            <a:custGeom>
              <a:avLst/>
              <a:gdLst/>
              <a:ahLst/>
              <a:cxnLst/>
              <a:rect l="l" t="t" r="r" b="b"/>
              <a:pathLst>
                <a:path w="158356" h="144890">
                  <a:moveTo>
                    <a:pt x="0" y="0"/>
                  </a:moveTo>
                  <a:lnTo>
                    <a:pt x="158356" y="0"/>
                  </a:lnTo>
                  <a:lnTo>
                    <a:pt x="158356" y="144890"/>
                  </a:lnTo>
                  <a:lnTo>
                    <a:pt x="0" y="144890"/>
                  </a:lnTo>
                  <a:close/>
                </a:path>
              </a:pathLst>
            </a:custGeom>
            <a:solidFill>
              <a:srgbClr val="0F2863"/>
            </a:solidFill>
          </p:spPr>
          <p:txBody>
            <a:bodyPr/>
            <a:lstStyle/>
            <a:p>
              <a:endParaRPr lang="en-US"/>
            </a:p>
          </p:txBody>
        </p:sp>
        <p:sp>
          <p:nvSpPr>
            <p:cNvPr id="18" name="TextBox 18"/>
            <p:cNvSpPr txBox="1"/>
            <p:nvPr/>
          </p:nvSpPr>
          <p:spPr>
            <a:xfrm>
              <a:off x="0" y="0"/>
              <a:ext cx="158356" cy="144890"/>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393959" y="7559917"/>
            <a:ext cx="601258" cy="550130"/>
            <a:chOff x="0" y="0"/>
            <a:chExt cx="158356" cy="144890"/>
          </a:xfrm>
        </p:grpSpPr>
        <p:sp>
          <p:nvSpPr>
            <p:cNvPr id="20" name="Freeform 20"/>
            <p:cNvSpPr/>
            <p:nvPr/>
          </p:nvSpPr>
          <p:spPr>
            <a:xfrm>
              <a:off x="0" y="0"/>
              <a:ext cx="158356" cy="144890"/>
            </a:xfrm>
            <a:custGeom>
              <a:avLst/>
              <a:gdLst/>
              <a:ahLst/>
              <a:cxnLst/>
              <a:rect l="l" t="t" r="r" b="b"/>
              <a:pathLst>
                <a:path w="158356" h="144890">
                  <a:moveTo>
                    <a:pt x="0" y="0"/>
                  </a:moveTo>
                  <a:lnTo>
                    <a:pt x="158356" y="0"/>
                  </a:lnTo>
                  <a:lnTo>
                    <a:pt x="158356" y="144890"/>
                  </a:lnTo>
                  <a:lnTo>
                    <a:pt x="0" y="144890"/>
                  </a:lnTo>
                  <a:close/>
                </a:path>
              </a:pathLst>
            </a:custGeom>
            <a:solidFill>
              <a:srgbClr val="0F2863"/>
            </a:solidFill>
          </p:spPr>
          <p:txBody>
            <a:bodyPr/>
            <a:lstStyle/>
            <a:p>
              <a:endParaRPr lang="en-US"/>
            </a:p>
          </p:txBody>
        </p:sp>
        <p:sp>
          <p:nvSpPr>
            <p:cNvPr id="21" name="TextBox 21"/>
            <p:cNvSpPr txBox="1"/>
            <p:nvPr/>
          </p:nvSpPr>
          <p:spPr>
            <a:xfrm>
              <a:off x="0" y="0"/>
              <a:ext cx="158356" cy="144890"/>
            </a:xfrm>
            <a:prstGeom prst="rect">
              <a:avLst/>
            </a:prstGeom>
          </p:spPr>
          <p:txBody>
            <a:bodyPr lIns="50800" tIns="50800" rIns="50800" bIns="50800" rtlCol="0" anchor="ctr"/>
            <a:lstStyle/>
            <a:p>
              <a:pPr algn="ctr">
                <a:lnSpc>
                  <a:spcPts val="2160"/>
                </a:lnSpc>
              </a:pPr>
              <a:endParaRPr/>
            </a:p>
          </p:txBody>
        </p:sp>
      </p:grpSp>
      <p:grpSp>
        <p:nvGrpSpPr>
          <p:cNvPr id="22" name="Group 22"/>
          <p:cNvGrpSpPr/>
          <p:nvPr/>
        </p:nvGrpSpPr>
        <p:grpSpPr>
          <a:xfrm>
            <a:off x="1393959" y="9258239"/>
            <a:ext cx="601258" cy="550130"/>
            <a:chOff x="0" y="0"/>
            <a:chExt cx="158356" cy="144890"/>
          </a:xfrm>
        </p:grpSpPr>
        <p:sp>
          <p:nvSpPr>
            <p:cNvPr id="23" name="Freeform 23"/>
            <p:cNvSpPr/>
            <p:nvPr/>
          </p:nvSpPr>
          <p:spPr>
            <a:xfrm>
              <a:off x="0" y="0"/>
              <a:ext cx="158356" cy="144890"/>
            </a:xfrm>
            <a:custGeom>
              <a:avLst/>
              <a:gdLst/>
              <a:ahLst/>
              <a:cxnLst/>
              <a:rect l="l" t="t" r="r" b="b"/>
              <a:pathLst>
                <a:path w="158356" h="144890">
                  <a:moveTo>
                    <a:pt x="0" y="0"/>
                  </a:moveTo>
                  <a:lnTo>
                    <a:pt x="158356" y="0"/>
                  </a:lnTo>
                  <a:lnTo>
                    <a:pt x="158356" y="144890"/>
                  </a:lnTo>
                  <a:lnTo>
                    <a:pt x="0" y="144890"/>
                  </a:lnTo>
                  <a:close/>
                </a:path>
              </a:pathLst>
            </a:custGeom>
            <a:solidFill>
              <a:srgbClr val="0F2863"/>
            </a:solidFill>
          </p:spPr>
          <p:txBody>
            <a:bodyPr/>
            <a:lstStyle/>
            <a:p>
              <a:endParaRPr lang="en-US"/>
            </a:p>
          </p:txBody>
        </p:sp>
        <p:sp>
          <p:nvSpPr>
            <p:cNvPr id="24" name="TextBox 24"/>
            <p:cNvSpPr txBox="1"/>
            <p:nvPr/>
          </p:nvSpPr>
          <p:spPr>
            <a:xfrm>
              <a:off x="0" y="0"/>
              <a:ext cx="158356" cy="144890"/>
            </a:xfrm>
            <a:prstGeom prst="rect">
              <a:avLst/>
            </a:prstGeom>
          </p:spPr>
          <p:txBody>
            <a:bodyPr lIns="50800" tIns="50800" rIns="50800" bIns="50800" rtlCol="0" anchor="ctr"/>
            <a:lstStyle/>
            <a:p>
              <a:pPr algn="ctr">
                <a:lnSpc>
                  <a:spcPts val="2160"/>
                </a:lnSpc>
              </a:pPr>
              <a:endParaRPr/>
            </a:p>
          </p:txBody>
        </p:sp>
      </p:grpSp>
      <p:grpSp>
        <p:nvGrpSpPr>
          <p:cNvPr id="25" name="Group 25"/>
          <p:cNvGrpSpPr/>
          <p:nvPr/>
        </p:nvGrpSpPr>
        <p:grpSpPr>
          <a:xfrm>
            <a:off x="2388590" y="2071172"/>
            <a:ext cx="14375257" cy="1327282"/>
            <a:chOff x="0" y="0"/>
            <a:chExt cx="3786076" cy="349572"/>
          </a:xfrm>
        </p:grpSpPr>
        <p:sp>
          <p:nvSpPr>
            <p:cNvPr id="26" name="Freeform 26"/>
            <p:cNvSpPr/>
            <p:nvPr/>
          </p:nvSpPr>
          <p:spPr>
            <a:xfrm>
              <a:off x="0" y="0"/>
              <a:ext cx="3786076" cy="349572"/>
            </a:xfrm>
            <a:custGeom>
              <a:avLst/>
              <a:gdLst/>
              <a:ahLst/>
              <a:cxnLst/>
              <a:rect l="l" t="t" r="r" b="b"/>
              <a:pathLst>
                <a:path w="3786076" h="349572">
                  <a:moveTo>
                    <a:pt x="0" y="0"/>
                  </a:moveTo>
                  <a:lnTo>
                    <a:pt x="3786076" y="0"/>
                  </a:lnTo>
                  <a:lnTo>
                    <a:pt x="3786076" y="349572"/>
                  </a:lnTo>
                  <a:lnTo>
                    <a:pt x="0" y="349572"/>
                  </a:lnTo>
                  <a:close/>
                </a:path>
              </a:pathLst>
            </a:custGeom>
            <a:solidFill>
              <a:srgbClr val="767676">
                <a:alpha val="64706"/>
              </a:srgbClr>
            </a:solidFill>
          </p:spPr>
          <p:txBody>
            <a:bodyPr/>
            <a:lstStyle/>
            <a:p>
              <a:endParaRPr lang="en-US"/>
            </a:p>
          </p:txBody>
        </p:sp>
        <p:sp>
          <p:nvSpPr>
            <p:cNvPr id="27" name="TextBox 27"/>
            <p:cNvSpPr txBox="1"/>
            <p:nvPr/>
          </p:nvSpPr>
          <p:spPr>
            <a:xfrm>
              <a:off x="0" y="9525"/>
              <a:ext cx="3786076" cy="340047"/>
            </a:xfrm>
            <a:prstGeom prst="rect">
              <a:avLst/>
            </a:prstGeom>
          </p:spPr>
          <p:txBody>
            <a:bodyPr lIns="50800" tIns="50800" rIns="50800" bIns="50800" rtlCol="0" anchor="ctr"/>
            <a:lstStyle/>
            <a:p>
              <a:pPr algn="just">
                <a:lnSpc>
                  <a:spcPts val="2999"/>
                </a:lnSpc>
              </a:pPr>
              <a:r>
                <a:rPr lang="en-US" sz="2499" b="1">
                  <a:solidFill>
                    <a:srgbClr val="FFFFFF">
                      <a:alpha val="64706"/>
                    </a:srgbClr>
                  </a:solidFill>
                  <a:latin typeface="Aptos Bold"/>
                  <a:ea typeface="Aptos Bold"/>
                  <a:cs typeface="Aptos Bold"/>
                  <a:sym typeface="Aptos Bold"/>
                </a:rPr>
                <a:t>~50% of adults are obese; obesity is most severe in the food-insecure Inner Beltway</a:t>
              </a:r>
            </a:p>
          </p:txBody>
        </p:sp>
      </p:grpSp>
      <p:grpSp>
        <p:nvGrpSpPr>
          <p:cNvPr id="28" name="Group 28"/>
          <p:cNvGrpSpPr/>
          <p:nvPr/>
        </p:nvGrpSpPr>
        <p:grpSpPr>
          <a:xfrm>
            <a:off x="2388590" y="3769929"/>
            <a:ext cx="14375257" cy="1327282"/>
            <a:chOff x="0" y="0"/>
            <a:chExt cx="3786076" cy="349572"/>
          </a:xfrm>
        </p:grpSpPr>
        <p:sp>
          <p:nvSpPr>
            <p:cNvPr id="29" name="Freeform 29"/>
            <p:cNvSpPr/>
            <p:nvPr/>
          </p:nvSpPr>
          <p:spPr>
            <a:xfrm>
              <a:off x="0" y="0"/>
              <a:ext cx="3786076" cy="349572"/>
            </a:xfrm>
            <a:custGeom>
              <a:avLst/>
              <a:gdLst/>
              <a:ahLst/>
              <a:cxnLst/>
              <a:rect l="l" t="t" r="r" b="b"/>
              <a:pathLst>
                <a:path w="3786076" h="349572">
                  <a:moveTo>
                    <a:pt x="0" y="0"/>
                  </a:moveTo>
                  <a:lnTo>
                    <a:pt x="3786076" y="0"/>
                  </a:lnTo>
                  <a:lnTo>
                    <a:pt x="3786076" y="349572"/>
                  </a:lnTo>
                  <a:lnTo>
                    <a:pt x="0" y="349572"/>
                  </a:lnTo>
                  <a:close/>
                </a:path>
              </a:pathLst>
            </a:custGeom>
            <a:solidFill>
              <a:srgbClr val="767676">
                <a:alpha val="64706"/>
              </a:srgbClr>
            </a:solidFill>
          </p:spPr>
          <p:txBody>
            <a:bodyPr/>
            <a:lstStyle/>
            <a:p>
              <a:endParaRPr lang="en-US"/>
            </a:p>
          </p:txBody>
        </p:sp>
        <p:sp>
          <p:nvSpPr>
            <p:cNvPr id="30" name="TextBox 30"/>
            <p:cNvSpPr txBox="1"/>
            <p:nvPr/>
          </p:nvSpPr>
          <p:spPr>
            <a:xfrm>
              <a:off x="0" y="9525"/>
              <a:ext cx="3786076" cy="340047"/>
            </a:xfrm>
            <a:prstGeom prst="rect">
              <a:avLst/>
            </a:prstGeom>
          </p:spPr>
          <p:txBody>
            <a:bodyPr lIns="50800" tIns="50800" rIns="50800" bIns="50800" rtlCol="0" anchor="ctr"/>
            <a:lstStyle/>
            <a:p>
              <a:pPr algn="just">
                <a:lnSpc>
                  <a:spcPts val="2999"/>
                </a:lnSpc>
              </a:pPr>
              <a:r>
                <a:rPr lang="en-US" sz="2499" b="1">
                  <a:solidFill>
                    <a:srgbClr val="FFFFFF">
                      <a:alpha val="64706"/>
                    </a:srgbClr>
                  </a:solidFill>
                  <a:latin typeface="Aptos Bold"/>
                  <a:ea typeface="Aptos Bold"/>
                  <a:cs typeface="Aptos Bold"/>
                  <a:sym typeface="Aptos Bold"/>
                </a:rPr>
                <a:t>Diabetes prevalence: 12% (~117,000 residents)</a:t>
              </a:r>
            </a:p>
          </p:txBody>
        </p:sp>
      </p:grpSp>
      <p:grpSp>
        <p:nvGrpSpPr>
          <p:cNvPr id="31" name="Group 31"/>
          <p:cNvGrpSpPr/>
          <p:nvPr/>
        </p:nvGrpSpPr>
        <p:grpSpPr>
          <a:xfrm>
            <a:off x="2388590" y="5468686"/>
            <a:ext cx="14375257" cy="1327282"/>
            <a:chOff x="0" y="0"/>
            <a:chExt cx="3786076" cy="349572"/>
          </a:xfrm>
        </p:grpSpPr>
        <p:sp>
          <p:nvSpPr>
            <p:cNvPr id="32" name="Freeform 32"/>
            <p:cNvSpPr/>
            <p:nvPr/>
          </p:nvSpPr>
          <p:spPr>
            <a:xfrm>
              <a:off x="0" y="0"/>
              <a:ext cx="3786076" cy="349572"/>
            </a:xfrm>
            <a:custGeom>
              <a:avLst/>
              <a:gdLst/>
              <a:ahLst/>
              <a:cxnLst/>
              <a:rect l="l" t="t" r="r" b="b"/>
              <a:pathLst>
                <a:path w="3786076" h="349572">
                  <a:moveTo>
                    <a:pt x="0" y="0"/>
                  </a:moveTo>
                  <a:lnTo>
                    <a:pt x="3786076" y="0"/>
                  </a:lnTo>
                  <a:lnTo>
                    <a:pt x="3786076" y="349572"/>
                  </a:lnTo>
                  <a:lnTo>
                    <a:pt x="0" y="349572"/>
                  </a:lnTo>
                  <a:close/>
                </a:path>
              </a:pathLst>
            </a:custGeom>
            <a:solidFill>
              <a:srgbClr val="767676">
                <a:alpha val="64706"/>
              </a:srgbClr>
            </a:solidFill>
          </p:spPr>
          <p:txBody>
            <a:bodyPr/>
            <a:lstStyle/>
            <a:p>
              <a:endParaRPr lang="en-US"/>
            </a:p>
          </p:txBody>
        </p:sp>
        <p:sp>
          <p:nvSpPr>
            <p:cNvPr id="33" name="TextBox 33"/>
            <p:cNvSpPr txBox="1"/>
            <p:nvPr/>
          </p:nvSpPr>
          <p:spPr>
            <a:xfrm>
              <a:off x="0" y="9525"/>
              <a:ext cx="3786076" cy="340047"/>
            </a:xfrm>
            <a:prstGeom prst="rect">
              <a:avLst/>
            </a:prstGeom>
          </p:spPr>
          <p:txBody>
            <a:bodyPr lIns="50800" tIns="50800" rIns="50800" bIns="50800" rtlCol="0" anchor="ctr"/>
            <a:lstStyle/>
            <a:p>
              <a:pPr algn="just">
                <a:lnSpc>
                  <a:spcPts val="2999"/>
                </a:lnSpc>
              </a:pPr>
              <a:r>
                <a:rPr lang="en-US" sz="2499" b="1">
                  <a:solidFill>
                    <a:srgbClr val="FFFFFF">
                      <a:alpha val="64706"/>
                    </a:srgbClr>
                  </a:solidFill>
                  <a:latin typeface="Aptos Bold"/>
                  <a:ea typeface="Aptos Bold"/>
                  <a:cs typeface="Aptos Bold"/>
                  <a:sym typeface="Aptos Bold"/>
                </a:rPr>
                <a:t>145,000 residents (~33%) are at risk for early-stage metabolic syndrome (diabetes, hypertension, hyperlipidemia)</a:t>
              </a:r>
            </a:p>
          </p:txBody>
        </p:sp>
      </p:grpSp>
      <p:grpSp>
        <p:nvGrpSpPr>
          <p:cNvPr id="34" name="Group 34"/>
          <p:cNvGrpSpPr/>
          <p:nvPr/>
        </p:nvGrpSpPr>
        <p:grpSpPr>
          <a:xfrm>
            <a:off x="2388590" y="7167443"/>
            <a:ext cx="14375257" cy="1372076"/>
            <a:chOff x="0" y="0"/>
            <a:chExt cx="3786076" cy="361370"/>
          </a:xfrm>
        </p:grpSpPr>
        <p:sp>
          <p:nvSpPr>
            <p:cNvPr id="35" name="Freeform 35"/>
            <p:cNvSpPr/>
            <p:nvPr/>
          </p:nvSpPr>
          <p:spPr>
            <a:xfrm>
              <a:off x="0" y="0"/>
              <a:ext cx="3786076" cy="361370"/>
            </a:xfrm>
            <a:custGeom>
              <a:avLst/>
              <a:gdLst/>
              <a:ahLst/>
              <a:cxnLst/>
              <a:rect l="l" t="t" r="r" b="b"/>
              <a:pathLst>
                <a:path w="3786076" h="361370">
                  <a:moveTo>
                    <a:pt x="0" y="0"/>
                  </a:moveTo>
                  <a:lnTo>
                    <a:pt x="3786076" y="0"/>
                  </a:lnTo>
                  <a:lnTo>
                    <a:pt x="3786076" y="361370"/>
                  </a:lnTo>
                  <a:lnTo>
                    <a:pt x="0" y="361370"/>
                  </a:lnTo>
                  <a:close/>
                </a:path>
              </a:pathLst>
            </a:custGeom>
            <a:solidFill>
              <a:srgbClr val="767676">
                <a:alpha val="64706"/>
              </a:srgbClr>
            </a:solidFill>
          </p:spPr>
          <p:txBody>
            <a:bodyPr/>
            <a:lstStyle/>
            <a:p>
              <a:endParaRPr lang="en-US"/>
            </a:p>
          </p:txBody>
        </p:sp>
        <p:sp>
          <p:nvSpPr>
            <p:cNvPr id="36" name="TextBox 36"/>
            <p:cNvSpPr txBox="1"/>
            <p:nvPr/>
          </p:nvSpPr>
          <p:spPr>
            <a:xfrm>
              <a:off x="0" y="76200"/>
              <a:ext cx="3786076" cy="285170"/>
            </a:xfrm>
            <a:prstGeom prst="rect">
              <a:avLst/>
            </a:prstGeom>
          </p:spPr>
          <p:txBody>
            <a:bodyPr lIns="50800" tIns="50800" rIns="50800" bIns="50800" rtlCol="0" anchor="ctr"/>
            <a:lstStyle/>
            <a:p>
              <a:pPr algn="just">
                <a:lnSpc>
                  <a:spcPts val="2224"/>
                </a:lnSpc>
              </a:pPr>
              <a:r>
                <a:rPr lang="en-US" sz="2499" b="1">
                  <a:solidFill>
                    <a:srgbClr val="FFFFFF">
                      <a:alpha val="64706"/>
                    </a:srgbClr>
                  </a:solidFill>
                  <a:latin typeface="Aptos Bold"/>
                  <a:ea typeface="Aptos Bold"/>
                  <a:cs typeface="Aptos Bold"/>
                  <a:sym typeface="Aptos Bold"/>
                </a:rPr>
                <a:t>Maternal health disparities:</a:t>
              </a:r>
            </a:p>
            <a:p>
              <a:pPr algn="just">
                <a:lnSpc>
                  <a:spcPts val="2224"/>
                </a:lnSpc>
              </a:pPr>
              <a:r>
                <a:rPr lang="en-US" sz="2499" b="1">
                  <a:solidFill>
                    <a:srgbClr val="FFFFFF">
                      <a:alpha val="64706"/>
                    </a:srgbClr>
                  </a:solidFill>
                  <a:latin typeface="Aptos Bold"/>
                  <a:ea typeface="Aptos Bold"/>
                  <a:cs typeface="Aptos Bold"/>
                  <a:sym typeface="Aptos Bold"/>
                </a:rPr>
                <a:t>Black women (18–44): 67.5% obesity risk</a:t>
              </a:r>
            </a:p>
            <a:p>
              <a:pPr algn="just">
                <a:lnSpc>
                  <a:spcPts val="2224"/>
                </a:lnSpc>
              </a:pPr>
              <a:r>
                <a:rPr lang="en-US" sz="2499" b="1">
                  <a:solidFill>
                    <a:srgbClr val="FFFFFF">
                      <a:alpha val="64706"/>
                    </a:srgbClr>
                  </a:solidFill>
                  <a:latin typeface="Aptos Bold"/>
                  <a:ea typeface="Aptos Bold"/>
                  <a:cs typeface="Aptos Bold"/>
                  <a:sym typeface="Aptos Bold"/>
                </a:rPr>
                <a:t>Hispanic women (18–44): 33% at risk for substance abuse</a:t>
              </a:r>
            </a:p>
            <a:p>
              <a:pPr algn="just">
                <a:lnSpc>
                  <a:spcPts val="2224"/>
                </a:lnSpc>
              </a:pPr>
              <a:endParaRPr lang="en-US" sz="2499" b="1">
                <a:solidFill>
                  <a:srgbClr val="FFFFFF">
                    <a:alpha val="64706"/>
                  </a:srgbClr>
                </a:solidFill>
                <a:latin typeface="Aptos Bold"/>
                <a:ea typeface="Aptos Bold"/>
                <a:cs typeface="Aptos Bold"/>
                <a:sym typeface="Aptos Bold"/>
              </a:endParaRPr>
            </a:p>
          </p:txBody>
        </p:sp>
      </p:grpSp>
      <p:grpSp>
        <p:nvGrpSpPr>
          <p:cNvPr id="37" name="Group 37"/>
          <p:cNvGrpSpPr/>
          <p:nvPr/>
        </p:nvGrpSpPr>
        <p:grpSpPr>
          <a:xfrm>
            <a:off x="2388590" y="8910995"/>
            <a:ext cx="14375257" cy="1327282"/>
            <a:chOff x="0" y="0"/>
            <a:chExt cx="3786076" cy="349572"/>
          </a:xfrm>
        </p:grpSpPr>
        <p:sp>
          <p:nvSpPr>
            <p:cNvPr id="38" name="Freeform 38"/>
            <p:cNvSpPr/>
            <p:nvPr/>
          </p:nvSpPr>
          <p:spPr>
            <a:xfrm>
              <a:off x="0" y="0"/>
              <a:ext cx="3786076" cy="349572"/>
            </a:xfrm>
            <a:custGeom>
              <a:avLst/>
              <a:gdLst/>
              <a:ahLst/>
              <a:cxnLst/>
              <a:rect l="l" t="t" r="r" b="b"/>
              <a:pathLst>
                <a:path w="3786076" h="349572">
                  <a:moveTo>
                    <a:pt x="0" y="0"/>
                  </a:moveTo>
                  <a:lnTo>
                    <a:pt x="3786076" y="0"/>
                  </a:lnTo>
                  <a:lnTo>
                    <a:pt x="3786076" y="349572"/>
                  </a:lnTo>
                  <a:lnTo>
                    <a:pt x="0" y="349572"/>
                  </a:lnTo>
                  <a:close/>
                </a:path>
              </a:pathLst>
            </a:custGeom>
            <a:solidFill>
              <a:srgbClr val="767676">
                <a:alpha val="64706"/>
              </a:srgbClr>
            </a:solidFill>
          </p:spPr>
          <p:txBody>
            <a:bodyPr/>
            <a:lstStyle/>
            <a:p>
              <a:endParaRPr lang="en-US"/>
            </a:p>
          </p:txBody>
        </p:sp>
        <p:sp>
          <p:nvSpPr>
            <p:cNvPr id="39" name="TextBox 39"/>
            <p:cNvSpPr txBox="1"/>
            <p:nvPr/>
          </p:nvSpPr>
          <p:spPr>
            <a:xfrm>
              <a:off x="0" y="9525"/>
              <a:ext cx="3786076" cy="340047"/>
            </a:xfrm>
            <a:prstGeom prst="rect">
              <a:avLst/>
            </a:prstGeom>
          </p:spPr>
          <p:txBody>
            <a:bodyPr lIns="50800" tIns="50800" rIns="50800" bIns="50800" rtlCol="0" anchor="ctr"/>
            <a:lstStyle/>
            <a:p>
              <a:pPr algn="just">
                <a:lnSpc>
                  <a:spcPts val="2999"/>
                </a:lnSpc>
              </a:pPr>
              <a:r>
                <a:rPr lang="en-US" sz="2499" b="1">
                  <a:solidFill>
                    <a:srgbClr val="FFFFFF">
                      <a:alpha val="64706"/>
                    </a:srgbClr>
                  </a:solidFill>
                  <a:latin typeface="Aptos Bold"/>
                  <a:ea typeface="Aptos Bold"/>
                  <a:cs typeface="Aptos Bold"/>
                  <a:sym typeface="Aptos Bold"/>
                </a:rPr>
                <a:t>Cancer risk (colorectal, breast, lung, hematologic) is significantly elevated</a:t>
              </a:r>
            </a:p>
          </p:txBody>
        </p:sp>
      </p:grpSp>
    </p:spTree>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flipH="1">
            <a:off x="0" y="4105900"/>
            <a:ext cx="8441000" cy="6181100"/>
          </a:xfrm>
          <a:custGeom>
            <a:avLst/>
            <a:gdLst/>
            <a:ahLst/>
            <a:cxnLst/>
            <a:rect l="l" t="t" r="r" b="b"/>
            <a:pathLst>
              <a:path w="8441000" h="6181100">
                <a:moveTo>
                  <a:pt x="8441000" y="0"/>
                </a:moveTo>
                <a:lnTo>
                  <a:pt x="0" y="0"/>
                </a:lnTo>
                <a:lnTo>
                  <a:pt x="0" y="6181100"/>
                </a:lnTo>
                <a:lnTo>
                  <a:pt x="8441000" y="6181100"/>
                </a:lnTo>
                <a:lnTo>
                  <a:pt x="8441000" y="0"/>
                </a:lnTo>
                <a:close/>
              </a:path>
            </a:pathLst>
          </a:custGeom>
          <a:blipFill>
            <a:blip r:embed="rId4"/>
            <a:stretch>
              <a:fillRect/>
            </a:stretch>
          </a:blipFill>
        </p:spPr>
        <p:txBody>
          <a:bodyPr/>
          <a:lstStyle/>
          <a:p>
            <a:endParaRPr lang="en-US"/>
          </a:p>
        </p:txBody>
      </p:sp>
      <p:sp>
        <p:nvSpPr>
          <p:cNvPr id="3" name="Freeform 3"/>
          <p:cNvSpPr/>
          <p:nvPr/>
        </p:nvSpPr>
        <p:spPr>
          <a:xfrm rot="-10800000" flipH="1">
            <a:off x="13529848" y="0"/>
            <a:ext cx="4758154" cy="6474668"/>
          </a:xfrm>
          <a:custGeom>
            <a:avLst/>
            <a:gdLst/>
            <a:ahLst/>
            <a:cxnLst/>
            <a:rect l="l" t="t" r="r" b="b"/>
            <a:pathLst>
              <a:path w="4758154" h="6474668">
                <a:moveTo>
                  <a:pt x="4758154" y="0"/>
                </a:moveTo>
                <a:lnTo>
                  <a:pt x="0" y="0"/>
                </a:lnTo>
                <a:lnTo>
                  <a:pt x="0" y="6474668"/>
                </a:lnTo>
                <a:lnTo>
                  <a:pt x="4758154" y="6474668"/>
                </a:lnTo>
                <a:lnTo>
                  <a:pt x="4758154" y="0"/>
                </a:lnTo>
                <a:close/>
              </a:path>
            </a:pathLst>
          </a:custGeom>
          <a:blipFill>
            <a:blip r:embed="rId5"/>
            <a:stretch>
              <a:fillRect/>
            </a:stretch>
          </a:blipFill>
        </p:spPr>
        <p:txBody>
          <a:bodyPr/>
          <a:lstStyle/>
          <a:p>
            <a:endParaRPr lang="en-US"/>
          </a:p>
        </p:txBody>
      </p:sp>
      <p:sp>
        <p:nvSpPr>
          <p:cNvPr id="4" name="Freeform 4"/>
          <p:cNvSpPr/>
          <p:nvPr/>
        </p:nvSpPr>
        <p:spPr>
          <a:xfrm>
            <a:off x="13408452" y="7623394"/>
            <a:ext cx="9148150" cy="6958700"/>
          </a:xfrm>
          <a:custGeom>
            <a:avLst/>
            <a:gdLst/>
            <a:ahLst/>
            <a:cxnLst/>
            <a:rect l="l" t="t" r="r" b="b"/>
            <a:pathLst>
              <a:path w="9148150" h="6958700">
                <a:moveTo>
                  <a:pt x="0" y="0"/>
                </a:moveTo>
                <a:lnTo>
                  <a:pt x="9148150" y="0"/>
                </a:lnTo>
                <a:lnTo>
                  <a:pt x="9148150" y="6958700"/>
                </a:lnTo>
                <a:lnTo>
                  <a:pt x="0" y="69587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5"/>
          <p:cNvSpPr txBox="1"/>
          <p:nvPr/>
        </p:nvSpPr>
        <p:spPr>
          <a:xfrm>
            <a:off x="1531425" y="952900"/>
            <a:ext cx="15225150" cy="1857375"/>
          </a:xfrm>
          <a:prstGeom prst="rect">
            <a:avLst/>
          </a:prstGeom>
        </p:spPr>
        <p:txBody>
          <a:bodyPr lIns="0" tIns="0" rIns="0" bIns="0" rtlCol="0" anchor="t">
            <a:spAutoFit/>
          </a:bodyPr>
          <a:lstStyle/>
          <a:p>
            <a:pPr algn="l">
              <a:lnSpc>
                <a:spcPts val="7200"/>
              </a:lnSpc>
            </a:pPr>
            <a:r>
              <a:rPr lang="en-US" sz="6000">
                <a:solidFill>
                  <a:srgbClr val="000000"/>
                </a:solidFill>
                <a:latin typeface="Arimo"/>
                <a:ea typeface="Arimo"/>
                <a:cs typeface="Arimo"/>
                <a:sym typeface="Arimo"/>
              </a:rPr>
              <a:t>Access Barriers – Inequitable Distribution of Providers</a:t>
            </a:r>
          </a:p>
        </p:txBody>
      </p:sp>
      <p:sp>
        <p:nvSpPr>
          <p:cNvPr id="7" name="Freeform 7"/>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8"/>
            <a:stretch>
              <a:fillRect l="-5757" t="-2969" b="-2969"/>
            </a:stretch>
          </a:blipFill>
        </p:spPr>
        <p:txBody>
          <a:bodyPr/>
          <a:lstStyle/>
          <a:p>
            <a:endParaRPr lang="en-US"/>
          </a:p>
        </p:txBody>
      </p:sp>
      <p:sp>
        <p:nvSpPr>
          <p:cNvPr id="8" name="Freeform 8"/>
          <p:cNvSpPr/>
          <p:nvPr/>
        </p:nvSpPr>
        <p:spPr>
          <a:xfrm>
            <a:off x="1653685" y="3145774"/>
            <a:ext cx="1253555" cy="1135037"/>
          </a:xfrm>
          <a:custGeom>
            <a:avLst/>
            <a:gdLst/>
            <a:ahLst/>
            <a:cxnLst/>
            <a:rect l="l" t="t" r="r" b="b"/>
            <a:pathLst>
              <a:path w="1253555" h="1135037">
                <a:moveTo>
                  <a:pt x="0" y="0"/>
                </a:moveTo>
                <a:lnTo>
                  <a:pt x="1253555" y="0"/>
                </a:lnTo>
                <a:lnTo>
                  <a:pt x="1253555" y="1135038"/>
                </a:lnTo>
                <a:lnTo>
                  <a:pt x="0" y="113503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453056" y="5316486"/>
            <a:ext cx="1654813" cy="893599"/>
          </a:xfrm>
          <a:custGeom>
            <a:avLst/>
            <a:gdLst/>
            <a:ahLst/>
            <a:cxnLst/>
            <a:rect l="l" t="t" r="r" b="b"/>
            <a:pathLst>
              <a:path w="1654813" h="893599">
                <a:moveTo>
                  <a:pt x="0" y="0"/>
                </a:moveTo>
                <a:lnTo>
                  <a:pt x="1654813" y="0"/>
                </a:lnTo>
                <a:lnTo>
                  <a:pt x="1654813" y="893599"/>
                </a:lnTo>
                <a:lnTo>
                  <a:pt x="0" y="89359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0" name="TextBox 10"/>
          <p:cNvSpPr txBox="1"/>
          <p:nvPr/>
        </p:nvSpPr>
        <p:spPr>
          <a:xfrm>
            <a:off x="4521746" y="3193399"/>
            <a:ext cx="12737554" cy="5731383"/>
          </a:xfrm>
          <a:prstGeom prst="rect">
            <a:avLst/>
          </a:prstGeom>
        </p:spPr>
        <p:txBody>
          <a:bodyPr lIns="0" tIns="0" rIns="0" bIns="0" rtlCol="0" anchor="t">
            <a:spAutoFit/>
          </a:bodyPr>
          <a:lstStyle/>
          <a:p>
            <a:pPr algn="l">
              <a:lnSpc>
                <a:spcPts val="4536"/>
              </a:lnSpc>
            </a:pPr>
            <a:r>
              <a:rPr lang="en-US" sz="4200">
                <a:solidFill>
                  <a:srgbClr val="000000"/>
                </a:solidFill>
                <a:latin typeface="Aptos"/>
                <a:ea typeface="Aptos"/>
                <a:cs typeface="Aptos"/>
                <a:sym typeface="Aptos"/>
              </a:rPr>
              <a:t>Inner Beltway has no hospital and experiences the longest wait times</a:t>
            </a:r>
          </a:p>
          <a:p>
            <a:pPr algn="l">
              <a:lnSpc>
                <a:spcPts val="4536"/>
              </a:lnSpc>
            </a:pPr>
            <a:endParaRPr lang="en-US" sz="4200">
              <a:solidFill>
                <a:srgbClr val="000000"/>
              </a:solidFill>
              <a:latin typeface="Aptos"/>
              <a:ea typeface="Aptos"/>
              <a:cs typeface="Aptos"/>
              <a:sym typeface="Aptos"/>
            </a:endParaRPr>
          </a:p>
          <a:p>
            <a:pPr algn="l">
              <a:lnSpc>
                <a:spcPts val="4536"/>
              </a:lnSpc>
            </a:pPr>
            <a:r>
              <a:rPr lang="en-US" sz="4200">
                <a:solidFill>
                  <a:srgbClr val="000000"/>
                </a:solidFill>
                <a:latin typeface="Aptos"/>
                <a:ea typeface="Aptos"/>
                <a:cs typeface="Aptos"/>
                <a:sym typeface="Aptos"/>
              </a:rPr>
              <a:t>Inner Beltway and South County have 2–15x higher population-to-provider ratios than the rest of the County</a:t>
            </a:r>
          </a:p>
          <a:p>
            <a:pPr algn="l">
              <a:lnSpc>
                <a:spcPts val="4536"/>
              </a:lnSpc>
            </a:pPr>
            <a:endParaRPr lang="en-US" sz="4200">
              <a:solidFill>
                <a:srgbClr val="000000"/>
              </a:solidFill>
              <a:latin typeface="Aptos"/>
              <a:ea typeface="Aptos"/>
              <a:cs typeface="Aptos"/>
              <a:sym typeface="Aptos"/>
            </a:endParaRPr>
          </a:p>
          <a:p>
            <a:pPr algn="l">
              <a:lnSpc>
                <a:spcPts val="4536"/>
              </a:lnSpc>
            </a:pPr>
            <a:r>
              <a:rPr lang="en-US" sz="4200">
                <a:solidFill>
                  <a:srgbClr val="000000"/>
                </a:solidFill>
                <a:latin typeface="Aptos"/>
                <a:ea typeface="Aptos"/>
                <a:cs typeface="Aptos"/>
                <a:sym typeface="Aptos"/>
              </a:rPr>
              <a:t>Geographic inequities mean communities with the greatest need face the least access</a:t>
            </a:r>
          </a:p>
          <a:p>
            <a:pPr algn="l">
              <a:lnSpc>
                <a:spcPts val="4536"/>
              </a:lnSpc>
            </a:pPr>
            <a:endParaRPr lang="en-US" sz="4200">
              <a:solidFill>
                <a:srgbClr val="000000"/>
              </a:solidFill>
              <a:latin typeface="Aptos"/>
              <a:ea typeface="Aptos"/>
              <a:cs typeface="Aptos"/>
              <a:sym typeface="Aptos"/>
            </a:endParaRPr>
          </a:p>
        </p:txBody>
      </p:sp>
      <p:sp>
        <p:nvSpPr>
          <p:cNvPr id="11" name="Freeform 11"/>
          <p:cNvSpPr/>
          <p:nvPr/>
        </p:nvSpPr>
        <p:spPr>
          <a:xfrm>
            <a:off x="1711464" y="7162520"/>
            <a:ext cx="1137997" cy="1137997"/>
          </a:xfrm>
          <a:custGeom>
            <a:avLst/>
            <a:gdLst/>
            <a:ahLst/>
            <a:cxnLst/>
            <a:rect l="l" t="t" r="r" b="b"/>
            <a:pathLst>
              <a:path w="1137997" h="1137997">
                <a:moveTo>
                  <a:pt x="0" y="0"/>
                </a:moveTo>
                <a:lnTo>
                  <a:pt x="1137997" y="0"/>
                </a:lnTo>
                <a:lnTo>
                  <a:pt x="1137997" y="1137997"/>
                </a:lnTo>
                <a:lnTo>
                  <a:pt x="0" y="11379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2AFE5-04F2-160F-2034-E4E4CF3EDA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2FF1C9-0337-615A-4936-176A090EACBE}"/>
              </a:ext>
            </a:extLst>
          </p:cNvPr>
          <p:cNvSpPr/>
          <p:nvPr/>
        </p:nvSpPr>
        <p:spPr>
          <a:xfrm rot="16200000">
            <a:off x="-1129950" y="314740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D096B89-98F3-FFD6-54EB-A6C20E9C7250}"/>
              </a:ext>
            </a:extLst>
          </p:cNvPr>
          <p:cNvSpPr/>
          <p:nvPr/>
        </p:nvSpPr>
        <p:spPr>
          <a:xfrm rot="162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11300743-0163-056F-07B9-990927EFED3B}"/>
              </a:ext>
            </a:extLst>
          </p:cNvPr>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E2FC54F9-30A9-F644-B2A7-A2667EC79578}"/>
              </a:ext>
            </a:extLst>
          </p:cNvPr>
          <p:cNvSpPr txBox="1"/>
          <p:nvPr/>
        </p:nvSpPr>
        <p:spPr>
          <a:xfrm>
            <a:off x="660582" y="400713"/>
            <a:ext cx="11689481" cy="1846659"/>
          </a:xfrm>
          <a:prstGeom prst="rect">
            <a:avLst/>
          </a:prstGeom>
        </p:spPr>
        <p:txBody>
          <a:bodyPr wrap="square" lIns="0" tIns="0" rIns="0" bIns="0" rtlCol="0" anchor="t">
            <a:spAutoFit/>
          </a:bodyPr>
          <a:lstStyle/>
          <a:p>
            <a:pPr algn="ctr">
              <a:lnSpc>
                <a:spcPts val="7200"/>
              </a:lnSpc>
            </a:pPr>
            <a:r>
              <a:rPr lang="en-US" sz="6000">
                <a:solidFill>
                  <a:srgbClr val="000000"/>
                </a:solidFill>
                <a:latin typeface="Arimo"/>
                <a:ea typeface="Arimo"/>
                <a:cs typeface="Arimo"/>
                <a:sym typeface="Arimo"/>
              </a:rPr>
              <a:t>Prince George's County – Uninsured Patient Overview</a:t>
            </a:r>
            <a:endParaRPr lang="en-US" sz="6000">
              <a:latin typeface="Arimo"/>
              <a:ea typeface="Arimo"/>
              <a:cs typeface="Arimo"/>
            </a:endParaRPr>
          </a:p>
        </p:txBody>
      </p:sp>
      <p:sp>
        <p:nvSpPr>
          <p:cNvPr id="7" name="Freeform 7">
            <a:extLst>
              <a:ext uri="{FF2B5EF4-FFF2-40B4-BE49-F238E27FC236}">
                <a16:creationId xmlns:a16="http://schemas.microsoft.com/office/drawing/2014/main" id="{00E14032-491F-4BAF-FFEF-482FDB000213}"/>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pic>
        <p:nvPicPr>
          <p:cNvPr id="9" name="Picture 8" descr="A map of the country&#10;&#10;AI-generated content may be incorrect.">
            <a:extLst>
              <a:ext uri="{FF2B5EF4-FFF2-40B4-BE49-F238E27FC236}">
                <a16:creationId xmlns:a16="http://schemas.microsoft.com/office/drawing/2014/main" id="{718DDA9E-1A18-DD6F-87C0-1DC97F51A461}"/>
              </a:ext>
            </a:extLst>
          </p:cNvPr>
          <p:cNvPicPr>
            <a:picLocks noChangeAspect="1"/>
          </p:cNvPicPr>
          <p:nvPr/>
        </p:nvPicPr>
        <p:blipFill>
          <a:blip r:embed="rId8"/>
          <a:stretch>
            <a:fillRect/>
          </a:stretch>
        </p:blipFill>
        <p:spPr>
          <a:xfrm>
            <a:off x="5429250" y="2024063"/>
            <a:ext cx="7429500" cy="8086725"/>
          </a:xfrm>
          <a:prstGeom prst="rect">
            <a:avLst/>
          </a:prstGeom>
        </p:spPr>
      </p:pic>
      <p:sp>
        <p:nvSpPr>
          <p:cNvPr id="10" name="TextBox 9">
            <a:extLst>
              <a:ext uri="{FF2B5EF4-FFF2-40B4-BE49-F238E27FC236}">
                <a16:creationId xmlns:a16="http://schemas.microsoft.com/office/drawing/2014/main" id="{91A9AD09-A4F3-4EEE-F91E-586B8FBBA1C7}"/>
              </a:ext>
            </a:extLst>
          </p:cNvPr>
          <p:cNvSpPr txBox="1"/>
          <p:nvPr/>
        </p:nvSpPr>
        <p:spPr>
          <a:xfrm>
            <a:off x="4095750" y="4991100"/>
            <a:ext cx="253365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ea typeface="Calibri"/>
                <a:cs typeface="Calibri"/>
              </a:rPr>
              <a:t>Prince George's County: 11% Uninsured</a:t>
            </a:r>
          </a:p>
        </p:txBody>
      </p:sp>
      <p:sp>
        <p:nvSpPr>
          <p:cNvPr id="11" name="TextBox 10">
            <a:extLst>
              <a:ext uri="{FF2B5EF4-FFF2-40B4-BE49-F238E27FC236}">
                <a16:creationId xmlns:a16="http://schemas.microsoft.com/office/drawing/2014/main" id="{21E67BBA-18A4-0FE4-1FB9-CAFCFAB19003}"/>
              </a:ext>
            </a:extLst>
          </p:cNvPr>
          <p:cNvSpPr txBox="1"/>
          <p:nvPr/>
        </p:nvSpPr>
        <p:spPr>
          <a:xfrm>
            <a:off x="3752850" y="2952750"/>
            <a:ext cx="241935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Montgomery County: 8% Uninsured</a:t>
            </a:r>
            <a:endParaRPr lang="en-US">
              <a:ea typeface="Calibri"/>
              <a:cs typeface="Calibri"/>
            </a:endParaRPr>
          </a:p>
        </p:txBody>
      </p:sp>
      <p:sp>
        <p:nvSpPr>
          <p:cNvPr id="12" name="TextBox 11">
            <a:extLst>
              <a:ext uri="{FF2B5EF4-FFF2-40B4-BE49-F238E27FC236}">
                <a16:creationId xmlns:a16="http://schemas.microsoft.com/office/drawing/2014/main" id="{4532ABC3-3198-A505-4476-0196EE28E37D}"/>
              </a:ext>
            </a:extLst>
          </p:cNvPr>
          <p:cNvSpPr txBox="1"/>
          <p:nvPr/>
        </p:nvSpPr>
        <p:spPr>
          <a:xfrm>
            <a:off x="4572000" y="7581900"/>
            <a:ext cx="3086100" cy="36933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Charles County: 5% Uninsured</a:t>
            </a:r>
            <a:endParaRPr lang="en-US"/>
          </a:p>
        </p:txBody>
      </p:sp>
      <p:sp>
        <p:nvSpPr>
          <p:cNvPr id="13" name="TextBox 12">
            <a:extLst>
              <a:ext uri="{FF2B5EF4-FFF2-40B4-BE49-F238E27FC236}">
                <a16:creationId xmlns:a16="http://schemas.microsoft.com/office/drawing/2014/main" id="{A62C0DFC-5A20-B8FD-26B3-9003F9891235}"/>
              </a:ext>
            </a:extLst>
          </p:cNvPr>
          <p:cNvSpPr txBox="1"/>
          <p:nvPr/>
        </p:nvSpPr>
        <p:spPr>
          <a:xfrm>
            <a:off x="7429500" y="9410700"/>
            <a:ext cx="217170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St. Mary's County: 5% Uninsured</a:t>
            </a:r>
            <a:endParaRPr lang="en-US"/>
          </a:p>
        </p:txBody>
      </p:sp>
      <p:sp>
        <p:nvSpPr>
          <p:cNvPr id="14" name="TextBox 13">
            <a:extLst>
              <a:ext uri="{FF2B5EF4-FFF2-40B4-BE49-F238E27FC236}">
                <a16:creationId xmlns:a16="http://schemas.microsoft.com/office/drawing/2014/main" id="{CEBCC167-B166-B034-0A44-A5D2F1F63364}"/>
              </a:ext>
            </a:extLst>
          </p:cNvPr>
          <p:cNvSpPr txBox="1"/>
          <p:nvPr/>
        </p:nvSpPr>
        <p:spPr>
          <a:xfrm>
            <a:off x="11811000" y="6629400"/>
            <a:ext cx="201930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Calvert County: 4% Uninsured</a:t>
            </a:r>
            <a:endParaRPr lang="en-US"/>
          </a:p>
        </p:txBody>
      </p:sp>
      <p:sp>
        <p:nvSpPr>
          <p:cNvPr id="15" name="TextBox 14">
            <a:extLst>
              <a:ext uri="{FF2B5EF4-FFF2-40B4-BE49-F238E27FC236}">
                <a16:creationId xmlns:a16="http://schemas.microsoft.com/office/drawing/2014/main" id="{AF85E393-F87B-2046-82B5-8AA802DAFC15}"/>
              </a:ext>
            </a:extLst>
          </p:cNvPr>
          <p:cNvSpPr txBox="1"/>
          <p:nvPr/>
        </p:nvSpPr>
        <p:spPr>
          <a:xfrm>
            <a:off x="12630150" y="4114800"/>
            <a:ext cx="238125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Anne Arundel County: 5% Uninsured</a:t>
            </a:r>
            <a:endParaRPr lang="en-US"/>
          </a:p>
        </p:txBody>
      </p:sp>
      <p:sp>
        <p:nvSpPr>
          <p:cNvPr id="16" name="TextBox 15">
            <a:extLst>
              <a:ext uri="{FF2B5EF4-FFF2-40B4-BE49-F238E27FC236}">
                <a16:creationId xmlns:a16="http://schemas.microsoft.com/office/drawing/2014/main" id="{3F2CBA64-E56F-BE63-FD93-1B4ABE26E823}"/>
              </a:ext>
            </a:extLst>
          </p:cNvPr>
          <p:cNvSpPr txBox="1"/>
          <p:nvPr/>
        </p:nvSpPr>
        <p:spPr>
          <a:xfrm>
            <a:off x="11620500" y="2571750"/>
            <a:ext cx="1733550" cy="64633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Segoe UI"/>
              </a:rPr>
              <a:t>Howard County: 4% Uninsured</a:t>
            </a:r>
            <a:endParaRPr lang="en-US"/>
          </a:p>
        </p:txBody>
      </p:sp>
      <p:cxnSp>
        <p:nvCxnSpPr>
          <p:cNvPr id="19" name="Straight Arrow Connector 18">
            <a:extLst>
              <a:ext uri="{FF2B5EF4-FFF2-40B4-BE49-F238E27FC236}">
                <a16:creationId xmlns:a16="http://schemas.microsoft.com/office/drawing/2014/main" id="{65E836EC-DC93-1150-9DE1-784F1BBF59C9}"/>
              </a:ext>
            </a:extLst>
          </p:cNvPr>
          <p:cNvCxnSpPr/>
          <p:nvPr/>
        </p:nvCxnSpPr>
        <p:spPr>
          <a:xfrm>
            <a:off x="6172200" y="3314700"/>
            <a:ext cx="952500"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BF07D1D-2D30-6F54-6A98-A1FDC65CE0A1}"/>
              </a:ext>
            </a:extLst>
          </p:cNvPr>
          <p:cNvCxnSpPr>
            <a:cxnSpLocks/>
          </p:cNvCxnSpPr>
          <p:nvPr/>
        </p:nvCxnSpPr>
        <p:spPr>
          <a:xfrm flipV="1">
            <a:off x="6648450" y="5314950"/>
            <a:ext cx="2705100" cy="1905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17A8F5B-0078-4B71-EC84-B8243FFEF034}"/>
              </a:ext>
            </a:extLst>
          </p:cNvPr>
          <p:cNvCxnSpPr>
            <a:cxnSpLocks/>
          </p:cNvCxnSpPr>
          <p:nvPr/>
        </p:nvCxnSpPr>
        <p:spPr>
          <a:xfrm flipH="1" flipV="1">
            <a:off x="5810250" y="7067550"/>
            <a:ext cx="0" cy="53340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2BEED92-023D-7501-66A2-F2E4DF78DA44}"/>
              </a:ext>
            </a:extLst>
          </p:cNvPr>
          <p:cNvCxnSpPr>
            <a:cxnSpLocks/>
          </p:cNvCxnSpPr>
          <p:nvPr/>
        </p:nvCxnSpPr>
        <p:spPr>
          <a:xfrm flipV="1">
            <a:off x="5810250" y="7048500"/>
            <a:ext cx="2705100" cy="1905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8FD177-1575-2957-B762-96BE90E46D19}"/>
              </a:ext>
            </a:extLst>
          </p:cNvPr>
          <p:cNvCxnSpPr>
            <a:cxnSpLocks/>
          </p:cNvCxnSpPr>
          <p:nvPr/>
        </p:nvCxnSpPr>
        <p:spPr>
          <a:xfrm>
            <a:off x="9601200" y="9772650"/>
            <a:ext cx="952500"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7E135E0-C59C-9ECB-7782-DD8DC6C2D452}"/>
              </a:ext>
            </a:extLst>
          </p:cNvPr>
          <p:cNvCxnSpPr>
            <a:cxnSpLocks/>
          </p:cNvCxnSpPr>
          <p:nvPr/>
        </p:nvCxnSpPr>
        <p:spPr>
          <a:xfrm flipH="1" flipV="1">
            <a:off x="10553699" y="8401049"/>
            <a:ext cx="0" cy="137160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54514B2-9913-07C5-31DA-F68EDFEC1410}"/>
              </a:ext>
            </a:extLst>
          </p:cNvPr>
          <p:cNvCxnSpPr>
            <a:cxnSpLocks/>
          </p:cNvCxnSpPr>
          <p:nvPr/>
        </p:nvCxnSpPr>
        <p:spPr>
          <a:xfrm>
            <a:off x="11125200" y="7048500"/>
            <a:ext cx="685800"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66BC98-348B-4568-6645-705D7DB876FC}"/>
              </a:ext>
            </a:extLst>
          </p:cNvPr>
          <p:cNvCxnSpPr>
            <a:cxnSpLocks/>
          </p:cNvCxnSpPr>
          <p:nvPr/>
        </p:nvCxnSpPr>
        <p:spPr>
          <a:xfrm>
            <a:off x="11125200" y="4591050"/>
            <a:ext cx="1504950" cy="1905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B87621E-F821-E782-1899-F1EF98CD408E}"/>
              </a:ext>
            </a:extLst>
          </p:cNvPr>
          <p:cNvCxnSpPr>
            <a:cxnSpLocks/>
          </p:cNvCxnSpPr>
          <p:nvPr/>
        </p:nvCxnSpPr>
        <p:spPr>
          <a:xfrm>
            <a:off x="9601199" y="2800350"/>
            <a:ext cx="2019300"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FED977C-B3E4-9E3C-FF72-56FBD1A61E80}"/>
              </a:ext>
            </a:extLst>
          </p:cNvPr>
          <p:cNvSpPr txBox="1"/>
          <p:nvPr/>
        </p:nvSpPr>
        <p:spPr>
          <a:xfrm>
            <a:off x="13639800" y="93726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cs typeface="Segoe UI"/>
              </a:rPr>
              <a:t>Source: Prince George's County – County Health Rankings</a:t>
            </a:r>
            <a:endParaRPr lang="en-US">
              <a:ea typeface="Calibri"/>
              <a:cs typeface="Segoe UI"/>
            </a:endParaRPr>
          </a:p>
          <a:p>
            <a:r>
              <a:rPr lang="en-US">
                <a:cs typeface="Segoe UI"/>
              </a:rPr>
              <a:t>​</a:t>
            </a:r>
            <a:endParaRPr lang="en-US">
              <a:ea typeface="Calibri"/>
              <a:cs typeface="Segoe UI"/>
            </a:endParaRPr>
          </a:p>
        </p:txBody>
      </p:sp>
    </p:spTree>
    <p:extLst>
      <p:ext uri="{BB962C8B-B14F-4D97-AF65-F5344CB8AC3E}">
        <p14:creationId xmlns:p14="http://schemas.microsoft.com/office/powerpoint/2010/main" val="420629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1696-69B3-CAF1-4821-F86021BF76A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7839145-2733-7AA9-81AA-264BD415E591}"/>
              </a:ext>
            </a:extLst>
          </p:cNvPr>
          <p:cNvSpPr/>
          <p:nvPr/>
        </p:nvSpPr>
        <p:spPr>
          <a:xfrm>
            <a:off x="1194954" y="2043544"/>
            <a:ext cx="15405757" cy="1645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FF2B5EF4-FFF2-40B4-BE49-F238E27FC236}">
                <a16:creationId xmlns:a16="http://schemas.microsoft.com/office/drawing/2014/main" id="{644D095E-F988-0E7B-EA60-2F790088A256}"/>
              </a:ext>
            </a:extLst>
          </p:cNvPr>
          <p:cNvSpPr/>
          <p:nvPr/>
        </p:nvSpPr>
        <p:spPr>
          <a:xfrm rot="16200000">
            <a:off x="-1519609" y="5357199"/>
            <a:ext cx="6449410" cy="3410192"/>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BEDD2F0C-A587-D15C-9CDD-87B3485E2985}"/>
              </a:ext>
            </a:extLst>
          </p:cNvPr>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DC67812-2E59-3D42-6AD4-82F64424534E}"/>
              </a:ext>
            </a:extLst>
          </p:cNvPr>
          <p:cNvSpPr/>
          <p:nvPr/>
        </p:nvSpPr>
        <p:spPr>
          <a:xfrm>
            <a:off x="12259150" y="7783474"/>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761FC6A7-CA19-63A2-1A95-FA95E47953B0}"/>
              </a:ext>
            </a:extLst>
          </p:cNvPr>
          <p:cNvSpPr txBox="1"/>
          <p:nvPr/>
        </p:nvSpPr>
        <p:spPr>
          <a:xfrm>
            <a:off x="1375561" y="400"/>
            <a:ext cx="15225150" cy="942975"/>
          </a:xfrm>
          <a:prstGeom prst="rect">
            <a:avLst/>
          </a:prstGeom>
        </p:spPr>
        <p:txBody>
          <a:bodyPr lIns="0" tIns="0" rIns="0" bIns="0" rtlCol="0" anchor="t">
            <a:spAutoFit/>
          </a:bodyPr>
          <a:lstStyle/>
          <a:p>
            <a:pPr algn="l">
              <a:lnSpc>
                <a:spcPts val="7200"/>
              </a:lnSpc>
            </a:pPr>
            <a:r>
              <a:rPr lang="en-US" sz="6000">
                <a:latin typeface="Arimo"/>
                <a:ea typeface="Arimo"/>
                <a:cs typeface="Arimo"/>
                <a:sym typeface="Arimo"/>
              </a:rPr>
              <a:t>Overview</a:t>
            </a:r>
            <a:endParaRPr lang="en-US">
              <a:ea typeface="Calibri"/>
              <a:cs typeface="Calibri"/>
            </a:endParaRPr>
          </a:p>
        </p:txBody>
      </p:sp>
      <p:sp>
        <p:nvSpPr>
          <p:cNvPr id="19" name="Freeform 19">
            <a:extLst>
              <a:ext uri="{FF2B5EF4-FFF2-40B4-BE49-F238E27FC236}">
                <a16:creationId xmlns:a16="http://schemas.microsoft.com/office/drawing/2014/main" id="{FD9E05E4-1409-0BAD-46C2-F4E60F135C6D}"/>
              </a:ext>
            </a:extLst>
          </p:cNvPr>
          <p:cNvSpPr/>
          <p:nvPr/>
        </p:nvSpPr>
        <p:spPr>
          <a:xfrm>
            <a:off x="16885368" y="9039268"/>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11" name="TextBox 10">
            <a:extLst>
              <a:ext uri="{FF2B5EF4-FFF2-40B4-BE49-F238E27FC236}">
                <a16:creationId xmlns:a16="http://schemas.microsoft.com/office/drawing/2014/main" id="{C18B462A-9E0B-1730-35F4-98AF022DDEF9}"/>
              </a:ext>
            </a:extLst>
          </p:cNvPr>
          <p:cNvSpPr txBox="1"/>
          <p:nvPr/>
        </p:nvSpPr>
        <p:spPr>
          <a:xfrm>
            <a:off x="1194954" y="822229"/>
            <a:ext cx="15246926"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venir Next LT Pro"/>
                <a:cs typeface="Segoe UI"/>
              </a:rPr>
              <a:t>The Problem That Must Be Solved : ​</a:t>
            </a:r>
          </a:p>
          <a:p>
            <a:r>
              <a:rPr lang="en-US" sz="2800" dirty="0">
                <a:latin typeface="Avenir Next LT Pro"/>
                <a:cs typeface="Segoe UI"/>
              </a:rPr>
              <a:t>​  </a:t>
            </a:r>
            <a:r>
              <a:rPr lang="en-US" sz="2800" i="1" dirty="0">
                <a:latin typeface="Avenir Next LT Pro"/>
                <a:cs typeface="Segoe UI"/>
              </a:rPr>
              <a:t> Prince George's County Board of Health </a:t>
            </a:r>
          </a:p>
          <a:p>
            <a:endParaRPr lang="en-US" sz="2800" dirty="0">
              <a:latin typeface="Avenir Next LT Pro"/>
              <a:cs typeface="Segoe UI"/>
            </a:endParaRPr>
          </a:p>
          <a:p>
            <a:r>
              <a:rPr lang="en-US" sz="2800" b="1" dirty="0">
                <a:solidFill>
                  <a:schemeClr val="bg1"/>
                </a:solidFill>
                <a:latin typeface="Avenir Next LT Pro"/>
                <a:cs typeface="Segoe UI"/>
              </a:rPr>
              <a:t>"Improving access to primary care is one of the Board of Health’s top priorities and we seek to get a better understanding as to what are the barriers in increasing access to primary care and what can be done to address the existing deficit."​</a:t>
            </a:r>
          </a:p>
        </p:txBody>
      </p:sp>
      <p:sp>
        <p:nvSpPr>
          <p:cNvPr id="18" name="TextBox 17">
            <a:extLst>
              <a:ext uri="{FF2B5EF4-FFF2-40B4-BE49-F238E27FC236}">
                <a16:creationId xmlns:a16="http://schemas.microsoft.com/office/drawing/2014/main" id="{0DBCE087-E594-2EF7-A2F7-598F314DE877}"/>
              </a:ext>
            </a:extLst>
          </p:cNvPr>
          <p:cNvSpPr txBox="1"/>
          <p:nvPr/>
        </p:nvSpPr>
        <p:spPr>
          <a:xfrm>
            <a:off x="2108133" y="3726487"/>
            <a:ext cx="15579365" cy="65864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venir Next LT Pro"/>
                <a:cs typeface="Segoe UI"/>
              </a:rPr>
              <a:t>Howard Faculty Practice Plan's response is the following : ​</a:t>
            </a:r>
          </a:p>
          <a:p>
            <a:endParaRPr lang="en-US" sz="2400" dirty="0">
              <a:latin typeface="Avenir Next LT Pro"/>
              <a:cs typeface="Segoe UI"/>
            </a:endParaRPr>
          </a:p>
          <a:p>
            <a:r>
              <a:rPr lang="en-US" sz="2400" dirty="0">
                <a:latin typeface="Avenir Next LT Pro"/>
                <a:cs typeface="Segoe UI"/>
              </a:rPr>
              <a:t>Prince George's County must partner with a healthcare entity that intimately understands the care and socioeconomic concerns for its residents. ​</a:t>
            </a:r>
          </a:p>
          <a:p>
            <a:endParaRPr lang="en-US" sz="2400" dirty="0">
              <a:latin typeface="Avenir Next LT Pro"/>
              <a:cs typeface="Segoe UI"/>
            </a:endParaRPr>
          </a:p>
          <a:p>
            <a:r>
              <a:rPr lang="en-US" sz="2400" dirty="0">
                <a:latin typeface="Avenir Next LT Pro"/>
                <a:cs typeface="Arial"/>
              </a:rPr>
              <a:t>The proposed partner must have a business model, that is committed to hiring primary care physicians that will practice in the County, as well as bring the County to the national physician per capita standards. </a:t>
            </a:r>
          </a:p>
          <a:p>
            <a:endParaRPr lang="en-US" sz="2400" dirty="0">
              <a:latin typeface="Avenir Next LT Pro"/>
              <a:cs typeface="Arial"/>
            </a:endParaRPr>
          </a:p>
          <a:p>
            <a:r>
              <a:rPr lang="en-US" sz="2400" dirty="0">
                <a:latin typeface="Avenir Next LT Pro"/>
                <a:cs typeface="Arial"/>
              </a:rPr>
              <a:t>The proposed partner must be committed to the community and have a lasting presence.​</a:t>
            </a:r>
          </a:p>
          <a:p>
            <a:endParaRPr lang="en-US" sz="2400" dirty="0">
              <a:latin typeface="Avenir Next LT Pro"/>
              <a:cs typeface="Arial"/>
            </a:endParaRPr>
          </a:p>
          <a:p>
            <a:r>
              <a:rPr lang="en-US" sz="2400" dirty="0">
                <a:latin typeface="Avenir Next LT Pro"/>
                <a:cs typeface="Arial"/>
              </a:rPr>
              <a:t>The proposed partner must be prepared to invest in service lines that mirror the clinical needs of the county, in addition to primary care. </a:t>
            </a:r>
          </a:p>
          <a:p>
            <a:endParaRPr lang="en-US" sz="2400" dirty="0">
              <a:latin typeface="Avenir Next LT Pro"/>
              <a:cs typeface="Arial"/>
            </a:endParaRPr>
          </a:p>
          <a:p>
            <a:r>
              <a:rPr lang="en-US" sz="2400" dirty="0">
                <a:latin typeface="Avenir Next LT Pro"/>
                <a:cs typeface="Arial"/>
              </a:rPr>
              <a:t>The proposed partner must be committed to employment pipelines in the county, that provide physician support and long-term career growth for county residents. </a:t>
            </a:r>
          </a:p>
          <a:p>
            <a:endParaRPr lang="en-US" sz="2400" dirty="0">
              <a:latin typeface="Avenir Next LT Pro"/>
              <a:cs typeface="Arial"/>
            </a:endParaRPr>
          </a:p>
          <a:p>
            <a:r>
              <a:rPr lang="en-US" sz="2400" dirty="0">
                <a:latin typeface="Avenir Next LT Pro"/>
                <a:cs typeface="Arial"/>
              </a:rPr>
              <a:t>The proposed partner must provide culturally competent care. ​</a:t>
            </a:r>
          </a:p>
          <a:p>
            <a:r>
              <a:rPr lang="en-US" sz="1400" dirty="0">
                <a:cs typeface="Segoe UI"/>
              </a:rPr>
              <a:t>​</a:t>
            </a:r>
            <a:endParaRPr lang="en-US" sz="1400" dirty="0">
              <a:ea typeface="Calibri"/>
              <a:cs typeface="Segoe UI"/>
            </a:endParaRPr>
          </a:p>
        </p:txBody>
      </p:sp>
      <p:sp>
        <p:nvSpPr>
          <p:cNvPr id="20" name="Star: 5 Points 19">
            <a:extLst>
              <a:ext uri="{FF2B5EF4-FFF2-40B4-BE49-F238E27FC236}">
                <a16:creationId xmlns:a16="http://schemas.microsoft.com/office/drawing/2014/main" id="{489FC55F-9C3B-FEDD-079E-97CBB344D2EB}"/>
              </a:ext>
            </a:extLst>
          </p:cNvPr>
          <p:cNvSpPr/>
          <p:nvPr/>
        </p:nvSpPr>
        <p:spPr>
          <a:xfrm>
            <a:off x="1368135" y="9317181"/>
            <a:ext cx="554181" cy="4849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C64FB3C6-4DF6-A834-E1A1-261302C2329C}"/>
              </a:ext>
            </a:extLst>
          </p:cNvPr>
          <p:cNvSpPr/>
          <p:nvPr/>
        </p:nvSpPr>
        <p:spPr>
          <a:xfrm>
            <a:off x="1368135" y="5818908"/>
            <a:ext cx="554181" cy="4849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A7009E65-B979-603E-137E-1F7A6D2DE3E3}"/>
              </a:ext>
            </a:extLst>
          </p:cNvPr>
          <p:cNvSpPr/>
          <p:nvPr/>
        </p:nvSpPr>
        <p:spPr>
          <a:xfrm>
            <a:off x="1368134" y="8555180"/>
            <a:ext cx="554181" cy="4849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83126615-13BD-0D4A-247E-150770371EBB}"/>
              </a:ext>
            </a:extLst>
          </p:cNvPr>
          <p:cNvSpPr/>
          <p:nvPr/>
        </p:nvSpPr>
        <p:spPr>
          <a:xfrm>
            <a:off x="1368135" y="6719453"/>
            <a:ext cx="554181" cy="4849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4B94E643-B9F5-7339-284A-390053920396}"/>
              </a:ext>
            </a:extLst>
          </p:cNvPr>
          <p:cNvSpPr/>
          <p:nvPr/>
        </p:nvSpPr>
        <p:spPr>
          <a:xfrm>
            <a:off x="1368134" y="4658589"/>
            <a:ext cx="554181" cy="4849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4CBEFF1C-8595-B5F1-EEEA-F5683157DEC1}"/>
              </a:ext>
            </a:extLst>
          </p:cNvPr>
          <p:cNvSpPr/>
          <p:nvPr/>
        </p:nvSpPr>
        <p:spPr>
          <a:xfrm>
            <a:off x="1368134" y="7533407"/>
            <a:ext cx="554181" cy="48490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203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174866"/>
            <a:ext cx="18288000" cy="7112134"/>
          </a:xfrm>
          <a:custGeom>
            <a:avLst/>
            <a:gdLst/>
            <a:ahLst/>
            <a:cxnLst/>
            <a:rect l="l" t="t" r="r" b="b"/>
            <a:pathLst>
              <a:path w="18288000" h="7112134">
                <a:moveTo>
                  <a:pt x="0" y="0"/>
                </a:moveTo>
                <a:lnTo>
                  <a:pt x="18288000" y="0"/>
                </a:lnTo>
                <a:lnTo>
                  <a:pt x="18288000" y="7112134"/>
                </a:lnTo>
                <a:lnTo>
                  <a:pt x="0" y="7112134"/>
                </a:lnTo>
                <a:lnTo>
                  <a:pt x="0" y="0"/>
                </a:lnTo>
                <a:close/>
              </a:path>
            </a:pathLst>
          </a:custGeom>
          <a:blipFill>
            <a:blip r:embed="rId3">
              <a:alphaModFix amt="55000"/>
            </a:blip>
            <a:stretch>
              <a:fillRect t="-15958" b="-38099"/>
            </a:stretch>
          </a:blipFill>
        </p:spPr>
        <p:txBody>
          <a:bodyPr/>
          <a:lstStyle/>
          <a:p>
            <a:endParaRPr lang="en-US"/>
          </a:p>
        </p:txBody>
      </p:sp>
      <p:sp>
        <p:nvSpPr>
          <p:cNvPr id="3" name="Freeform 3"/>
          <p:cNvSpPr/>
          <p:nvPr/>
        </p:nvSpPr>
        <p:spPr>
          <a:xfrm flipH="1">
            <a:off x="8832398" y="6233406"/>
            <a:ext cx="9455602" cy="4513750"/>
          </a:xfrm>
          <a:custGeom>
            <a:avLst/>
            <a:gdLst/>
            <a:ahLst/>
            <a:cxnLst/>
            <a:rect l="l" t="t" r="r" b="b"/>
            <a:pathLst>
              <a:path w="9455602" h="4513750">
                <a:moveTo>
                  <a:pt x="9455602" y="0"/>
                </a:moveTo>
                <a:lnTo>
                  <a:pt x="0" y="0"/>
                </a:lnTo>
                <a:lnTo>
                  <a:pt x="0" y="4513750"/>
                </a:lnTo>
                <a:lnTo>
                  <a:pt x="9455602" y="4513750"/>
                </a:lnTo>
                <a:lnTo>
                  <a:pt x="9455602" y="0"/>
                </a:lnTo>
                <a:close/>
              </a:path>
            </a:pathLst>
          </a:custGeom>
          <a:blipFill>
            <a:blip r:embed="rId4"/>
            <a:stretch>
              <a:fillRect/>
            </a:stretch>
          </a:blipFill>
        </p:spPr>
        <p:txBody>
          <a:bodyPr/>
          <a:lstStyle/>
          <a:p>
            <a:endParaRPr lang="en-US"/>
          </a:p>
        </p:txBody>
      </p:sp>
      <p:sp>
        <p:nvSpPr>
          <p:cNvPr id="4" name="Freeform 4"/>
          <p:cNvSpPr/>
          <p:nvPr/>
        </p:nvSpPr>
        <p:spPr>
          <a:xfrm flipH="1">
            <a:off x="-4146266" y="3174866"/>
            <a:ext cx="6810382" cy="10287000"/>
          </a:xfrm>
          <a:custGeom>
            <a:avLst/>
            <a:gdLst/>
            <a:ahLst/>
            <a:cxnLst/>
            <a:rect l="l" t="t" r="r" b="b"/>
            <a:pathLst>
              <a:path w="6810382" h="10287000">
                <a:moveTo>
                  <a:pt x="6810382" y="0"/>
                </a:moveTo>
                <a:lnTo>
                  <a:pt x="0" y="0"/>
                </a:lnTo>
                <a:lnTo>
                  <a:pt x="0" y="10287000"/>
                </a:lnTo>
                <a:lnTo>
                  <a:pt x="6810382" y="10287000"/>
                </a:lnTo>
                <a:lnTo>
                  <a:pt x="6810382" y="0"/>
                </a:lnTo>
                <a:close/>
              </a:path>
            </a:pathLst>
          </a:custGeom>
          <a:blipFill>
            <a:blip r:embed="rId5"/>
            <a:stretch>
              <a:fillRect/>
            </a:stretch>
          </a:blipFill>
        </p:spPr>
        <p:txBody>
          <a:bodyPr/>
          <a:lstStyle/>
          <a:p>
            <a:endParaRPr lang="en-US"/>
          </a:p>
        </p:txBody>
      </p:sp>
      <p:sp>
        <p:nvSpPr>
          <p:cNvPr id="5" name="TextBox 5"/>
          <p:cNvSpPr txBox="1"/>
          <p:nvPr/>
        </p:nvSpPr>
        <p:spPr>
          <a:xfrm>
            <a:off x="179063" y="125997"/>
            <a:ext cx="8964937" cy="2962275"/>
          </a:xfrm>
          <a:prstGeom prst="rect">
            <a:avLst/>
          </a:prstGeom>
        </p:spPr>
        <p:txBody>
          <a:bodyPr lIns="0" tIns="0" rIns="0" bIns="0" rtlCol="0" anchor="t">
            <a:spAutoFit/>
          </a:bodyPr>
          <a:lstStyle/>
          <a:p>
            <a:pPr algn="l">
              <a:lnSpc>
                <a:spcPts val="11520"/>
              </a:lnSpc>
            </a:pPr>
            <a:r>
              <a:rPr lang="en-US" sz="9600">
                <a:solidFill>
                  <a:srgbClr val="000000"/>
                </a:solidFill>
                <a:latin typeface="Arimo"/>
                <a:ea typeface="Arimo"/>
                <a:cs typeface="Arimo"/>
                <a:sym typeface="Arimo"/>
              </a:rPr>
              <a:t>Prince George’s County</a:t>
            </a:r>
          </a:p>
        </p:txBody>
      </p:sp>
      <p:sp>
        <p:nvSpPr>
          <p:cNvPr id="6" name="Freeform 6"/>
          <p:cNvSpPr/>
          <p:nvPr/>
        </p:nvSpPr>
        <p:spPr>
          <a:xfrm>
            <a:off x="9669909" y="-3793483"/>
            <a:ext cx="10446764" cy="7934209"/>
          </a:xfrm>
          <a:custGeom>
            <a:avLst/>
            <a:gdLst/>
            <a:ahLst/>
            <a:cxnLst/>
            <a:rect l="l" t="t" r="r" b="b"/>
            <a:pathLst>
              <a:path w="10446764" h="7934209">
                <a:moveTo>
                  <a:pt x="0" y="0"/>
                </a:moveTo>
                <a:lnTo>
                  <a:pt x="10446764" y="0"/>
                </a:lnTo>
                <a:lnTo>
                  <a:pt x="10446764" y="7934209"/>
                </a:lnTo>
                <a:lnTo>
                  <a:pt x="0" y="79342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5303037" y="2484121"/>
            <a:ext cx="13655764" cy="771525"/>
          </a:xfrm>
          <a:prstGeom prst="rect">
            <a:avLst/>
          </a:prstGeom>
        </p:spPr>
        <p:txBody>
          <a:bodyPr lIns="0" tIns="0" rIns="0" bIns="0" rtlCol="0" anchor="t">
            <a:spAutoFit/>
          </a:bodyPr>
          <a:lstStyle/>
          <a:p>
            <a:pPr algn="ctr">
              <a:lnSpc>
                <a:spcPts val="6000"/>
              </a:lnSpc>
              <a:spcBef>
                <a:spcPct val="0"/>
              </a:spcBef>
            </a:pPr>
            <a:r>
              <a:rPr lang="en-US" sz="5000" b="1">
                <a:solidFill>
                  <a:srgbClr val="000000"/>
                </a:solidFill>
                <a:latin typeface="Aptos Bold"/>
                <a:ea typeface="Aptos Bold"/>
                <a:cs typeface="Aptos Bold"/>
                <a:sym typeface="Aptos Bold"/>
              </a:rPr>
              <a:t>Health &amp; Demographic Needs Assessment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16200000">
            <a:off x="14400506"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3"/>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6"/>
            <a:stretch>
              <a:fillRect l="-5757" t="-2969" b="-2969"/>
            </a:stretch>
          </a:blipFill>
        </p:spPr>
        <p:txBody>
          <a:bodyPr/>
          <a:lstStyle/>
          <a:p>
            <a:endParaRPr lang="en-US"/>
          </a:p>
        </p:txBody>
      </p:sp>
      <p:sp>
        <p:nvSpPr>
          <p:cNvPr id="2" name="TextBox 5">
            <a:extLst>
              <a:ext uri="{FF2B5EF4-FFF2-40B4-BE49-F238E27FC236}">
                <a16:creationId xmlns:a16="http://schemas.microsoft.com/office/drawing/2014/main" id="{BBAB92CE-5F3F-E85E-6620-101371FFEBC8}"/>
              </a:ext>
            </a:extLst>
          </p:cNvPr>
          <p:cNvSpPr txBox="1"/>
          <p:nvPr/>
        </p:nvSpPr>
        <p:spPr>
          <a:xfrm>
            <a:off x="10119306" y="4222278"/>
            <a:ext cx="5906820" cy="923330"/>
          </a:xfrm>
          <a:prstGeom prst="rect">
            <a:avLst/>
          </a:prstGeom>
        </p:spPr>
        <p:txBody>
          <a:bodyPr wrap="square" lIns="0" tIns="0" rIns="0" bIns="0" rtlCol="0" anchor="t">
            <a:spAutoFit/>
          </a:bodyPr>
          <a:lstStyle/>
          <a:p>
            <a:pPr>
              <a:lnSpc>
                <a:spcPts val="7200"/>
              </a:lnSpc>
            </a:pPr>
            <a:r>
              <a:rPr lang="en-US" sz="6000" b="1" u="sng">
                <a:solidFill>
                  <a:srgbClr val="000000"/>
                </a:solidFill>
                <a:ea typeface="+mn-lt"/>
                <a:cs typeface="+mn-lt"/>
                <a:sym typeface="Arimo"/>
              </a:rPr>
              <a:t>Howard University</a:t>
            </a:r>
            <a:endParaRPr lang="en-US" b="1">
              <a:ea typeface="Calibri"/>
              <a:cs typeface="Calibri"/>
            </a:endParaRPr>
          </a:p>
        </p:txBody>
      </p:sp>
      <p:sp>
        <p:nvSpPr>
          <p:cNvPr id="10" name="TextBox 5">
            <a:extLst>
              <a:ext uri="{FF2B5EF4-FFF2-40B4-BE49-F238E27FC236}">
                <a16:creationId xmlns:a16="http://schemas.microsoft.com/office/drawing/2014/main" id="{AACEE503-3942-2EED-7857-579F75E80682}"/>
              </a:ext>
            </a:extLst>
          </p:cNvPr>
          <p:cNvSpPr txBox="1"/>
          <p:nvPr/>
        </p:nvSpPr>
        <p:spPr>
          <a:xfrm>
            <a:off x="2022257" y="380262"/>
            <a:ext cx="14243997" cy="1846659"/>
          </a:xfrm>
          <a:prstGeom prst="rect">
            <a:avLst/>
          </a:prstGeom>
        </p:spPr>
        <p:txBody>
          <a:bodyPr wrap="square" lIns="0" tIns="0" rIns="0" bIns="0" rtlCol="0" anchor="t">
            <a:spAutoFit/>
          </a:bodyPr>
          <a:lstStyle/>
          <a:p>
            <a:pPr algn="ctr">
              <a:lnSpc>
                <a:spcPts val="7200"/>
              </a:lnSpc>
            </a:pPr>
            <a:r>
              <a:rPr lang="en-US" sz="6000">
                <a:solidFill>
                  <a:srgbClr val="000000"/>
                </a:solidFill>
                <a:latin typeface="Arimo"/>
                <a:ea typeface="Arimo"/>
                <a:cs typeface="Arimo"/>
                <a:sym typeface="Arimo"/>
              </a:rPr>
              <a:t>Prince George's County – Population  </a:t>
            </a:r>
            <a:r>
              <a:rPr lang="en-US" sz="6000">
                <a:latin typeface="Arimo"/>
                <a:ea typeface="Arimo"/>
                <a:cs typeface="Arimo"/>
              </a:rPr>
              <a:t>Analysis</a:t>
            </a:r>
            <a:endParaRPr lang="en-US"/>
          </a:p>
        </p:txBody>
      </p:sp>
      <p:sp>
        <p:nvSpPr>
          <p:cNvPr id="12" name="TextBox 11">
            <a:extLst>
              <a:ext uri="{FF2B5EF4-FFF2-40B4-BE49-F238E27FC236}">
                <a16:creationId xmlns:a16="http://schemas.microsoft.com/office/drawing/2014/main" id="{578C7F3E-E46B-9702-3691-617C7038D080}"/>
              </a:ext>
            </a:extLst>
          </p:cNvPr>
          <p:cNvSpPr txBox="1"/>
          <p:nvPr/>
        </p:nvSpPr>
        <p:spPr>
          <a:xfrm>
            <a:off x="1987229" y="2352488"/>
            <a:ext cx="1421829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Arimo"/>
              </a:rPr>
              <a:t>Based on the Prince George's County Community Health Assessment, we recognize county residents face the following health outcomes – Howard University is here to care for residents:</a:t>
            </a:r>
            <a:endParaRPr lang="en-US" sz="3600">
              <a:latin typeface="Arimo"/>
              <a:ea typeface="Arimo"/>
              <a:cs typeface="Arimo"/>
            </a:endParaRPr>
          </a:p>
        </p:txBody>
      </p:sp>
      <p:sp>
        <p:nvSpPr>
          <p:cNvPr id="13" name="Freeform 3" descr="A black background with blue and green lines&#10;&#10;AI-generated content may be incorrect.">
            <a:extLst>
              <a:ext uri="{FF2B5EF4-FFF2-40B4-BE49-F238E27FC236}">
                <a16:creationId xmlns:a16="http://schemas.microsoft.com/office/drawing/2014/main" id="{0F98461B-C87B-0D48-3D37-DA2BECCA7986}"/>
              </a:ext>
            </a:extLst>
          </p:cNvPr>
          <p:cNvSpPr/>
          <p:nvPr/>
        </p:nvSpPr>
        <p:spPr>
          <a:xfrm rot="10800000">
            <a:off x="2547" y="-3401"/>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3"/>
            <a:stretch>
              <a:fillRect/>
            </a:stretch>
          </a:blipFill>
        </p:spPr>
        <p:txBody>
          <a:bodyPr/>
          <a:lstStyle/>
          <a:p>
            <a:endParaRPr lang="en-US"/>
          </a:p>
        </p:txBody>
      </p:sp>
      <p:sp>
        <p:nvSpPr>
          <p:cNvPr id="14" name="TextBox 5">
            <a:extLst>
              <a:ext uri="{FF2B5EF4-FFF2-40B4-BE49-F238E27FC236}">
                <a16:creationId xmlns:a16="http://schemas.microsoft.com/office/drawing/2014/main" id="{04E12092-E8D8-8FA6-C13E-0DC974993BB9}"/>
              </a:ext>
            </a:extLst>
          </p:cNvPr>
          <p:cNvSpPr txBox="1"/>
          <p:nvPr/>
        </p:nvSpPr>
        <p:spPr>
          <a:xfrm>
            <a:off x="399005" y="5144363"/>
            <a:ext cx="7616519" cy="6354368"/>
          </a:xfrm>
          <a:prstGeom prst="rect">
            <a:avLst/>
          </a:prstGeom>
        </p:spPr>
        <p:txBody>
          <a:bodyPr wrap="square" lIns="0" tIns="0" rIns="0" bIns="0" rtlCol="0" anchor="t">
            <a:spAutoFit/>
          </a:bodyPr>
          <a:lstStyle/>
          <a:p>
            <a:pPr algn="r">
              <a:lnSpc>
                <a:spcPts val="7200"/>
              </a:lnSpc>
            </a:pPr>
            <a:r>
              <a:rPr lang="en-US" sz="3600">
                <a:solidFill>
                  <a:srgbClr val="000000"/>
                </a:solidFill>
                <a:ea typeface="+mn-lt"/>
                <a:cs typeface="+mn-lt"/>
                <a:sym typeface="Arimo"/>
              </a:rPr>
              <a:t>Obesity (~50% of Adults)</a:t>
            </a:r>
            <a:endParaRPr lang="en-US">
              <a:ea typeface="Calibri"/>
              <a:cs typeface="Calibri"/>
            </a:endParaRPr>
          </a:p>
          <a:p>
            <a:pPr algn="r">
              <a:lnSpc>
                <a:spcPts val="7200"/>
              </a:lnSpc>
            </a:pPr>
            <a:r>
              <a:rPr lang="en-US" sz="3600">
                <a:ea typeface="Calibri"/>
                <a:cs typeface="Calibri"/>
              </a:rPr>
              <a:t>Diabetes (~12% prevalence)</a:t>
            </a:r>
          </a:p>
          <a:p>
            <a:pPr algn="r">
              <a:lnSpc>
                <a:spcPts val="7200"/>
              </a:lnSpc>
            </a:pPr>
            <a:r>
              <a:rPr lang="en-US" sz="3600">
                <a:ea typeface="Calibri"/>
                <a:cs typeface="Calibri"/>
              </a:rPr>
              <a:t>Maternal Health Disparities </a:t>
            </a:r>
          </a:p>
          <a:p>
            <a:pPr algn="r">
              <a:lnSpc>
                <a:spcPts val="7200"/>
              </a:lnSpc>
            </a:pPr>
            <a:r>
              <a:rPr lang="en-US" sz="3600">
                <a:ea typeface="Calibri"/>
                <a:cs typeface="Calibri"/>
              </a:rPr>
              <a:t>Cancer</a:t>
            </a:r>
          </a:p>
          <a:p>
            <a:pPr algn="r">
              <a:lnSpc>
                <a:spcPts val="7200"/>
              </a:lnSpc>
            </a:pPr>
            <a:r>
              <a:rPr lang="en-US" sz="3600">
                <a:ea typeface="Calibri"/>
                <a:cs typeface="Calibri"/>
              </a:rPr>
              <a:t>Behavioral Health and Substance Use</a:t>
            </a:r>
          </a:p>
          <a:p>
            <a:pPr algn="r">
              <a:lnSpc>
                <a:spcPts val="7200"/>
              </a:lnSpc>
            </a:pPr>
            <a:endParaRPr lang="en-US" sz="3600">
              <a:ea typeface="Calibri"/>
              <a:cs typeface="Calibri"/>
            </a:endParaRPr>
          </a:p>
          <a:p>
            <a:pPr algn="r">
              <a:lnSpc>
                <a:spcPts val="7200"/>
              </a:lnSpc>
            </a:pPr>
            <a:endParaRPr lang="en-US" sz="3600">
              <a:ea typeface="Calibri"/>
              <a:cs typeface="Calibri"/>
            </a:endParaRPr>
          </a:p>
        </p:txBody>
      </p:sp>
      <p:pic>
        <p:nvPicPr>
          <p:cNvPr id="15" name="Picture 14" descr="A blue square with a black tick&#10;&#10;AI-generated content may be incorrect.">
            <a:extLst>
              <a:ext uri="{FF2B5EF4-FFF2-40B4-BE49-F238E27FC236}">
                <a16:creationId xmlns:a16="http://schemas.microsoft.com/office/drawing/2014/main" id="{5AC9582E-EF1B-88D0-2628-AB25F14198A6}"/>
              </a:ext>
            </a:extLst>
          </p:cNvPr>
          <p:cNvPicPr>
            <a:picLocks noChangeAspect="1"/>
          </p:cNvPicPr>
          <p:nvPr/>
        </p:nvPicPr>
        <p:blipFill>
          <a:blip r:embed="rId7"/>
          <a:stretch>
            <a:fillRect/>
          </a:stretch>
        </p:blipFill>
        <p:spPr>
          <a:xfrm>
            <a:off x="8773406" y="5349207"/>
            <a:ext cx="654744" cy="654744"/>
          </a:xfrm>
          <a:prstGeom prst="rect">
            <a:avLst/>
          </a:prstGeom>
        </p:spPr>
      </p:pic>
      <p:pic>
        <p:nvPicPr>
          <p:cNvPr id="17" name="Picture 16" descr="A blue square with a black tick&#10;&#10;AI-generated content may be incorrect.">
            <a:extLst>
              <a:ext uri="{FF2B5EF4-FFF2-40B4-BE49-F238E27FC236}">
                <a16:creationId xmlns:a16="http://schemas.microsoft.com/office/drawing/2014/main" id="{E9E90FD8-6F18-6061-2B2B-51AAD93B5E60}"/>
              </a:ext>
            </a:extLst>
          </p:cNvPr>
          <p:cNvPicPr>
            <a:picLocks noChangeAspect="1"/>
          </p:cNvPicPr>
          <p:nvPr/>
        </p:nvPicPr>
        <p:blipFill>
          <a:blip r:embed="rId7"/>
          <a:stretch>
            <a:fillRect/>
          </a:stretch>
        </p:blipFill>
        <p:spPr>
          <a:xfrm>
            <a:off x="8773405" y="6252080"/>
            <a:ext cx="654744" cy="654744"/>
          </a:xfrm>
          <a:prstGeom prst="rect">
            <a:avLst/>
          </a:prstGeom>
        </p:spPr>
      </p:pic>
      <p:pic>
        <p:nvPicPr>
          <p:cNvPr id="18" name="Picture 17" descr="A blue square with a black tick&#10;&#10;AI-generated content may be incorrect.">
            <a:extLst>
              <a:ext uri="{FF2B5EF4-FFF2-40B4-BE49-F238E27FC236}">
                <a16:creationId xmlns:a16="http://schemas.microsoft.com/office/drawing/2014/main" id="{C1F25B55-104D-F83D-4318-1A4B4E5DEAC1}"/>
              </a:ext>
            </a:extLst>
          </p:cNvPr>
          <p:cNvPicPr>
            <a:picLocks noChangeAspect="1"/>
          </p:cNvPicPr>
          <p:nvPr/>
        </p:nvPicPr>
        <p:blipFill>
          <a:blip r:embed="rId7"/>
          <a:stretch>
            <a:fillRect/>
          </a:stretch>
        </p:blipFill>
        <p:spPr>
          <a:xfrm>
            <a:off x="8773406" y="7231795"/>
            <a:ext cx="654744" cy="654744"/>
          </a:xfrm>
          <a:prstGeom prst="rect">
            <a:avLst/>
          </a:prstGeom>
        </p:spPr>
      </p:pic>
      <p:pic>
        <p:nvPicPr>
          <p:cNvPr id="19" name="Picture 18" descr="A blue square with a black tick&#10;&#10;AI-generated content may be incorrect.">
            <a:extLst>
              <a:ext uri="{FF2B5EF4-FFF2-40B4-BE49-F238E27FC236}">
                <a16:creationId xmlns:a16="http://schemas.microsoft.com/office/drawing/2014/main" id="{9FC2285A-ED22-8E11-AEBD-486F71024316}"/>
              </a:ext>
            </a:extLst>
          </p:cNvPr>
          <p:cNvPicPr>
            <a:picLocks noChangeAspect="1"/>
          </p:cNvPicPr>
          <p:nvPr/>
        </p:nvPicPr>
        <p:blipFill>
          <a:blip r:embed="rId7"/>
          <a:stretch>
            <a:fillRect/>
          </a:stretch>
        </p:blipFill>
        <p:spPr>
          <a:xfrm>
            <a:off x="8773405" y="8134668"/>
            <a:ext cx="654744" cy="654744"/>
          </a:xfrm>
          <a:prstGeom prst="rect">
            <a:avLst/>
          </a:prstGeom>
        </p:spPr>
      </p:pic>
      <p:pic>
        <p:nvPicPr>
          <p:cNvPr id="20" name="Picture 19" descr="A blue square with a black tick&#10;&#10;AI-generated content may be incorrect.">
            <a:extLst>
              <a:ext uri="{FF2B5EF4-FFF2-40B4-BE49-F238E27FC236}">
                <a16:creationId xmlns:a16="http://schemas.microsoft.com/office/drawing/2014/main" id="{A14F14DE-5BD0-7719-0BBB-29D9B5A36527}"/>
              </a:ext>
            </a:extLst>
          </p:cNvPr>
          <p:cNvPicPr>
            <a:picLocks noChangeAspect="1"/>
          </p:cNvPicPr>
          <p:nvPr/>
        </p:nvPicPr>
        <p:blipFill>
          <a:blip r:embed="rId7"/>
          <a:stretch>
            <a:fillRect/>
          </a:stretch>
        </p:blipFill>
        <p:spPr>
          <a:xfrm>
            <a:off x="8773405" y="9037543"/>
            <a:ext cx="654744" cy="654744"/>
          </a:xfrm>
          <a:prstGeom prst="rect">
            <a:avLst/>
          </a:prstGeom>
        </p:spPr>
      </p:pic>
      <p:sp>
        <p:nvSpPr>
          <p:cNvPr id="21" name="TextBox 5">
            <a:extLst>
              <a:ext uri="{FF2B5EF4-FFF2-40B4-BE49-F238E27FC236}">
                <a16:creationId xmlns:a16="http://schemas.microsoft.com/office/drawing/2014/main" id="{8C7E11EC-F9C1-D526-0339-DAB115D1EB3D}"/>
              </a:ext>
            </a:extLst>
          </p:cNvPr>
          <p:cNvSpPr txBox="1"/>
          <p:nvPr/>
        </p:nvSpPr>
        <p:spPr>
          <a:xfrm>
            <a:off x="9698182" y="5144362"/>
            <a:ext cx="8037645" cy="6354368"/>
          </a:xfrm>
          <a:prstGeom prst="rect">
            <a:avLst/>
          </a:prstGeom>
        </p:spPr>
        <p:txBody>
          <a:bodyPr wrap="square" lIns="0" tIns="0" rIns="0" bIns="0" rtlCol="0" anchor="t">
            <a:spAutoFit/>
          </a:bodyPr>
          <a:lstStyle/>
          <a:p>
            <a:pPr>
              <a:lnSpc>
                <a:spcPts val="7200"/>
              </a:lnSpc>
            </a:pPr>
            <a:r>
              <a:rPr lang="en-US" sz="3600" dirty="0">
                <a:solidFill>
                  <a:srgbClr val="000000"/>
                </a:solidFill>
                <a:ea typeface="+mn-lt"/>
                <a:cs typeface="+mn-lt"/>
                <a:sym typeface="Arimo"/>
              </a:rPr>
              <a:t>Bariatric Medicine/Surgery</a:t>
            </a:r>
            <a:endParaRPr lang="en-US" dirty="0">
              <a:ea typeface="Calibri"/>
              <a:cs typeface="Calibri"/>
            </a:endParaRPr>
          </a:p>
          <a:p>
            <a:pPr>
              <a:lnSpc>
                <a:spcPts val="7200"/>
              </a:lnSpc>
            </a:pPr>
            <a:r>
              <a:rPr lang="en-US" sz="3600" dirty="0">
                <a:ea typeface="Calibri"/>
                <a:cs typeface="Calibri"/>
              </a:rPr>
              <a:t>Diabetes Treatment Center</a:t>
            </a:r>
          </a:p>
          <a:p>
            <a:pPr>
              <a:lnSpc>
                <a:spcPts val="7200"/>
              </a:lnSpc>
            </a:pPr>
            <a:r>
              <a:rPr lang="en-US" sz="3600" dirty="0">
                <a:ea typeface="Calibri"/>
                <a:cs typeface="Calibri"/>
              </a:rPr>
              <a:t>OBGYN + Fibroids Robotic Surg. Specialist</a:t>
            </a:r>
          </a:p>
          <a:p>
            <a:pPr>
              <a:lnSpc>
                <a:spcPts val="7200"/>
              </a:lnSpc>
            </a:pPr>
            <a:r>
              <a:rPr lang="en-US" sz="3600" dirty="0">
                <a:ea typeface="Calibri"/>
                <a:cs typeface="Calibri"/>
              </a:rPr>
              <a:t>Oncology + Breast, Prostate Specialist</a:t>
            </a:r>
          </a:p>
          <a:p>
            <a:pPr>
              <a:lnSpc>
                <a:spcPts val="7200"/>
              </a:lnSpc>
            </a:pPr>
            <a:r>
              <a:rPr lang="en-US" sz="3600" dirty="0">
                <a:ea typeface="Calibri"/>
                <a:cs typeface="Calibri"/>
              </a:rPr>
              <a:t>Psychiatry + Behavioral Health</a:t>
            </a:r>
          </a:p>
          <a:p>
            <a:pPr>
              <a:lnSpc>
                <a:spcPts val="7200"/>
              </a:lnSpc>
            </a:pPr>
            <a:endParaRPr lang="en-US" sz="3600" dirty="0">
              <a:ea typeface="Calibri"/>
              <a:cs typeface="Calibri"/>
            </a:endParaRPr>
          </a:p>
          <a:p>
            <a:pPr>
              <a:lnSpc>
                <a:spcPts val="7200"/>
              </a:lnSpc>
            </a:pPr>
            <a:endParaRPr lang="en-US" sz="3600" dirty="0">
              <a:ea typeface="Calibri"/>
              <a:cs typeface="Calibri"/>
            </a:endParaRPr>
          </a:p>
        </p:txBody>
      </p:sp>
      <p:sp>
        <p:nvSpPr>
          <p:cNvPr id="6" name="TextBox 5">
            <a:extLst>
              <a:ext uri="{FF2B5EF4-FFF2-40B4-BE49-F238E27FC236}">
                <a16:creationId xmlns:a16="http://schemas.microsoft.com/office/drawing/2014/main" id="{42C6AC61-4120-AAB2-6E3D-8488CE5331DD}"/>
              </a:ext>
            </a:extLst>
          </p:cNvPr>
          <p:cNvSpPr txBox="1"/>
          <p:nvPr/>
        </p:nvSpPr>
        <p:spPr>
          <a:xfrm>
            <a:off x="2388181" y="4222278"/>
            <a:ext cx="5906820" cy="923330"/>
          </a:xfrm>
          <a:prstGeom prst="rect">
            <a:avLst/>
          </a:prstGeom>
        </p:spPr>
        <p:txBody>
          <a:bodyPr wrap="square" lIns="0" tIns="0" rIns="0" bIns="0" rtlCol="0" anchor="t">
            <a:spAutoFit/>
          </a:bodyPr>
          <a:lstStyle/>
          <a:p>
            <a:pPr>
              <a:lnSpc>
                <a:spcPts val="7200"/>
              </a:lnSpc>
            </a:pPr>
            <a:r>
              <a:rPr lang="en-US" sz="6000" b="1" u="sng">
                <a:solidFill>
                  <a:srgbClr val="000000"/>
                </a:solidFill>
                <a:ea typeface="+mn-lt"/>
                <a:cs typeface="+mn-lt"/>
                <a:sym typeface="Arimo"/>
              </a:rPr>
              <a:t>Health Outcomes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B827-0035-1DC8-E94D-DA9E670D7F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E6A806F-1F99-4A57-90C0-C1AADB03A3CD}"/>
              </a:ext>
            </a:extLst>
          </p:cNvPr>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80E55472-C980-B876-A9BC-48392259B49E}"/>
              </a:ext>
            </a:extLst>
          </p:cNvPr>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4F58BB4B-D998-B916-C0B8-BCA411755293}"/>
              </a:ext>
            </a:extLst>
          </p:cNvPr>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353754D7-47A1-396B-44C2-57819D07210E}"/>
              </a:ext>
            </a:extLst>
          </p:cNvPr>
          <p:cNvSpPr txBox="1"/>
          <p:nvPr/>
        </p:nvSpPr>
        <p:spPr>
          <a:xfrm>
            <a:off x="927282" y="380262"/>
            <a:ext cx="10507636" cy="1857375"/>
          </a:xfrm>
          <a:prstGeom prst="rect">
            <a:avLst/>
          </a:prstGeom>
        </p:spPr>
        <p:txBody>
          <a:bodyPr lIns="0" tIns="0" rIns="0" bIns="0" rtlCol="0" anchor="t">
            <a:spAutoFit/>
          </a:bodyPr>
          <a:lstStyle/>
          <a:p>
            <a:pPr algn="l">
              <a:lnSpc>
                <a:spcPts val="7200"/>
              </a:lnSpc>
            </a:pPr>
            <a:r>
              <a:rPr lang="en-US" sz="6000">
                <a:solidFill>
                  <a:srgbClr val="000000"/>
                </a:solidFill>
                <a:latin typeface="Arimo"/>
                <a:ea typeface="Arimo"/>
                <a:cs typeface="Arimo"/>
                <a:sym typeface="Arimo"/>
              </a:rPr>
              <a:t>Prince George's County – Healthcare Needs Assessment</a:t>
            </a:r>
          </a:p>
        </p:txBody>
      </p:sp>
      <p:sp>
        <p:nvSpPr>
          <p:cNvPr id="7" name="Freeform 7">
            <a:extLst>
              <a:ext uri="{FF2B5EF4-FFF2-40B4-BE49-F238E27FC236}">
                <a16:creationId xmlns:a16="http://schemas.microsoft.com/office/drawing/2014/main" id="{6E65FEB8-616F-A5A8-5F22-C5586B044C32}"/>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grpSp>
        <p:nvGrpSpPr>
          <p:cNvPr id="8" name="Group 8">
            <a:extLst>
              <a:ext uri="{FF2B5EF4-FFF2-40B4-BE49-F238E27FC236}">
                <a16:creationId xmlns:a16="http://schemas.microsoft.com/office/drawing/2014/main" id="{5D2A4E4A-B0BC-221F-255D-B5EB0BAB3C28}"/>
              </a:ext>
            </a:extLst>
          </p:cNvPr>
          <p:cNvGrpSpPr>
            <a:grpSpLocks noChangeAspect="1"/>
          </p:cNvGrpSpPr>
          <p:nvPr/>
        </p:nvGrpSpPr>
        <p:grpSpPr>
          <a:xfrm>
            <a:off x="11536336" y="1157169"/>
            <a:ext cx="5314323" cy="8084656"/>
            <a:chOff x="0" y="0"/>
            <a:chExt cx="9015986" cy="13715980"/>
          </a:xfrm>
        </p:grpSpPr>
        <p:sp>
          <p:nvSpPr>
            <p:cNvPr id="9" name="Freeform 9" descr="A map of the state of washington  AI-generated content may be incorrect.">
              <a:extLst>
                <a:ext uri="{FF2B5EF4-FFF2-40B4-BE49-F238E27FC236}">
                  <a16:creationId xmlns:a16="http://schemas.microsoft.com/office/drawing/2014/main" id="{F45A451B-3AF7-A7F8-7BC1-639EC05BF288}"/>
                </a:ext>
              </a:extLst>
            </p:cNvPr>
            <p:cNvSpPr/>
            <p:nvPr/>
          </p:nvSpPr>
          <p:spPr>
            <a:xfrm>
              <a:off x="0" y="0"/>
              <a:ext cx="9015984" cy="13716000"/>
            </a:xfrm>
            <a:custGeom>
              <a:avLst/>
              <a:gdLst/>
              <a:ahLst/>
              <a:cxnLst/>
              <a:rect l="l" t="t" r="r" b="b"/>
              <a:pathLst>
                <a:path w="9015984" h="13716000">
                  <a:moveTo>
                    <a:pt x="0" y="0"/>
                  </a:moveTo>
                  <a:lnTo>
                    <a:pt x="9015984" y="0"/>
                  </a:lnTo>
                  <a:lnTo>
                    <a:pt x="9015984" y="13716000"/>
                  </a:lnTo>
                  <a:lnTo>
                    <a:pt x="0" y="13716000"/>
                  </a:lnTo>
                  <a:lnTo>
                    <a:pt x="0" y="0"/>
                  </a:lnTo>
                  <a:close/>
                </a:path>
              </a:pathLst>
            </a:custGeom>
            <a:blipFill>
              <a:blip r:embed="rId8"/>
              <a:stretch>
                <a:fillRect l="-1564" r="-4175"/>
              </a:stretch>
            </a:blipFill>
          </p:spPr>
          <p:txBody>
            <a:bodyPr/>
            <a:lstStyle/>
            <a:p>
              <a:endParaRPr lang="en-US"/>
            </a:p>
          </p:txBody>
        </p:sp>
      </p:grpSp>
      <p:sp>
        <p:nvSpPr>
          <p:cNvPr id="10" name="TextBox 10">
            <a:extLst>
              <a:ext uri="{FF2B5EF4-FFF2-40B4-BE49-F238E27FC236}">
                <a16:creationId xmlns:a16="http://schemas.microsoft.com/office/drawing/2014/main" id="{CECD13C2-98A0-A545-59A7-BC303D14E8E8}"/>
              </a:ext>
            </a:extLst>
          </p:cNvPr>
          <p:cNvSpPr txBox="1"/>
          <p:nvPr/>
        </p:nvSpPr>
        <p:spPr>
          <a:xfrm>
            <a:off x="1862630" y="2681950"/>
            <a:ext cx="8115300" cy="6791924"/>
          </a:xfrm>
          <a:prstGeom prst="rect">
            <a:avLst/>
          </a:prstGeom>
        </p:spPr>
        <p:txBody>
          <a:bodyPr lIns="0" tIns="0" rIns="0" bIns="0" rtlCol="0" anchor="t">
            <a:spAutoFit/>
          </a:bodyPr>
          <a:lstStyle/>
          <a:p>
            <a:pPr marL="676275" lvl="1" indent="-337820" algn="l">
              <a:lnSpc>
                <a:spcPts val="3759"/>
              </a:lnSpc>
              <a:buFont typeface="Arial"/>
              <a:buChar char="•"/>
            </a:pPr>
            <a:r>
              <a:rPr lang="en-US" sz="3100">
                <a:solidFill>
                  <a:srgbClr val="000000"/>
                </a:solidFill>
                <a:latin typeface="Arimo"/>
                <a:ea typeface="Arimo"/>
                <a:cs typeface="Arimo"/>
                <a:sym typeface="Arimo"/>
              </a:rPr>
              <a:t>Deficit of ~1,050 physicians, more than half attributed to primary care</a:t>
            </a:r>
            <a:endParaRPr lang="en-US" sz="3100"/>
          </a:p>
          <a:p>
            <a:pPr algn="l">
              <a:lnSpc>
                <a:spcPts val="3759"/>
              </a:lnSpc>
            </a:pPr>
            <a:endParaRPr lang="en-US" sz="3132">
              <a:solidFill>
                <a:srgbClr val="000000"/>
              </a:solidFill>
              <a:latin typeface="Arimo"/>
              <a:ea typeface="Arimo"/>
              <a:cs typeface="Arimo"/>
              <a:sym typeface="Arimo"/>
            </a:endParaRPr>
          </a:p>
          <a:p>
            <a:pPr marL="676275" lvl="1" indent="-337820" algn="l">
              <a:lnSpc>
                <a:spcPts val="3759"/>
              </a:lnSpc>
              <a:buFont typeface="Arial"/>
              <a:buChar char="•"/>
            </a:pPr>
            <a:r>
              <a:rPr lang="en-US" sz="3100">
                <a:solidFill>
                  <a:srgbClr val="000000"/>
                </a:solidFill>
                <a:latin typeface="Arimo"/>
                <a:ea typeface="Arimo"/>
                <a:cs typeface="Arimo"/>
                <a:sym typeface="Arimo"/>
              </a:rPr>
              <a:t>Deficit of ~475 hospital beds, with 78% fewer beds per 1,000 residents than the U.S. average</a:t>
            </a:r>
            <a:endParaRPr lang="en-US" sz="3100">
              <a:solidFill>
                <a:srgbClr val="000000"/>
              </a:solidFill>
              <a:latin typeface="Arimo"/>
              <a:ea typeface="Arimo"/>
              <a:cs typeface="Arimo"/>
            </a:endParaRPr>
          </a:p>
          <a:p>
            <a:pPr algn="l">
              <a:lnSpc>
                <a:spcPts val="3759"/>
              </a:lnSpc>
            </a:pPr>
            <a:endParaRPr lang="en-US" sz="3132">
              <a:solidFill>
                <a:srgbClr val="000000"/>
              </a:solidFill>
              <a:latin typeface="Arimo"/>
              <a:ea typeface="Arimo"/>
              <a:cs typeface="Arimo"/>
              <a:sym typeface="Arimo"/>
            </a:endParaRPr>
          </a:p>
          <a:p>
            <a:pPr marL="676275" lvl="1" indent="-337820" algn="l">
              <a:lnSpc>
                <a:spcPts val="3759"/>
              </a:lnSpc>
              <a:buFont typeface="Arial"/>
              <a:buChar char="•"/>
            </a:pPr>
            <a:r>
              <a:rPr lang="en-US" sz="3100">
                <a:solidFill>
                  <a:srgbClr val="000000"/>
                </a:solidFill>
                <a:latin typeface="Arimo"/>
                <a:ea typeface="Arimo"/>
                <a:cs typeface="Arimo"/>
                <a:sym typeface="Arimo"/>
              </a:rPr>
              <a:t>~42% of care is sought outside the County, signaling lack of local capacity</a:t>
            </a:r>
            <a:endParaRPr lang="en-US" sz="3100">
              <a:solidFill>
                <a:srgbClr val="000000"/>
              </a:solidFill>
              <a:latin typeface="Arimo"/>
              <a:ea typeface="Arimo"/>
              <a:cs typeface="Arimo"/>
            </a:endParaRPr>
          </a:p>
          <a:p>
            <a:pPr marL="1133475" lvl="2" indent="-337820">
              <a:lnSpc>
                <a:spcPts val="3759"/>
              </a:lnSpc>
              <a:buFont typeface="Wingdings"/>
              <a:buChar char="§"/>
            </a:pPr>
            <a:r>
              <a:rPr lang="en-US" sz="3100" i="1">
                <a:solidFill>
                  <a:srgbClr val="000000"/>
                </a:solidFill>
                <a:latin typeface="Arimo"/>
                <a:ea typeface="Arimo"/>
                <a:cs typeface="Arimo"/>
              </a:rPr>
              <a:t>Indirectly costing economic development and job creation</a:t>
            </a:r>
          </a:p>
          <a:p>
            <a:pPr>
              <a:lnSpc>
                <a:spcPts val="3759"/>
              </a:lnSpc>
            </a:pPr>
            <a:endParaRPr lang="en-US" sz="3132">
              <a:solidFill>
                <a:srgbClr val="000000"/>
              </a:solidFill>
              <a:latin typeface="Arimo"/>
              <a:ea typeface="Arimo"/>
              <a:cs typeface="Arimo"/>
              <a:sym typeface="Arimo"/>
            </a:endParaRPr>
          </a:p>
          <a:p>
            <a:pPr marL="676275" lvl="1" indent="-337820" algn="l">
              <a:lnSpc>
                <a:spcPts val="3759"/>
              </a:lnSpc>
              <a:buFont typeface="Arial"/>
              <a:buChar char="•"/>
            </a:pPr>
            <a:r>
              <a:rPr lang="en-US" sz="3100">
                <a:solidFill>
                  <a:srgbClr val="000000"/>
                </a:solidFill>
                <a:latin typeface="Arimo"/>
                <a:ea typeface="Arimo"/>
                <a:cs typeface="Arimo"/>
                <a:sym typeface="Arimo"/>
              </a:rPr>
              <a:t>Nearly half of adults (~265,000 residents) live in medically underserved areas</a:t>
            </a:r>
            <a:endParaRPr lang="en-US" sz="3100">
              <a:solidFill>
                <a:srgbClr val="000000"/>
              </a:solidFill>
              <a:latin typeface="Arimo"/>
              <a:ea typeface="Arimo"/>
              <a:cs typeface="Arimo"/>
            </a:endParaRPr>
          </a:p>
        </p:txBody>
      </p:sp>
      <p:sp>
        <p:nvSpPr>
          <p:cNvPr id="11" name="TextBox 10">
            <a:extLst>
              <a:ext uri="{FF2B5EF4-FFF2-40B4-BE49-F238E27FC236}">
                <a16:creationId xmlns:a16="http://schemas.microsoft.com/office/drawing/2014/main" id="{AFDF5B6E-E747-6E65-D088-1A334956F8F7}"/>
              </a:ext>
            </a:extLst>
          </p:cNvPr>
          <p:cNvSpPr txBox="1"/>
          <p:nvPr/>
        </p:nvSpPr>
        <p:spPr>
          <a:xfrm>
            <a:off x="11993496" y="9237489"/>
            <a:ext cx="44005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Source: Prince George's County – Huron Report</a:t>
            </a:r>
          </a:p>
        </p:txBody>
      </p:sp>
    </p:spTree>
    <p:extLst>
      <p:ext uri="{BB962C8B-B14F-4D97-AF65-F5344CB8AC3E}">
        <p14:creationId xmlns:p14="http://schemas.microsoft.com/office/powerpoint/2010/main" val="3288718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927282" y="400713"/>
            <a:ext cx="7460381" cy="2771775"/>
          </a:xfrm>
          <a:prstGeom prst="rect">
            <a:avLst/>
          </a:prstGeom>
        </p:spPr>
        <p:txBody>
          <a:bodyPr lIns="0" tIns="0" rIns="0" bIns="0" rtlCol="0" anchor="t">
            <a:spAutoFit/>
          </a:bodyPr>
          <a:lstStyle/>
          <a:p>
            <a:pPr algn="l">
              <a:lnSpc>
                <a:spcPts val="7200"/>
              </a:lnSpc>
            </a:pPr>
            <a:r>
              <a:rPr lang="en-US" sz="6000">
                <a:solidFill>
                  <a:srgbClr val="000000"/>
                </a:solidFill>
                <a:latin typeface="Arimo"/>
                <a:ea typeface="Arimo"/>
                <a:cs typeface="Arimo"/>
                <a:sym typeface="Arimo"/>
              </a:rPr>
              <a:t>Prince George's County – Physician Shortage Per Capita</a:t>
            </a:r>
          </a:p>
        </p:txBody>
      </p:sp>
      <p:sp>
        <p:nvSpPr>
          <p:cNvPr id="7" name="Freeform 7"/>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8" name="TextBox 8"/>
          <p:cNvSpPr txBox="1"/>
          <p:nvPr/>
        </p:nvSpPr>
        <p:spPr>
          <a:xfrm>
            <a:off x="2176873" y="4087754"/>
            <a:ext cx="5451152" cy="3967112"/>
          </a:xfrm>
          <a:prstGeom prst="rect">
            <a:avLst/>
          </a:prstGeom>
        </p:spPr>
        <p:txBody>
          <a:bodyPr lIns="0" tIns="0" rIns="0" bIns="0" rtlCol="0" anchor="t">
            <a:spAutoFit/>
          </a:bodyPr>
          <a:lstStyle/>
          <a:p>
            <a:pPr algn="l">
              <a:lnSpc>
                <a:spcPts val="3899"/>
              </a:lnSpc>
            </a:pPr>
            <a:r>
              <a:rPr lang="en-US" sz="2750">
                <a:solidFill>
                  <a:srgbClr val="000000"/>
                </a:solidFill>
                <a:latin typeface="Canva Sans"/>
                <a:ea typeface="Canva Sans"/>
                <a:cs typeface="Canva Sans"/>
                <a:sym typeface="Canva Sans"/>
              </a:rPr>
              <a:t>Prince George’s County: </a:t>
            </a:r>
          </a:p>
          <a:p>
            <a:pPr algn="l">
              <a:lnSpc>
                <a:spcPts val="3899"/>
              </a:lnSpc>
            </a:pPr>
            <a:r>
              <a:rPr lang="en-US" sz="2750">
                <a:solidFill>
                  <a:srgbClr val="000000"/>
                </a:solidFill>
                <a:latin typeface="Canva Sans"/>
                <a:ea typeface="Canva Sans"/>
                <a:cs typeface="Canva Sans"/>
                <a:sym typeface="Canva Sans"/>
              </a:rPr>
              <a:t>1 physician per 2,020 resi</a:t>
            </a:r>
            <a:r>
              <a:rPr lang="en-US" sz="2750" u="none" strike="noStrike">
                <a:solidFill>
                  <a:srgbClr val="000000"/>
                </a:solidFill>
                <a:latin typeface="Canva Sans"/>
                <a:ea typeface="Canva Sans"/>
                <a:cs typeface="Canva Sans"/>
                <a:sym typeface="Canva Sans"/>
              </a:rPr>
              <a:t>dents</a:t>
            </a:r>
            <a:endParaRPr lang="en-US" sz="2750" u="none" strike="noStrike">
              <a:solidFill>
                <a:srgbClr val="000000"/>
              </a:solidFill>
              <a:latin typeface="Canva Sans"/>
              <a:ea typeface="Canva Sans"/>
              <a:cs typeface="Canva Sans"/>
            </a:endParaRPr>
          </a:p>
          <a:p>
            <a:pPr algn="l">
              <a:lnSpc>
                <a:spcPts val="3899"/>
              </a:lnSpc>
            </a:pPr>
            <a:endParaRPr lang="en-US" sz="2785" u="none" strike="noStrike">
              <a:solidFill>
                <a:srgbClr val="000000"/>
              </a:solidFill>
              <a:latin typeface="Canva Sans"/>
              <a:ea typeface="Canva Sans"/>
              <a:cs typeface="Canva Sans"/>
              <a:sym typeface="Canva Sans"/>
            </a:endParaRPr>
          </a:p>
          <a:p>
            <a:pPr algn="l">
              <a:lnSpc>
                <a:spcPts val="3899"/>
              </a:lnSpc>
            </a:pPr>
            <a:r>
              <a:rPr lang="en-US" sz="2750" u="none" strike="noStrike">
                <a:solidFill>
                  <a:srgbClr val="000000"/>
                </a:solidFill>
                <a:latin typeface="Canva Sans"/>
                <a:ea typeface="Canva Sans"/>
                <a:cs typeface="Canva Sans"/>
                <a:sym typeface="Canva Sans"/>
              </a:rPr>
              <a:t>Maryland (average): </a:t>
            </a:r>
            <a:endParaRPr lang="en-US" sz="2750" u="none" strike="noStrike">
              <a:solidFill>
                <a:srgbClr val="000000"/>
              </a:solidFill>
              <a:latin typeface="Canva Sans"/>
              <a:ea typeface="Canva Sans"/>
              <a:cs typeface="Canva Sans"/>
            </a:endParaRPr>
          </a:p>
          <a:p>
            <a:pPr algn="l">
              <a:lnSpc>
                <a:spcPts val="3899"/>
              </a:lnSpc>
            </a:pPr>
            <a:r>
              <a:rPr lang="en-US" sz="2750" u="none" strike="noStrike">
                <a:solidFill>
                  <a:srgbClr val="000000"/>
                </a:solidFill>
                <a:latin typeface="Canva Sans"/>
                <a:ea typeface="Canva Sans"/>
                <a:cs typeface="Canva Sans"/>
                <a:sym typeface="Canva Sans"/>
              </a:rPr>
              <a:t>1 physician per 1,180 residents</a:t>
            </a:r>
            <a:endParaRPr lang="en-US" sz="2750" u="none" strike="noStrike">
              <a:solidFill>
                <a:srgbClr val="000000"/>
              </a:solidFill>
              <a:latin typeface="Canva Sans"/>
              <a:ea typeface="Canva Sans"/>
              <a:cs typeface="Canva Sans"/>
            </a:endParaRPr>
          </a:p>
          <a:p>
            <a:pPr algn="l">
              <a:lnSpc>
                <a:spcPts val="3899"/>
              </a:lnSpc>
            </a:pPr>
            <a:endParaRPr lang="en-US" sz="2785" u="none" strike="noStrike">
              <a:solidFill>
                <a:srgbClr val="000000"/>
              </a:solidFill>
              <a:latin typeface="Canva Sans"/>
              <a:ea typeface="Canva Sans"/>
              <a:cs typeface="Canva Sans"/>
              <a:sym typeface="Canva Sans"/>
            </a:endParaRPr>
          </a:p>
          <a:p>
            <a:pPr algn="l">
              <a:lnSpc>
                <a:spcPts val="3899"/>
              </a:lnSpc>
            </a:pPr>
            <a:r>
              <a:rPr lang="en-US" sz="2750" u="none" strike="noStrike">
                <a:solidFill>
                  <a:srgbClr val="000000"/>
                </a:solidFill>
                <a:latin typeface="Canva Sans"/>
                <a:ea typeface="Canva Sans"/>
                <a:cs typeface="Canva Sans"/>
                <a:sym typeface="Canva Sans"/>
              </a:rPr>
              <a:t>United States (average): </a:t>
            </a:r>
            <a:endParaRPr lang="en-US" sz="2750" u="none" strike="noStrike">
              <a:solidFill>
                <a:srgbClr val="000000"/>
              </a:solidFill>
              <a:latin typeface="Canva Sans"/>
              <a:ea typeface="Canva Sans"/>
              <a:cs typeface="Canva Sans"/>
            </a:endParaRPr>
          </a:p>
          <a:p>
            <a:pPr algn="l">
              <a:lnSpc>
                <a:spcPts val="3899"/>
              </a:lnSpc>
            </a:pPr>
            <a:r>
              <a:rPr lang="en-US" sz="2750" u="none" strike="noStrike">
                <a:solidFill>
                  <a:srgbClr val="000000"/>
                </a:solidFill>
                <a:latin typeface="Canva Sans"/>
                <a:ea typeface="Canva Sans"/>
                <a:cs typeface="Canva Sans"/>
                <a:sym typeface="Canva Sans"/>
              </a:rPr>
              <a:t>1 physician per ~</a:t>
            </a:r>
            <a:r>
              <a:rPr lang="en-US" sz="2750">
                <a:solidFill>
                  <a:srgbClr val="000000"/>
                </a:solidFill>
                <a:latin typeface="Canva Sans"/>
                <a:ea typeface="Canva Sans"/>
                <a:cs typeface="Canva Sans"/>
                <a:sym typeface="Canva Sans"/>
              </a:rPr>
              <a:t>1,330</a:t>
            </a:r>
            <a:r>
              <a:rPr lang="en-US" sz="2750" u="none" strike="noStrike">
                <a:solidFill>
                  <a:srgbClr val="000000"/>
                </a:solidFill>
                <a:latin typeface="Canva Sans"/>
                <a:ea typeface="Canva Sans"/>
                <a:cs typeface="Canva Sans"/>
                <a:sym typeface="Canva Sans"/>
              </a:rPr>
              <a:t> residents</a:t>
            </a:r>
            <a:endParaRPr lang="en-US" sz="2750" u="none" strike="noStrike">
              <a:solidFill>
                <a:srgbClr val="000000"/>
              </a:solidFill>
              <a:latin typeface="Canva Sans"/>
              <a:ea typeface="Canva Sans"/>
              <a:cs typeface="Canva Sans"/>
            </a:endParaRPr>
          </a:p>
        </p:txBody>
      </p:sp>
      <p:grpSp>
        <p:nvGrpSpPr>
          <p:cNvPr id="9" name="Group 9"/>
          <p:cNvGrpSpPr/>
          <p:nvPr/>
        </p:nvGrpSpPr>
        <p:grpSpPr>
          <a:xfrm rot="-5400000">
            <a:off x="1347195" y="4418078"/>
            <a:ext cx="383084" cy="451090"/>
            <a:chOff x="0" y="0"/>
            <a:chExt cx="91026" cy="107186"/>
          </a:xfrm>
        </p:grpSpPr>
        <p:sp>
          <p:nvSpPr>
            <p:cNvPr id="10" name="Freeform 10"/>
            <p:cNvSpPr/>
            <p:nvPr/>
          </p:nvSpPr>
          <p:spPr>
            <a:xfrm>
              <a:off x="0" y="0"/>
              <a:ext cx="91026" cy="107186"/>
            </a:xfrm>
            <a:custGeom>
              <a:avLst/>
              <a:gdLst/>
              <a:ahLst/>
              <a:cxnLst/>
              <a:rect l="l" t="t" r="r" b="b"/>
              <a:pathLst>
                <a:path w="91026" h="107186">
                  <a:moveTo>
                    <a:pt x="45513" y="0"/>
                  </a:moveTo>
                  <a:lnTo>
                    <a:pt x="45513" y="0"/>
                  </a:lnTo>
                  <a:cubicBezTo>
                    <a:pt x="57584" y="0"/>
                    <a:pt x="69161" y="4795"/>
                    <a:pt x="77696" y="13331"/>
                  </a:cubicBezTo>
                  <a:cubicBezTo>
                    <a:pt x="86231" y="21866"/>
                    <a:pt x="91026" y="33442"/>
                    <a:pt x="91026" y="45513"/>
                  </a:cubicBezTo>
                  <a:lnTo>
                    <a:pt x="91026" y="61672"/>
                  </a:lnTo>
                  <a:cubicBezTo>
                    <a:pt x="91026" y="86809"/>
                    <a:pt x="70650" y="107186"/>
                    <a:pt x="45513" y="107186"/>
                  </a:cubicBezTo>
                  <a:lnTo>
                    <a:pt x="45513" y="107186"/>
                  </a:lnTo>
                  <a:cubicBezTo>
                    <a:pt x="33442" y="107186"/>
                    <a:pt x="21866" y="102390"/>
                    <a:pt x="13331" y="93855"/>
                  </a:cubicBezTo>
                  <a:cubicBezTo>
                    <a:pt x="4795" y="85320"/>
                    <a:pt x="0" y="73743"/>
                    <a:pt x="0" y="61672"/>
                  </a:cubicBezTo>
                  <a:lnTo>
                    <a:pt x="0" y="45513"/>
                  </a:lnTo>
                  <a:cubicBezTo>
                    <a:pt x="0" y="20377"/>
                    <a:pt x="20377" y="0"/>
                    <a:pt x="45513" y="0"/>
                  </a:cubicBezTo>
                  <a:close/>
                </a:path>
              </a:pathLst>
            </a:custGeom>
            <a:solidFill>
              <a:srgbClr val="0F2863"/>
            </a:solidFill>
          </p:spPr>
          <p:txBody>
            <a:bodyPr/>
            <a:lstStyle/>
            <a:p>
              <a:endParaRPr lang="en-US"/>
            </a:p>
          </p:txBody>
        </p:sp>
        <p:sp>
          <p:nvSpPr>
            <p:cNvPr id="11" name="TextBox 11"/>
            <p:cNvSpPr txBox="1"/>
            <p:nvPr/>
          </p:nvSpPr>
          <p:spPr>
            <a:xfrm>
              <a:off x="0" y="0"/>
              <a:ext cx="91026" cy="107186"/>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rot="-5400000">
            <a:off x="1347195" y="5840955"/>
            <a:ext cx="383084" cy="451090"/>
            <a:chOff x="0" y="0"/>
            <a:chExt cx="91026" cy="107186"/>
          </a:xfrm>
        </p:grpSpPr>
        <p:sp>
          <p:nvSpPr>
            <p:cNvPr id="13" name="Freeform 13"/>
            <p:cNvSpPr/>
            <p:nvPr/>
          </p:nvSpPr>
          <p:spPr>
            <a:xfrm>
              <a:off x="0" y="0"/>
              <a:ext cx="91026" cy="107186"/>
            </a:xfrm>
            <a:custGeom>
              <a:avLst/>
              <a:gdLst/>
              <a:ahLst/>
              <a:cxnLst/>
              <a:rect l="l" t="t" r="r" b="b"/>
              <a:pathLst>
                <a:path w="91026" h="107186">
                  <a:moveTo>
                    <a:pt x="45513" y="0"/>
                  </a:moveTo>
                  <a:lnTo>
                    <a:pt x="45513" y="0"/>
                  </a:lnTo>
                  <a:cubicBezTo>
                    <a:pt x="57584" y="0"/>
                    <a:pt x="69161" y="4795"/>
                    <a:pt x="77696" y="13331"/>
                  </a:cubicBezTo>
                  <a:cubicBezTo>
                    <a:pt x="86231" y="21866"/>
                    <a:pt x="91026" y="33442"/>
                    <a:pt x="91026" y="45513"/>
                  </a:cubicBezTo>
                  <a:lnTo>
                    <a:pt x="91026" y="61672"/>
                  </a:lnTo>
                  <a:cubicBezTo>
                    <a:pt x="91026" y="86809"/>
                    <a:pt x="70650" y="107186"/>
                    <a:pt x="45513" y="107186"/>
                  </a:cubicBezTo>
                  <a:lnTo>
                    <a:pt x="45513" y="107186"/>
                  </a:lnTo>
                  <a:cubicBezTo>
                    <a:pt x="33442" y="107186"/>
                    <a:pt x="21866" y="102390"/>
                    <a:pt x="13331" y="93855"/>
                  </a:cubicBezTo>
                  <a:cubicBezTo>
                    <a:pt x="4795" y="85320"/>
                    <a:pt x="0" y="73743"/>
                    <a:pt x="0" y="61672"/>
                  </a:cubicBezTo>
                  <a:lnTo>
                    <a:pt x="0" y="45513"/>
                  </a:lnTo>
                  <a:cubicBezTo>
                    <a:pt x="0" y="20377"/>
                    <a:pt x="20377" y="0"/>
                    <a:pt x="45513" y="0"/>
                  </a:cubicBezTo>
                  <a:close/>
                </a:path>
              </a:pathLst>
            </a:custGeom>
            <a:solidFill>
              <a:srgbClr val="0F2863"/>
            </a:solidFill>
          </p:spPr>
          <p:txBody>
            <a:bodyPr/>
            <a:lstStyle/>
            <a:p>
              <a:endParaRPr lang="en-US"/>
            </a:p>
          </p:txBody>
        </p:sp>
        <p:sp>
          <p:nvSpPr>
            <p:cNvPr id="14" name="TextBox 14"/>
            <p:cNvSpPr txBox="1"/>
            <p:nvPr/>
          </p:nvSpPr>
          <p:spPr>
            <a:xfrm>
              <a:off x="0" y="0"/>
              <a:ext cx="91026" cy="107186"/>
            </a:xfrm>
            <a:prstGeom prst="rect">
              <a:avLst/>
            </a:prstGeom>
          </p:spPr>
          <p:txBody>
            <a:bodyPr lIns="50800" tIns="50800" rIns="50800" bIns="50800" rtlCol="0" anchor="ctr"/>
            <a:lstStyle/>
            <a:p>
              <a:pPr algn="ctr">
                <a:lnSpc>
                  <a:spcPts val="2160"/>
                </a:lnSpc>
              </a:pPr>
              <a:endParaRPr/>
            </a:p>
          </p:txBody>
        </p:sp>
      </p:grpSp>
      <p:grpSp>
        <p:nvGrpSpPr>
          <p:cNvPr id="15" name="Group 15"/>
          <p:cNvGrpSpPr/>
          <p:nvPr/>
        </p:nvGrpSpPr>
        <p:grpSpPr>
          <a:xfrm rot="-5400000">
            <a:off x="1347195" y="7337912"/>
            <a:ext cx="383084" cy="451090"/>
            <a:chOff x="0" y="0"/>
            <a:chExt cx="91026" cy="107186"/>
          </a:xfrm>
        </p:grpSpPr>
        <p:sp>
          <p:nvSpPr>
            <p:cNvPr id="16" name="Freeform 16"/>
            <p:cNvSpPr/>
            <p:nvPr/>
          </p:nvSpPr>
          <p:spPr>
            <a:xfrm>
              <a:off x="0" y="0"/>
              <a:ext cx="91026" cy="107186"/>
            </a:xfrm>
            <a:custGeom>
              <a:avLst/>
              <a:gdLst/>
              <a:ahLst/>
              <a:cxnLst/>
              <a:rect l="l" t="t" r="r" b="b"/>
              <a:pathLst>
                <a:path w="91026" h="107186">
                  <a:moveTo>
                    <a:pt x="45513" y="0"/>
                  </a:moveTo>
                  <a:lnTo>
                    <a:pt x="45513" y="0"/>
                  </a:lnTo>
                  <a:cubicBezTo>
                    <a:pt x="57584" y="0"/>
                    <a:pt x="69161" y="4795"/>
                    <a:pt x="77696" y="13331"/>
                  </a:cubicBezTo>
                  <a:cubicBezTo>
                    <a:pt x="86231" y="21866"/>
                    <a:pt x="91026" y="33442"/>
                    <a:pt x="91026" y="45513"/>
                  </a:cubicBezTo>
                  <a:lnTo>
                    <a:pt x="91026" y="61672"/>
                  </a:lnTo>
                  <a:cubicBezTo>
                    <a:pt x="91026" y="86809"/>
                    <a:pt x="70650" y="107186"/>
                    <a:pt x="45513" y="107186"/>
                  </a:cubicBezTo>
                  <a:lnTo>
                    <a:pt x="45513" y="107186"/>
                  </a:lnTo>
                  <a:cubicBezTo>
                    <a:pt x="33442" y="107186"/>
                    <a:pt x="21866" y="102390"/>
                    <a:pt x="13331" y="93855"/>
                  </a:cubicBezTo>
                  <a:cubicBezTo>
                    <a:pt x="4795" y="85320"/>
                    <a:pt x="0" y="73743"/>
                    <a:pt x="0" y="61672"/>
                  </a:cubicBezTo>
                  <a:lnTo>
                    <a:pt x="0" y="45513"/>
                  </a:lnTo>
                  <a:cubicBezTo>
                    <a:pt x="0" y="20377"/>
                    <a:pt x="20377" y="0"/>
                    <a:pt x="45513" y="0"/>
                  </a:cubicBezTo>
                  <a:close/>
                </a:path>
              </a:pathLst>
            </a:custGeom>
            <a:solidFill>
              <a:srgbClr val="0F2863"/>
            </a:solidFill>
          </p:spPr>
          <p:txBody>
            <a:bodyPr/>
            <a:lstStyle/>
            <a:p>
              <a:endParaRPr lang="en-US"/>
            </a:p>
          </p:txBody>
        </p:sp>
        <p:sp>
          <p:nvSpPr>
            <p:cNvPr id="17" name="TextBox 17"/>
            <p:cNvSpPr txBox="1"/>
            <p:nvPr/>
          </p:nvSpPr>
          <p:spPr>
            <a:xfrm>
              <a:off x="0" y="0"/>
              <a:ext cx="91026" cy="107186"/>
            </a:xfrm>
            <a:prstGeom prst="rect">
              <a:avLst/>
            </a:prstGeom>
          </p:spPr>
          <p:txBody>
            <a:bodyPr lIns="50800" tIns="50800" rIns="50800" bIns="50800" rtlCol="0" anchor="ctr"/>
            <a:lstStyle/>
            <a:p>
              <a:pPr algn="ctr">
                <a:lnSpc>
                  <a:spcPts val="2160"/>
                </a:lnSpc>
              </a:pPr>
              <a:endParaRPr/>
            </a:p>
          </p:txBody>
        </p:sp>
      </p:grpSp>
      <p:sp>
        <p:nvSpPr>
          <p:cNvPr id="20" name="TextBox 19">
            <a:extLst>
              <a:ext uri="{FF2B5EF4-FFF2-40B4-BE49-F238E27FC236}">
                <a16:creationId xmlns:a16="http://schemas.microsoft.com/office/drawing/2014/main" id="{6011BF98-3226-4120-38D5-AA002F3CA9B9}"/>
              </a:ext>
            </a:extLst>
          </p:cNvPr>
          <p:cNvSpPr txBox="1"/>
          <p:nvPr/>
        </p:nvSpPr>
        <p:spPr>
          <a:xfrm>
            <a:off x="2174875" y="8575675"/>
            <a:ext cx="44005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Calibri"/>
                <a:cs typeface="Calibri"/>
              </a:rPr>
              <a:t>Source: Prince George's – County Health Rankings</a:t>
            </a:r>
            <a:endParaRPr lang="en-US" err="1">
              <a:ea typeface="Calibri"/>
              <a:cs typeface="Calibri"/>
            </a:endParaRPr>
          </a:p>
          <a:p>
            <a:endParaRPr lang="en-US">
              <a:ea typeface="Calibri"/>
              <a:cs typeface="Calibri"/>
            </a:endParaRPr>
          </a:p>
          <a:p>
            <a:endParaRPr lang="en-US" i="1">
              <a:ea typeface="Calibri"/>
              <a:cs typeface="Calibri"/>
            </a:endParaRPr>
          </a:p>
        </p:txBody>
      </p:sp>
      <p:pic>
        <p:nvPicPr>
          <p:cNvPr id="21" name="Picture 20" descr="A graph of a number of patients&#10;&#10;AI-generated content may be incorrect.">
            <a:extLst>
              <a:ext uri="{FF2B5EF4-FFF2-40B4-BE49-F238E27FC236}">
                <a16:creationId xmlns:a16="http://schemas.microsoft.com/office/drawing/2014/main" id="{67A5BDB4-F6F5-AE22-B903-E779330C2F15}"/>
              </a:ext>
            </a:extLst>
          </p:cNvPr>
          <p:cNvPicPr>
            <a:picLocks noChangeAspect="1"/>
          </p:cNvPicPr>
          <p:nvPr/>
        </p:nvPicPr>
        <p:blipFill>
          <a:blip r:embed="rId8"/>
          <a:stretch>
            <a:fillRect/>
          </a:stretch>
        </p:blipFill>
        <p:spPr>
          <a:xfrm>
            <a:off x="8858250" y="1333500"/>
            <a:ext cx="7962900" cy="8439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0F46E-38B8-20BA-B248-1251D5281C7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A37E56-7EB9-299D-72CD-7B53237263FF}"/>
              </a:ext>
            </a:extLst>
          </p:cNvPr>
          <p:cNvSpPr/>
          <p:nvPr/>
        </p:nvSpPr>
        <p:spPr>
          <a:xfrm rot="-5400000">
            <a:off x="-1129950" y="2975950"/>
            <a:ext cx="8441000" cy="6181100"/>
          </a:xfrm>
          <a:custGeom>
            <a:avLst/>
            <a:gdLst/>
            <a:ahLst/>
            <a:cxnLst/>
            <a:rect l="l" t="t" r="r" b="b"/>
            <a:pathLst>
              <a:path w="8441000" h="6181100">
                <a:moveTo>
                  <a:pt x="0" y="0"/>
                </a:moveTo>
                <a:lnTo>
                  <a:pt x="8441000" y="0"/>
                </a:lnTo>
                <a:lnTo>
                  <a:pt x="8441000" y="6181100"/>
                </a:lnTo>
                <a:lnTo>
                  <a:pt x="0" y="6181100"/>
                </a:lnTo>
                <a:lnTo>
                  <a:pt x="0" y="0"/>
                </a:lnTo>
                <a:close/>
              </a:path>
            </a:pathLst>
          </a:custGeom>
          <a:blipFill>
            <a:blip r:embed="rId3"/>
            <a:stretch>
              <a:fillRect/>
            </a:stretch>
          </a:blipFill>
        </p:spPr>
        <p:txBody>
          <a:bodyPr/>
          <a:lstStyle/>
          <a:p>
            <a:endParaRPr lang="en-US"/>
          </a:p>
        </p:txBody>
      </p:sp>
      <p:sp>
        <p:nvSpPr>
          <p:cNvPr id="3" name="Freeform 3">
            <a:extLst>
              <a:ext uri="{FF2B5EF4-FFF2-40B4-BE49-F238E27FC236}">
                <a16:creationId xmlns:a16="http://schemas.microsoft.com/office/drawing/2014/main" id="{4515492A-A39A-1ABE-B796-FF601C1152A3}"/>
              </a:ext>
            </a:extLst>
          </p:cNvPr>
          <p:cNvSpPr/>
          <p:nvPr/>
        </p:nvSpPr>
        <p:spPr>
          <a:xfrm rot="-5400000">
            <a:off x="12671598" y="-858250"/>
            <a:ext cx="4758154" cy="6474668"/>
          </a:xfrm>
          <a:custGeom>
            <a:avLst/>
            <a:gdLst/>
            <a:ahLst/>
            <a:cxnLst/>
            <a:rect l="l" t="t" r="r" b="b"/>
            <a:pathLst>
              <a:path w="4758154" h="6474668">
                <a:moveTo>
                  <a:pt x="0" y="0"/>
                </a:moveTo>
                <a:lnTo>
                  <a:pt x="4758154" y="0"/>
                </a:lnTo>
                <a:lnTo>
                  <a:pt x="4758154" y="6474668"/>
                </a:lnTo>
                <a:lnTo>
                  <a:pt x="0" y="6474668"/>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53D7DCBC-D296-38B7-7D6F-168A4627F961}"/>
              </a:ext>
            </a:extLst>
          </p:cNvPr>
          <p:cNvSpPr/>
          <p:nvPr/>
        </p:nvSpPr>
        <p:spPr>
          <a:xfrm>
            <a:off x="12333233" y="7762307"/>
            <a:ext cx="9241991" cy="7630120"/>
          </a:xfrm>
          <a:custGeom>
            <a:avLst/>
            <a:gdLst/>
            <a:ahLst/>
            <a:cxnLst/>
            <a:rect l="l" t="t" r="r" b="b"/>
            <a:pathLst>
              <a:path w="9241991" h="7630120">
                <a:moveTo>
                  <a:pt x="0" y="0"/>
                </a:moveTo>
                <a:lnTo>
                  <a:pt x="9241991" y="0"/>
                </a:lnTo>
                <a:lnTo>
                  <a:pt x="9241991" y="7630120"/>
                </a:lnTo>
                <a:lnTo>
                  <a:pt x="0" y="76301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649D0A59-0556-800B-CA75-6DA286BA5F7D}"/>
              </a:ext>
            </a:extLst>
          </p:cNvPr>
          <p:cNvSpPr txBox="1"/>
          <p:nvPr/>
        </p:nvSpPr>
        <p:spPr>
          <a:xfrm>
            <a:off x="3302182" y="718213"/>
            <a:ext cx="11689481" cy="1747273"/>
          </a:xfrm>
          <a:prstGeom prst="rect">
            <a:avLst/>
          </a:prstGeom>
        </p:spPr>
        <p:txBody>
          <a:bodyPr wrap="square" lIns="0" tIns="0" rIns="0" bIns="0" rtlCol="0" anchor="t">
            <a:spAutoFit/>
          </a:bodyPr>
          <a:lstStyle/>
          <a:p>
            <a:pPr algn="ctr">
              <a:lnSpc>
                <a:spcPts val="7200"/>
              </a:lnSpc>
            </a:pPr>
            <a:r>
              <a:rPr lang="en-US" sz="4000" dirty="0">
                <a:solidFill>
                  <a:srgbClr val="000000"/>
                </a:solidFill>
                <a:latin typeface="Arimo"/>
                <a:ea typeface="Arimo"/>
                <a:cs typeface="Arimo"/>
                <a:sym typeface="Arimo"/>
              </a:rPr>
              <a:t>Prince George's County – Primary Care Gap Impact on Mental Health &amp; Hospital Stays</a:t>
            </a:r>
            <a:endParaRPr lang="en-US" sz="4000" dirty="0"/>
          </a:p>
        </p:txBody>
      </p:sp>
      <p:sp>
        <p:nvSpPr>
          <p:cNvPr id="7" name="Freeform 7">
            <a:extLst>
              <a:ext uri="{FF2B5EF4-FFF2-40B4-BE49-F238E27FC236}">
                <a16:creationId xmlns:a16="http://schemas.microsoft.com/office/drawing/2014/main" id="{9782A55A-BCD8-4602-C372-586CC0F10C9F}"/>
              </a:ext>
            </a:extLst>
          </p:cNvPr>
          <p:cNvSpPr/>
          <p:nvPr/>
        </p:nvSpPr>
        <p:spPr>
          <a:xfrm>
            <a:off x="16993357" y="9241825"/>
            <a:ext cx="988045" cy="1045175"/>
          </a:xfrm>
          <a:custGeom>
            <a:avLst/>
            <a:gdLst/>
            <a:ahLst/>
            <a:cxnLst/>
            <a:rect l="l" t="t" r="r" b="b"/>
            <a:pathLst>
              <a:path w="988045" h="1045175">
                <a:moveTo>
                  <a:pt x="0" y="0"/>
                </a:moveTo>
                <a:lnTo>
                  <a:pt x="988045" y="0"/>
                </a:lnTo>
                <a:lnTo>
                  <a:pt x="988045" y="1045175"/>
                </a:lnTo>
                <a:lnTo>
                  <a:pt x="0" y="1045175"/>
                </a:lnTo>
                <a:lnTo>
                  <a:pt x="0" y="0"/>
                </a:lnTo>
                <a:close/>
              </a:path>
            </a:pathLst>
          </a:custGeom>
          <a:blipFill>
            <a:blip r:embed="rId7"/>
            <a:stretch>
              <a:fillRect l="-5757" t="-2969" b="-2969"/>
            </a:stretch>
          </a:blipFill>
        </p:spPr>
        <p:txBody>
          <a:bodyPr/>
          <a:lstStyle/>
          <a:p>
            <a:endParaRPr lang="en-US"/>
          </a:p>
        </p:txBody>
      </p:sp>
      <p:sp>
        <p:nvSpPr>
          <p:cNvPr id="25" name="TextBox 24">
            <a:extLst>
              <a:ext uri="{FF2B5EF4-FFF2-40B4-BE49-F238E27FC236}">
                <a16:creationId xmlns:a16="http://schemas.microsoft.com/office/drawing/2014/main" id="{BC5980DD-71BC-D735-1FC4-004950B2255C}"/>
              </a:ext>
            </a:extLst>
          </p:cNvPr>
          <p:cNvSpPr txBox="1"/>
          <p:nvPr/>
        </p:nvSpPr>
        <p:spPr>
          <a:xfrm>
            <a:off x="6591300" y="9763125"/>
            <a:ext cx="51054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Source: Prince George's – County Health Rankings</a:t>
            </a:r>
            <a:endParaRPr lang="en-US"/>
          </a:p>
          <a:p>
            <a:endParaRPr lang="en-US"/>
          </a:p>
          <a:p>
            <a:endParaRPr lang="en-US">
              <a:ea typeface="Calibri"/>
              <a:cs typeface="Calibri"/>
            </a:endParaRPr>
          </a:p>
          <a:p>
            <a:endParaRPr lang="en-US" i="1">
              <a:ea typeface="Calibri"/>
              <a:cs typeface="Calibri"/>
            </a:endParaRPr>
          </a:p>
        </p:txBody>
      </p:sp>
      <p:pic>
        <p:nvPicPr>
          <p:cNvPr id="26" name="Picture 25" descr="A graph of a number of patients&#10;&#10;AI-generated content may be incorrect.">
            <a:extLst>
              <a:ext uri="{FF2B5EF4-FFF2-40B4-BE49-F238E27FC236}">
                <a16:creationId xmlns:a16="http://schemas.microsoft.com/office/drawing/2014/main" id="{F60A088F-677F-0E6B-4DA7-32077A10D5DB}"/>
              </a:ext>
            </a:extLst>
          </p:cNvPr>
          <p:cNvPicPr>
            <a:picLocks noChangeAspect="1"/>
          </p:cNvPicPr>
          <p:nvPr/>
        </p:nvPicPr>
        <p:blipFill>
          <a:blip r:embed="rId8"/>
          <a:stretch>
            <a:fillRect/>
          </a:stretch>
        </p:blipFill>
        <p:spPr>
          <a:xfrm>
            <a:off x="1855788" y="3024188"/>
            <a:ext cx="6591300" cy="6461125"/>
          </a:xfrm>
          <a:prstGeom prst="rect">
            <a:avLst/>
          </a:prstGeom>
        </p:spPr>
      </p:pic>
      <p:pic>
        <p:nvPicPr>
          <p:cNvPr id="31" name="Picture 30" descr="A graph of blue rectangular bars&#10;&#10;AI-generated content may be incorrect.">
            <a:extLst>
              <a:ext uri="{FF2B5EF4-FFF2-40B4-BE49-F238E27FC236}">
                <a16:creationId xmlns:a16="http://schemas.microsoft.com/office/drawing/2014/main" id="{6EEF39BA-7D28-30FC-220B-D3AFE8F263F1}"/>
              </a:ext>
            </a:extLst>
          </p:cNvPr>
          <p:cNvPicPr>
            <a:picLocks noChangeAspect="1"/>
          </p:cNvPicPr>
          <p:nvPr/>
        </p:nvPicPr>
        <p:blipFill>
          <a:blip r:embed="rId9"/>
          <a:stretch>
            <a:fillRect/>
          </a:stretch>
        </p:blipFill>
        <p:spPr>
          <a:xfrm>
            <a:off x="10304463" y="3019425"/>
            <a:ext cx="6346825" cy="6454775"/>
          </a:xfrm>
          <a:prstGeom prst="rect">
            <a:avLst/>
          </a:prstGeom>
        </p:spPr>
      </p:pic>
    </p:spTree>
    <p:extLst>
      <p:ext uri="{BB962C8B-B14F-4D97-AF65-F5344CB8AC3E}">
        <p14:creationId xmlns:p14="http://schemas.microsoft.com/office/powerpoint/2010/main" val="190857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3278</Words>
  <Application>Microsoft Office PowerPoint</Application>
  <PresentationFormat>Custom</PresentationFormat>
  <Paragraphs>431</Paragraphs>
  <Slides>32</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Arial</vt:lpstr>
      <vt:lpstr>Wingdings</vt:lpstr>
      <vt:lpstr>Canva Sans</vt:lpstr>
      <vt:lpstr>Calibri</vt:lpstr>
      <vt:lpstr>Arimo</vt:lpstr>
      <vt:lpstr>Arial Bold</vt:lpstr>
      <vt:lpstr>Aptos</vt:lpstr>
      <vt:lpstr>Cairo</vt:lpstr>
      <vt:lpstr>Aptos Bold</vt:lpstr>
      <vt:lpstr>Segoe UI</vt:lpstr>
      <vt:lpstr>Avenir Next LT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FPP Internal Deck Final</dc:title>
  <dc:creator>Vincent Orange Jr</dc:creator>
  <cp:lastModifiedBy>OrangeJr, Vincent</cp:lastModifiedBy>
  <cp:revision>95</cp:revision>
  <dcterms:created xsi:type="dcterms:W3CDTF">2006-08-16T00:00:00Z</dcterms:created>
  <dcterms:modified xsi:type="dcterms:W3CDTF">2025-10-02T20:22:05Z</dcterms:modified>
  <dc:identifier>DAGz_imgB1c</dc:identifier>
</cp:coreProperties>
</file>