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comments/modernComment_1A2_E369C6A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23" r:id="rId4"/>
    <p:sldMasterId id="2147484190" r:id="rId5"/>
    <p:sldMasterId id="2147484188" r:id="rId6"/>
    <p:sldMasterId id="2147484200" r:id="rId7"/>
    <p:sldMasterId id="2147484253" r:id="rId8"/>
    <p:sldMasterId id="2147484257" r:id="rId9"/>
    <p:sldMasterId id="2147484249" r:id="rId10"/>
    <p:sldMasterId id="2147484247" r:id="rId11"/>
    <p:sldMasterId id="2147484245" r:id="rId12"/>
    <p:sldMasterId id="2147484242" r:id="rId13"/>
    <p:sldMasterId id="2147484240" r:id="rId14"/>
    <p:sldMasterId id="2147484232" r:id="rId15"/>
    <p:sldMasterId id="2147484234" r:id="rId16"/>
    <p:sldMasterId id="2147484238" r:id="rId17"/>
    <p:sldMasterId id="2147484163" r:id="rId18"/>
  </p:sldMasterIdLst>
  <p:notesMasterIdLst>
    <p:notesMasterId r:id="rId41"/>
  </p:notesMasterIdLst>
  <p:handoutMasterIdLst>
    <p:handoutMasterId r:id="rId42"/>
  </p:handoutMasterIdLst>
  <p:sldIdLst>
    <p:sldId id="400" r:id="rId19"/>
    <p:sldId id="418" r:id="rId20"/>
    <p:sldId id="425" r:id="rId21"/>
    <p:sldId id="436" r:id="rId22"/>
    <p:sldId id="453" r:id="rId23"/>
    <p:sldId id="437" r:id="rId24"/>
    <p:sldId id="438" r:id="rId25"/>
    <p:sldId id="439" r:id="rId26"/>
    <p:sldId id="410" r:id="rId27"/>
    <p:sldId id="441" r:id="rId28"/>
    <p:sldId id="443" r:id="rId29"/>
    <p:sldId id="444" r:id="rId30"/>
    <p:sldId id="442" r:id="rId31"/>
    <p:sldId id="445" r:id="rId32"/>
    <p:sldId id="450" r:id="rId33"/>
    <p:sldId id="451" r:id="rId34"/>
    <p:sldId id="449" r:id="rId35"/>
    <p:sldId id="447" r:id="rId36"/>
    <p:sldId id="452" r:id="rId37"/>
    <p:sldId id="420" r:id="rId38"/>
    <p:sldId id="408" r:id="rId39"/>
    <p:sldId id="398" r:id="rId4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2"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2F3B44-320A-9B35-4256-B3A01B59BD92}" name="Sam Randel" initials="SR" userId="S::srandel@mgma.org::0364ed0c-2c1b-4afd-a7be-50608210be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D23"/>
    <a:srgbClr val="11B80B"/>
    <a:srgbClr val="91CA68"/>
    <a:srgbClr val="1C4586"/>
    <a:srgbClr val="11A0D3"/>
    <a:srgbClr val="639BD3"/>
    <a:srgbClr val="110F5B"/>
    <a:srgbClr val="A0DDF9"/>
    <a:srgbClr val="0088EF"/>
    <a:srgbClr val="05A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AF21C-7AED-D170-F129-76179FB2C88E}" v="4" dt="2024-04-07T21:01:03.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2952"/>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notesMaster" Target="notesMasters/notesMaster1.xml"/></Relationships>
</file>

<file path=ppt/comments/modernComment_1A2_E369C6AD.xml><?xml version="1.0" encoding="utf-8"?>
<p188:cmLst xmlns:a="http://schemas.openxmlformats.org/drawingml/2006/main" xmlns:r="http://schemas.openxmlformats.org/officeDocument/2006/relationships" xmlns:p188="http://schemas.microsoft.com/office/powerpoint/2018/8/main">
  <p188:cm id="{EAD8DE59-35BF-4465-AE9F-EEAD9067AC0A}" authorId="{B12F3B44-320A-9B35-4256-B3A01B59BD92}" created="2024-04-03T16:52:25.837">
    <pc:sldMkLst xmlns:pc="http://schemas.microsoft.com/office/powerpoint/2013/main/command">
      <pc:docMk/>
      <pc:sldMk cId="3815360173" sldId="418"/>
    </pc:sldMkLst>
    <p188:txBody>
      <a:bodyPr/>
      <a:lstStyle/>
      <a:p>
        <a:r>
          <a:rPr lang="en-US"/>
          <a:t>Deleted CON101:</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A89B6-FD5F-4892-8350-D3F0D0C1E36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DD6B913B-0811-41B3-B38C-AC38C7074A16}">
      <dgm:prSet phldrT="[Text]" phldr="0"/>
      <dgm:spPr/>
      <dgm:t>
        <a:bodyPr/>
        <a:lstStyle/>
        <a:p>
          <a:pPr rtl="0"/>
          <a:r>
            <a:rPr lang="en-US" dirty="0">
              <a:latin typeface="Consolas" panose="020B0609020204030204"/>
            </a:rPr>
            <a:t>Academic 40%</a:t>
          </a:r>
          <a:endParaRPr lang="en-US" dirty="0"/>
        </a:p>
      </dgm:t>
    </dgm:pt>
    <dgm:pt modelId="{837C9725-D90C-4D6F-8408-DF5E2FF3A598}" type="parTrans" cxnId="{F6BA4366-5C37-434B-9D06-13D00A311787}">
      <dgm:prSet/>
      <dgm:spPr/>
      <dgm:t>
        <a:bodyPr/>
        <a:lstStyle/>
        <a:p>
          <a:endParaRPr lang="en-US"/>
        </a:p>
      </dgm:t>
    </dgm:pt>
    <dgm:pt modelId="{4D461BF0-3840-43A0-A1C8-07E38C576E7E}" type="sibTrans" cxnId="{F6BA4366-5C37-434B-9D06-13D00A311787}">
      <dgm:prSet/>
      <dgm:spPr/>
      <dgm:t>
        <a:bodyPr/>
        <a:lstStyle/>
        <a:p>
          <a:endParaRPr lang="en-US"/>
        </a:p>
      </dgm:t>
    </dgm:pt>
    <dgm:pt modelId="{3F1CFFA0-69D0-44CF-8885-013320E00C94}">
      <dgm:prSet phldrT="[Text]" phldr="0"/>
      <dgm:spPr/>
      <dgm:t>
        <a:bodyPr/>
        <a:lstStyle/>
        <a:p>
          <a:pPr rtl="0"/>
          <a:r>
            <a:rPr lang="en-US" dirty="0">
              <a:latin typeface="Consolas" panose="020B0609020204030204"/>
            </a:rPr>
            <a:t>Medical Student Education</a:t>
          </a:r>
          <a:endParaRPr lang="en-US" dirty="0"/>
        </a:p>
      </dgm:t>
    </dgm:pt>
    <dgm:pt modelId="{8A55332E-92BC-4796-A46F-7056D6A6D2B8}" type="parTrans" cxnId="{CB9E3C16-BD15-4311-BC0C-4F0D457A3E86}">
      <dgm:prSet/>
      <dgm:spPr/>
      <dgm:t>
        <a:bodyPr/>
        <a:lstStyle/>
        <a:p>
          <a:endParaRPr lang="en-US"/>
        </a:p>
      </dgm:t>
    </dgm:pt>
    <dgm:pt modelId="{F834D992-56AA-49B2-A2A5-2D5DBEF60A49}" type="sibTrans" cxnId="{CB9E3C16-BD15-4311-BC0C-4F0D457A3E86}">
      <dgm:prSet/>
      <dgm:spPr/>
      <dgm:t>
        <a:bodyPr/>
        <a:lstStyle/>
        <a:p>
          <a:endParaRPr lang="en-US"/>
        </a:p>
      </dgm:t>
    </dgm:pt>
    <dgm:pt modelId="{79F5CD63-4D3C-4E79-A455-1998C6D06911}">
      <dgm:prSet phldrT="[Text]" phldr="0"/>
      <dgm:spPr/>
      <dgm:t>
        <a:bodyPr/>
        <a:lstStyle/>
        <a:p>
          <a:pPr rtl="0"/>
          <a:r>
            <a:rPr lang="en-US" dirty="0">
              <a:latin typeface="Consolas" panose="020B0609020204030204"/>
            </a:rPr>
            <a:t>Clinical 60%</a:t>
          </a:r>
          <a:endParaRPr lang="en-US" dirty="0"/>
        </a:p>
      </dgm:t>
    </dgm:pt>
    <dgm:pt modelId="{42F0FE4E-D281-48A0-AE90-AFBE4FDF91AB}" type="parTrans" cxnId="{23DC21A6-EE03-4D52-8D4C-E8ABABD94AB1}">
      <dgm:prSet/>
      <dgm:spPr/>
      <dgm:t>
        <a:bodyPr/>
        <a:lstStyle/>
        <a:p>
          <a:endParaRPr lang="en-US"/>
        </a:p>
      </dgm:t>
    </dgm:pt>
    <dgm:pt modelId="{97BD0736-5D83-40D3-A56B-77B2D3AEB8BE}" type="sibTrans" cxnId="{23DC21A6-EE03-4D52-8D4C-E8ABABD94AB1}">
      <dgm:prSet/>
      <dgm:spPr/>
      <dgm:t>
        <a:bodyPr/>
        <a:lstStyle/>
        <a:p>
          <a:endParaRPr lang="en-US"/>
        </a:p>
      </dgm:t>
    </dgm:pt>
    <dgm:pt modelId="{A93CF8CE-540A-44DB-B75D-74B1EE126087}">
      <dgm:prSet phldrT="[Text]" phldr="0"/>
      <dgm:spPr/>
      <dgm:t>
        <a:bodyPr/>
        <a:lstStyle/>
        <a:p>
          <a:pPr rtl="0"/>
          <a:r>
            <a:rPr lang="en-US" dirty="0">
              <a:latin typeface="Consolas" panose="020B0609020204030204"/>
            </a:rPr>
            <a:t>Attending Clinic</a:t>
          </a:r>
          <a:endParaRPr lang="en-US" dirty="0"/>
        </a:p>
      </dgm:t>
    </dgm:pt>
    <dgm:pt modelId="{D4C706B0-1478-4DBE-91A3-B23C8A08F2D5}" type="parTrans" cxnId="{DAB04A5F-236D-4CF0-A04B-CC0725EF453B}">
      <dgm:prSet/>
      <dgm:spPr/>
      <dgm:t>
        <a:bodyPr/>
        <a:lstStyle/>
        <a:p>
          <a:endParaRPr lang="en-US"/>
        </a:p>
      </dgm:t>
    </dgm:pt>
    <dgm:pt modelId="{BECD227D-FD10-47BC-9391-86D55C287AE0}" type="sibTrans" cxnId="{DAB04A5F-236D-4CF0-A04B-CC0725EF453B}">
      <dgm:prSet/>
      <dgm:spPr/>
      <dgm:t>
        <a:bodyPr/>
        <a:lstStyle/>
        <a:p>
          <a:endParaRPr lang="en-US"/>
        </a:p>
      </dgm:t>
    </dgm:pt>
    <dgm:pt modelId="{ADBF35A6-5873-4129-A0B4-D03018451EB3}">
      <dgm:prSet phldrT="[Text]" phldr="0"/>
      <dgm:spPr/>
      <dgm:t>
        <a:bodyPr/>
        <a:lstStyle/>
        <a:p>
          <a:pPr rtl="0"/>
          <a:r>
            <a:rPr lang="en-US" dirty="0">
              <a:latin typeface="Consolas" panose="020B0609020204030204"/>
            </a:rPr>
            <a:t>Fellows Clinic</a:t>
          </a:r>
        </a:p>
      </dgm:t>
    </dgm:pt>
    <dgm:pt modelId="{CA943CD6-DB01-427A-B13C-8124EF679D76}" type="parTrans" cxnId="{CB5FFDD1-8200-4F5A-AB3E-23EF28916F97}">
      <dgm:prSet/>
      <dgm:spPr/>
      <dgm:t>
        <a:bodyPr/>
        <a:lstStyle/>
        <a:p>
          <a:endParaRPr lang="en-US"/>
        </a:p>
      </dgm:t>
    </dgm:pt>
    <dgm:pt modelId="{7E003492-A9B4-48C6-94C6-4C439BA880CA}" type="sibTrans" cxnId="{CB5FFDD1-8200-4F5A-AB3E-23EF28916F97}">
      <dgm:prSet/>
      <dgm:spPr/>
      <dgm:t>
        <a:bodyPr/>
        <a:lstStyle/>
        <a:p>
          <a:endParaRPr lang="en-US"/>
        </a:p>
      </dgm:t>
    </dgm:pt>
    <dgm:pt modelId="{B9A352B5-22EA-49C1-961E-752AF37EACB7}">
      <dgm:prSet phldr="0"/>
      <dgm:spPr/>
      <dgm:t>
        <a:bodyPr/>
        <a:lstStyle/>
        <a:p>
          <a:pPr rtl="0"/>
          <a:r>
            <a:rPr lang="en-US" dirty="0">
              <a:latin typeface="Consolas" panose="020B0609020204030204"/>
            </a:rPr>
            <a:t>Research</a:t>
          </a:r>
        </a:p>
      </dgm:t>
    </dgm:pt>
    <dgm:pt modelId="{2C41B8BB-706E-4C0C-B331-41A6DC9F46AF}" type="parTrans" cxnId="{AE801246-4705-41FA-99C7-4B0A019FBAE0}">
      <dgm:prSet/>
      <dgm:spPr/>
    </dgm:pt>
    <dgm:pt modelId="{7E92EEA5-4EDD-436D-ABB5-A3A32850E532}" type="sibTrans" cxnId="{AE801246-4705-41FA-99C7-4B0A019FBAE0}">
      <dgm:prSet/>
      <dgm:spPr/>
    </dgm:pt>
    <dgm:pt modelId="{02F80DC5-CD8F-4FD6-AFC3-AAB6F456962B}">
      <dgm:prSet phldr="0"/>
      <dgm:spPr/>
      <dgm:t>
        <a:bodyPr/>
        <a:lstStyle/>
        <a:p>
          <a:pPr rtl="0"/>
          <a:r>
            <a:rPr lang="en-US" dirty="0">
              <a:latin typeface="Consolas" panose="020B0609020204030204"/>
            </a:rPr>
            <a:t>Chairmanship or Directorship</a:t>
          </a:r>
        </a:p>
      </dgm:t>
    </dgm:pt>
    <dgm:pt modelId="{B7654CF0-6C06-4FF6-A0F7-6A50C38817D2}" type="parTrans" cxnId="{045FB68D-D99A-41EA-A082-F3608241E822}">
      <dgm:prSet/>
      <dgm:spPr/>
    </dgm:pt>
    <dgm:pt modelId="{F377B219-3068-49EB-8F79-D2252BB0EA6A}" type="sibTrans" cxnId="{045FB68D-D99A-41EA-A082-F3608241E822}">
      <dgm:prSet/>
      <dgm:spPr/>
    </dgm:pt>
    <dgm:pt modelId="{67474FF8-C1F6-4B2A-AFB6-F03F6D370C4C}">
      <dgm:prSet phldr="0"/>
      <dgm:spPr/>
      <dgm:t>
        <a:bodyPr/>
        <a:lstStyle/>
        <a:p>
          <a:r>
            <a:rPr lang="en-US" dirty="0">
              <a:latin typeface="Consolas" panose="020B0609020204030204"/>
            </a:rPr>
            <a:t>Procedures</a:t>
          </a:r>
        </a:p>
      </dgm:t>
    </dgm:pt>
    <dgm:pt modelId="{38732616-7EFA-43BA-B707-5FECD15355D8}" type="parTrans" cxnId="{8D0D1B01-7422-4314-AD08-E4CAD22F3BF4}">
      <dgm:prSet/>
      <dgm:spPr/>
    </dgm:pt>
    <dgm:pt modelId="{594D2402-32CB-477B-AD4A-03709A81F7C1}" type="sibTrans" cxnId="{8D0D1B01-7422-4314-AD08-E4CAD22F3BF4}">
      <dgm:prSet/>
      <dgm:spPr/>
    </dgm:pt>
    <dgm:pt modelId="{D5160860-2762-4250-B340-710171D4DC73}">
      <dgm:prSet phldr="0"/>
      <dgm:spPr/>
      <dgm:t>
        <a:bodyPr/>
        <a:lstStyle/>
        <a:p>
          <a:pPr rtl="0"/>
          <a:r>
            <a:rPr lang="en-US" dirty="0">
              <a:latin typeface="Consolas" panose="020B0609020204030204"/>
            </a:rPr>
            <a:t>Resident Clinic</a:t>
          </a:r>
          <a:endParaRPr lang="en-US" dirty="0"/>
        </a:p>
      </dgm:t>
    </dgm:pt>
    <dgm:pt modelId="{483B0285-5F91-4E77-B589-8EA5CCD7CF18}" type="parTrans" cxnId="{4C358F7A-540B-49D4-B6F6-BAC999AED88D}">
      <dgm:prSet/>
      <dgm:spPr/>
    </dgm:pt>
    <dgm:pt modelId="{53B899E0-6CF9-4218-B4F7-30F8CA7CBD8D}" type="sibTrans" cxnId="{4C358F7A-540B-49D4-B6F6-BAC999AED88D}">
      <dgm:prSet/>
      <dgm:spPr/>
    </dgm:pt>
    <dgm:pt modelId="{A14A1791-982F-49F3-B592-B13C0037C527}">
      <dgm:prSet phldr="0"/>
      <dgm:spPr/>
      <dgm:t>
        <a:bodyPr/>
        <a:lstStyle/>
        <a:p>
          <a:pPr rtl="0"/>
          <a:endParaRPr lang="en-US" dirty="0">
            <a:latin typeface="Consolas" panose="020B0609020204030204"/>
          </a:endParaRPr>
        </a:p>
      </dgm:t>
    </dgm:pt>
    <dgm:pt modelId="{6005C4D4-2654-4DCC-963B-7EF78AAD05E8}" type="parTrans" cxnId="{B669B228-1F9E-4BB4-A305-835B4F2764FC}">
      <dgm:prSet/>
      <dgm:spPr/>
    </dgm:pt>
    <dgm:pt modelId="{96B5666E-448D-47BC-85FF-53189B431B82}" type="sibTrans" cxnId="{B669B228-1F9E-4BB4-A305-835B4F2764FC}">
      <dgm:prSet/>
      <dgm:spPr/>
    </dgm:pt>
    <dgm:pt modelId="{EDE48A67-334C-4934-A842-B7C6FE90DFF1}">
      <dgm:prSet phldr="0"/>
      <dgm:spPr/>
      <dgm:t>
        <a:bodyPr/>
        <a:lstStyle/>
        <a:p>
          <a:pPr rtl="0"/>
          <a:r>
            <a:rPr lang="en-US" dirty="0">
              <a:latin typeface="Consolas" panose="020B0609020204030204"/>
            </a:rPr>
            <a:t>Contracts</a:t>
          </a:r>
        </a:p>
      </dgm:t>
    </dgm:pt>
    <dgm:pt modelId="{689B63A4-3057-437D-ADAE-37B9D8CB6377}" type="parTrans" cxnId="{90CD7F78-DA61-46B9-A33F-D94D31A14652}">
      <dgm:prSet/>
      <dgm:spPr/>
    </dgm:pt>
    <dgm:pt modelId="{AFF89A9A-696A-4DCF-A303-DBA3B2DF88DB}" type="sibTrans" cxnId="{90CD7F78-DA61-46B9-A33F-D94D31A14652}">
      <dgm:prSet/>
      <dgm:spPr/>
    </dgm:pt>
    <dgm:pt modelId="{7B997F2B-A7CA-4BAB-A975-2DDB6D42E718}">
      <dgm:prSet phldr="0"/>
      <dgm:spPr/>
      <dgm:t>
        <a:bodyPr/>
        <a:lstStyle/>
        <a:p>
          <a:r>
            <a:rPr lang="en-US" dirty="0">
              <a:latin typeface="Consolas" panose="020B0609020204030204"/>
            </a:rPr>
            <a:t>Surgery</a:t>
          </a:r>
        </a:p>
      </dgm:t>
    </dgm:pt>
    <dgm:pt modelId="{8B3DD966-65A6-4FA5-A69D-D26FCC42AB8F}" type="parTrans" cxnId="{FD579A72-2FCB-4E8A-87C1-52DDF3FEB7A6}">
      <dgm:prSet/>
      <dgm:spPr/>
    </dgm:pt>
    <dgm:pt modelId="{36BB557D-CC82-45C7-98D2-3EB6118D1FD3}" type="sibTrans" cxnId="{FD579A72-2FCB-4E8A-87C1-52DDF3FEB7A6}">
      <dgm:prSet/>
      <dgm:spPr/>
    </dgm:pt>
    <dgm:pt modelId="{AF7BDD7E-F354-4A84-AC6E-B34257FA8631}">
      <dgm:prSet phldr="0"/>
      <dgm:spPr/>
      <dgm:t>
        <a:bodyPr/>
        <a:lstStyle/>
        <a:p>
          <a:pPr rtl="0"/>
          <a:r>
            <a:rPr lang="en-US" dirty="0">
              <a:latin typeface="Consolas" panose="020B0609020204030204"/>
            </a:rPr>
            <a:t>Inpatient Rounding</a:t>
          </a:r>
        </a:p>
      </dgm:t>
    </dgm:pt>
    <dgm:pt modelId="{65563600-6093-4494-9904-5BEB7DBF2408}" type="parTrans" cxnId="{10C2B63B-8957-41DB-B553-1206939910D5}">
      <dgm:prSet/>
      <dgm:spPr/>
    </dgm:pt>
    <dgm:pt modelId="{BA78C772-751D-40AB-A622-42591BB833C4}" type="sibTrans" cxnId="{10C2B63B-8957-41DB-B553-1206939910D5}">
      <dgm:prSet/>
      <dgm:spPr/>
    </dgm:pt>
    <dgm:pt modelId="{426816F4-BE2B-4392-B293-1A503CB5FABA}" type="pres">
      <dgm:prSet presAssocID="{6F7A89B6-FD5F-4892-8350-D3F0D0C1E369}" presName="Name0" presStyleCnt="0">
        <dgm:presLayoutVars>
          <dgm:dir/>
          <dgm:animLvl val="lvl"/>
          <dgm:resizeHandles/>
        </dgm:presLayoutVars>
      </dgm:prSet>
      <dgm:spPr/>
    </dgm:pt>
    <dgm:pt modelId="{D8B49ACF-59FE-41EC-8101-3B526374FE1B}" type="pres">
      <dgm:prSet presAssocID="{DD6B913B-0811-41B3-B38C-AC38C7074A16}" presName="linNode" presStyleCnt="0"/>
      <dgm:spPr/>
    </dgm:pt>
    <dgm:pt modelId="{60BFB3C5-E198-463F-8E8E-599BA386DB26}" type="pres">
      <dgm:prSet presAssocID="{DD6B913B-0811-41B3-B38C-AC38C7074A16}" presName="parentShp" presStyleLbl="node1" presStyleIdx="0" presStyleCnt="2">
        <dgm:presLayoutVars>
          <dgm:bulletEnabled val="1"/>
        </dgm:presLayoutVars>
      </dgm:prSet>
      <dgm:spPr/>
    </dgm:pt>
    <dgm:pt modelId="{510474A5-3C85-4F6B-9A9E-B25694FFE853}" type="pres">
      <dgm:prSet presAssocID="{DD6B913B-0811-41B3-B38C-AC38C7074A16}" presName="childShp" presStyleLbl="bgAccFollowNode1" presStyleIdx="0" presStyleCnt="2">
        <dgm:presLayoutVars>
          <dgm:bulletEnabled val="1"/>
        </dgm:presLayoutVars>
      </dgm:prSet>
      <dgm:spPr/>
    </dgm:pt>
    <dgm:pt modelId="{C3FE94E8-6E18-4345-9A9D-CBEFA994F922}" type="pres">
      <dgm:prSet presAssocID="{4D461BF0-3840-43A0-A1C8-07E38C576E7E}" presName="spacing" presStyleCnt="0"/>
      <dgm:spPr/>
    </dgm:pt>
    <dgm:pt modelId="{BC3A1E1F-A107-4728-B95E-F3C4A59464A9}" type="pres">
      <dgm:prSet presAssocID="{79F5CD63-4D3C-4E79-A455-1998C6D06911}" presName="linNode" presStyleCnt="0"/>
      <dgm:spPr/>
    </dgm:pt>
    <dgm:pt modelId="{48DAD696-9D7F-43CF-83C9-9311C7CDF1A0}" type="pres">
      <dgm:prSet presAssocID="{79F5CD63-4D3C-4E79-A455-1998C6D06911}" presName="parentShp" presStyleLbl="node1" presStyleIdx="1" presStyleCnt="2">
        <dgm:presLayoutVars>
          <dgm:bulletEnabled val="1"/>
        </dgm:presLayoutVars>
      </dgm:prSet>
      <dgm:spPr/>
    </dgm:pt>
    <dgm:pt modelId="{1F97F7F5-56B7-40F8-A8A3-0160BE585919}" type="pres">
      <dgm:prSet presAssocID="{79F5CD63-4D3C-4E79-A455-1998C6D06911}" presName="childShp" presStyleLbl="bgAccFollowNode1" presStyleIdx="1" presStyleCnt="2">
        <dgm:presLayoutVars>
          <dgm:bulletEnabled val="1"/>
        </dgm:presLayoutVars>
      </dgm:prSet>
      <dgm:spPr/>
    </dgm:pt>
  </dgm:ptLst>
  <dgm:cxnLst>
    <dgm:cxn modelId="{8D0D1B01-7422-4314-AD08-E4CAD22F3BF4}" srcId="{79F5CD63-4D3C-4E79-A455-1998C6D06911}" destId="{67474FF8-C1F6-4B2A-AFB6-F03F6D370C4C}" srcOrd="4" destOrd="0" parTransId="{38732616-7EFA-43BA-B707-5FECD15355D8}" sibTransId="{594D2402-32CB-477B-AD4A-03709A81F7C1}"/>
    <dgm:cxn modelId="{CB9E3C16-BD15-4311-BC0C-4F0D457A3E86}" srcId="{DD6B913B-0811-41B3-B38C-AC38C7074A16}" destId="{3F1CFFA0-69D0-44CF-8885-013320E00C94}" srcOrd="1" destOrd="0" parTransId="{8A55332E-92BC-4796-A46F-7056D6A6D2B8}" sibTransId="{F834D992-56AA-49B2-A2A5-2D5DBEF60A49}"/>
    <dgm:cxn modelId="{B669B228-1F9E-4BB4-A305-835B4F2764FC}" srcId="{79F5CD63-4D3C-4E79-A455-1998C6D06911}" destId="{A14A1791-982F-49F3-B592-B13C0037C527}" srcOrd="7" destOrd="0" parTransId="{6005C4D4-2654-4DCC-963B-7EF78AAD05E8}" sibTransId="{96B5666E-448D-47BC-85FF-53189B431B82}"/>
    <dgm:cxn modelId="{06E92733-2D3E-46A6-ADEE-F683355DF97D}" type="presOf" srcId="{3F1CFFA0-69D0-44CF-8885-013320E00C94}" destId="{510474A5-3C85-4F6B-9A9E-B25694FFE853}" srcOrd="0" destOrd="1" presId="urn:microsoft.com/office/officeart/2005/8/layout/vList6"/>
    <dgm:cxn modelId="{10C2B63B-8957-41DB-B553-1206939910D5}" srcId="{79F5CD63-4D3C-4E79-A455-1998C6D06911}" destId="{AF7BDD7E-F354-4A84-AC6E-B34257FA8631}" srcOrd="6" destOrd="0" parTransId="{65563600-6093-4494-9904-5BEB7DBF2408}" sibTransId="{BA78C772-751D-40AB-A622-42591BB833C4}"/>
    <dgm:cxn modelId="{FC15655F-7B6E-420C-87CA-7D699B53F624}" type="presOf" srcId="{7B997F2B-A7CA-4BAB-A975-2DDB6D42E718}" destId="{1F97F7F5-56B7-40F8-A8A3-0160BE585919}" srcOrd="0" destOrd="5" presId="urn:microsoft.com/office/officeart/2005/8/layout/vList6"/>
    <dgm:cxn modelId="{DAB04A5F-236D-4CF0-A04B-CC0725EF453B}" srcId="{79F5CD63-4D3C-4E79-A455-1998C6D06911}" destId="{A93CF8CE-540A-44DB-B75D-74B1EE126087}" srcOrd="0" destOrd="0" parTransId="{D4C706B0-1478-4DBE-91A3-B23C8A08F2D5}" sibTransId="{BECD227D-FD10-47BC-9391-86D55C287AE0}"/>
    <dgm:cxn modelId="{CCA6D745-2F42-4E4A-AC1B-5332E4BF207E}" type="presOf" srcId="{EDE48A67-334C-4934-A842-B7C6FE90DFF1}" destId="{1F97F7F5-56B7-40F8-A8A3-0160BE585919}" srcOrd="0" destOrd="3" presId="urn:microsoft.com/office/officeart/2005/8/layout/vList6"/>
    <dgm:cxn modelId="{AE801246-4705-41FA-99C7-4B0A019FBAE0}" srcId="{DD6B913B-0811-41B3-B38C-AC38C7074A16}" destId="{B9A352B5-22EA-49C1-961E-752AF37EACB7}" srcOrd="0" destOrd="0" parTransId="{2C41B8BB-706E-4C0C-B331-41A6DC9F46AF}" sibTransId="{7E92EEA5-4EDD-436D-ABB5-A3A32850E532}"/>
    <dgm:cxn modelId="{F6BA4366-5C37-434B-9D06-13D00A311787}" srcId="{6F7A89B6-FD5F-4892-8350-D3F0D0C1E369}" destId="{DD6B913B-0811-41B3-B38C-AC38C7074A16}" srcOrd="0" destOrd="0" parTransId="{837C9725-D90C-4D6F-8408-DF5E2FF3A598}" sibTransId="{4D461BF0-3840-43A0-A1C8-07E38C576E7E}"/>
    <dgm:cxn modelId="{06ADDE6D-E5A2-4B54-82D9-CA500E52F6C3}" type="presOf" srcId="{02F80DC5-CD8F-4FD6-AFC3-AAB6F456962B}" destId="{510474A5-3C85-4F6B-9A9E-B25694FFE853}" srcOrd="0" destOrd="2" presId="urn:microsoft.com/office/officeart/2005/8/layout/vList6"/>
    <dgm:cxn modelId="{8E0DE54F-3134-4951-B69A-2B7A9830DEE2}" type="presOf" srcId="{A93CF8CE-540A-44DB-B75D-74B1EE126087}" destId="{1F97F7F5-56B7-40F8-A8A3-0160BE585919}" srcOrd="0" destOrd="0" presId="urn:microsoft.com/office/officeart/2005/8/layout/vList6"/>
    <dgm:cxn modelId="{2A74E751-835E-4451-84ED-1A12B35E4FB2}" type="presOf" srcId="{D5160860-2762-4250-B340-710171D4DC73}" destId="{1F97F7F5-56B7-40F8-A8A3-0160BE585919}" srcOrd="0" destOrd="2" presId="urn:microsoft.com/office/officeart/2005/8/layout/vList6"/>
    <dgm:cxn modelId="{FD579A72-2FCB-4E8A-87C1-52DDF3FEB7A6}" srcId="{79F5CD63-4D3C-4E79-A455-1998C6D06911}" destId="{7B997F2B-A7CA-4BAB-A975-2DDB6D42E718}" srcOrd="5" destOrd="0" parTransId="{8B3DD966-65A6-4FA5-A69D-D26FCC42AB8F}" sibTransId="{36BB557D-CC82-45C7-98D2-3EB6118D1FD3}"/>
    <dgm:cxn modelId="{8C1F9C57-2712-43DD-AD40-5DA84713C1E0}" type="presOf" srcId="{67474FF8-C1F6-4B2A-AFB6-F03F6D370C4C}" destId="{1F97F7F5-56B7-40F8-A8A3-0160BE585919}" srcOrd="0" destOrd="4" presId="urn:microsoft.com/office/officeart/2005/8/layout/vList6"/>
    <dgm:cxn modelId="{90CD7F78-DA61-46B9-A33F-D94D31A14652}" srcId="{79F5CD63-4D3C-4E79-A455-1998C6D06911}" destId="{EDE48A67-334C-4934-A842-B7C6FE90DFF1}" srcOrd="3" destOrd="0" parTransId="{689B63A4-3057-437D-ADAE-37B9D8CB6377}" sibTransId="{AFF89A9A-696A-4DCF-A303-DBA3B2DF88DB}"/>
    <dgm:cxn modelId="{F4DDA058-48AE-4876-B888-38DB2D5A4CE2}" type="presOf" srcId="{6F7A89B6-FD5F-4892-8350-D3F0D0C1E369}" destId="{426816F4-BE2B-4392-B293-1A503CB5FABA}" srcOrd="0" destOrd="0" presId="urn:microsoft.com/office/officeart/2005/8/layout/vList6"/>
    <dgm:cxn modelId="{4C358F7A-540B-49D4-B6F6-BAC999AED88D}" srcId="{79F5CD63-4D3C-4E79-A455-1998C6D06911}" destId="{D5160860-2762-4250-B340-710171D4DC73}" srcOrd="2" destOrd="0" parTransId="{483B0285-5F91-4E77-B589-8EA5CCD7CF18}" sibTransId="{53B899E0-6CF9-4218-B4F7-30F8CA7CBD8D}"/>
    <dgm:cxn modelId="{CCFAF58A-76EF-4CBC-8F09-D86CAAAC60BB}" type="presOf" srcId="{A14A1791-982F-49F3-B592-B13C0037C527}" destId="{1F97F7F5-56B7-40F8-A8A3-0160BE585919}" srcOrd="0" destOrd="7" presId="urn:microsoft.com/office/officeart/2005/8/layout/vList6"/>
    <dgm:cxn modelId="{045FB68D-D99A-41EA-A082-F3608241E822}" srcId="{DD6B913B-0811-41B3-B38C-AC38C7074A16}" destId="{02F80DC5-CD8F-4FD6-AFC3-AAB6F456962B}" srcOrd="2" destOrd="0" parTransId="{B7654CF0-6C06-4FF6-A0F7-6A50C38817D2}" sibTransId="{F377B219-3068-49EB-8F79-D2252BB0EA6A}"/>
    <dgm:cxn modelId="{077B0F8F-7F22-4444-BA5A-437533D408F6}" type="presOf" srcId="{AF7BDD7E-F354-4A84-AC6E-B34257FA8631}" destId="{1F97F7F5-56B7-40F8-A8A3-0160BE585919}" srcOrd="0" destOrd="6" presId="urn:microsoft.com/office/officeart/2005/8/layout/vList6"/>
    <dgm:cxn modelId="{F0D7728F-CA3E-430B-AF2D-33671CDB6EE3}" type="presOf" srcId="{79F5CD63-4D3C-4E79-A455-1998C6D06911}" destId="{48DAD696-9D7F-43CF-83C9-9311C7CDF1A0}" srcOrd="0" destOrd="0" presId="urn:microsoft.com/office/officeart/2005/8/layout/vList6"/>
    <dgm:cxn modelId="{23DC21A6-EE03-4D52-8D4C-E8ABABD94AB1}" srcId="{6F7A89B6-FD5F-4892-8350-D3F0D0C1E369}" destId="{79F5CD63-4D3C-4E79-A455-1998C6D06911}" srcOrd="1" destOrd="0" parTransId="{42F0FE4E-D281-48A0-AE90-AFBE4FDF91AB}" sibTransId="{97BD0736-5D83-40D3-A56B-77B2D3AEB8BE}"/>
    <dgm:cxn modelId="{B1B077C7-30C6-489F-82CC-B392EFC45D92}" type="presOf" srcId="{B9A352B5-22EA-49C1-961E-752AF37EACB7}" destId="{510474A5-3C85-4F6B-9A9E-B25694FFE853}" srcOrd="0" destOrd="0" presId="urn:microsoft.com/office/officeart/2005/8/layout/vList6"/>
    <dgm:cxn modelId="{BA7138D0-374A-4A0B-B418-A42214C023D9}" type="presOf" srcId="{DD6B913B-0811-41B3-B38C-AC38C7074A16}" destId="{60BFB3C5-E198-463F-8E8E-599BA386DB26}" srcOrd="0" destOrd="0" presId="urn:microsoft.com/office/officeart/2005/8/layout/vList6"/>
    <dgm:cxn modelId="{CB5FFDD1-8200-4F5A-AB3E-23EF28916F97}" srcId="{79F5CD63-4D3C-4E79-A455-1998C6D06911}" destId="{ADBF35A6-5873-4129-A0B4-D03018451EB3}" srcOrd="1" destOrd="0" parTransId="{CA943CD6-DB01-427A-B13C-8124EF679D76}" sibTransId="{7E003492-A9B4-48C6-94C6-4C439BA880CA}"/>
    <dgm:cxn modelId="{09999EFC-8966-4AAF-99AD-BE6047E95369}" type="presOf" srcId="{ADBF35A6-5873-4129-A0B4-D03018451EB3}" destId="{1F97F7F5-56B7-40F8-A8A3-0160BE585919}" srcOrd="0" destOrd="1" presId="urn:microsoft.com/office/officeart/2005/8/layout/vList6"/>
    <dgm:cxn modelId="{79938692-5330-4061-AA58-562614303BE1}" type="presParOf" srcId="{426816F4-BE2B-4392-B293-1A503CB5FABA}" destId="{D8B49ACF-59FE-41EC-8101-3B526374FE1B}" srcOrd="0" destOrd="0" presId="urn:microsoft.com/office/officeart/2005/8/layout/vList6"/>
    <dgm:cxn modelId="{842E4700-338A-4026-B4B4-EB17374A0F1B}" type="presParOf" srcId="{D8B49ACF-59FE-41EC-8101-3B526374FE1B}" destId="{60BFB3C5-E198-463F-8E8E-599BA386DB26}" srcOrd="0" destOrd="0" presId="urn:microsoft.com/office/officeart/2005/8/layout/vList6"/>
    <dgm:cxn modelId="{B2CC22E3-0A9A-482B-82BA-9F4F24066C3C}" type="presParOf" srcId="{D8B49ACF-59FE-41EC-8101-3B526374FE1B}" destId="{510474A5-3C85-4F6B-9A9E-B25694FFE853}" srcOrd="1" destOrd="0" presId="urn:microsoft.com/office/officeart/2005/8/layout/vList6"/>
    <dgm:cxn modelId="{457EC196-133E-4E20-9419-6B69CA54A068}" type="presParOf" srcId="{426816F4-BE2B-4392-B293-1A503CB5FABA}" destId="{C3FE94E8-6E18-4345-9A9D-CBEFA994F922}" srcOrd="1" destOrd="0" presId="urn:microsoft.com/office/officeart/2005/8/layout/vList6"/>
    <dgm:cxn modelId="{1689C2AF-ED4A-404A-85D2-0223D908E147}" type="presParOf" srcId="{426816F4-BE2B-4392-B293-1A503CB5FABA}" destId="{BC3A1E1F-A107-4728-B95E-F3C4A59464A9}" srcOrd="2" destOrd="0" presId="urn:microsoft.com/office/officeart/2005/8/layout/vList6"/>
    <dgm:cxn modelId="{FDEB451C-21D7-46D5-8AC1-08347674C03C}" type="presParOf" srcId="{BC3A1E1F-A107-4728-B95E-F3C4A59464A9}" destId="{48DAD696-9D7F-43CF-83C9-9311C7CDF1A0}" srcOrd="0" destOrd="0" presId="urn:microsoft.com/office/officeart/2005/8/layout/vList6"/>
    <dgm:cxn modelId="{E557BDA7-AA6F-4BBD-950A-BFFA50BC1F72}" type="presParOf" srcId="{BC3A1E1F-A107-4728-B95E-F3C4A59464A9}" destId="{1F97F7F5-56B7-40F8-A8A3-0160BE58591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474A5-3C85-4F6B-9A9E-B25694FFE853}">
      <dsp:nvSpPr>
        <dsp:cNvPr id="0" name=""/>
        <dsp:cNvSpPr/>
      </dsp:nvSpPr>
      <dsp:spPr>
        <a:xfrm>
          <a:off x="1355942" y="338"/>
          <a:ext cx="2033913" cy="132013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dirty="0">
              <a:latin typeface="Consolas" panose="020B0609020204030204"/>
            </a:rPr>
            <a:t>Research</a:t>
          </a:r>
        </a:p>
        <a:p>
          <a:pPr marL="57150" lvl="1" indent="-57150" algn="l" defTabSz="311150" rtl="0">
            <a:lnSpc>
              <a:spcPct val="90000"/>
            </a:lnSpc>
            <a:spcBef>
              <a:spcPct val="0"/>
            </a:spcBef>
            <a:spcAft>
              <a:spcPct val="15000"/>
            </a:spcAft>
            <a:buChar char="•"/>
          </a:pPr>
          <a:r>
            <a:rPr lang="en-US" sz="700" kern="1200" dirty="0">
              <a:latin typeface="Consolas" panose="020B0609020204030204"/>
            </a:rPr>
            <a:t>Medical Student Education</a:t>
          </a:r>
          <a:endParaRPr lang="en-US" sz="700" kern="1200" dirty="0"/>
        </a:p>
        <a:p>
          <a:pPr marL="57150" lvl="1" indent="-57150" algn="l" defTabSz="311150" rtl="0">
            <a:lnSpc>
              <a:spcPct val="90000"/>
            </a:lnSpc>
            <a:spcBef>
              <a:spcPct val="0"/>
            </a:spcBef>
            <a:spcAft>
              <a:spcPct val="15000"/>
            </a:spcAft>
            <a:buChar char="•"/>
          </a:pPr>
          <a:r>
            <a:rPr lang="en-US" sz="700" kern="1200" dirty="0">
              <a:latin typeface="Consolas" panose="020B0609020204030204"/>
            </a:rPr>
            <a:t>Chairmanship or Directorship</a:t>
          </a:r>
        </a:p>
      </dsp:txBody>
      <dsp:txXfrm>
        <a:off x="1355942" y="165354"/>
        <a:ext cx="1538864" cy="990098"/>
      </dsp:txXfrm>
    </dsp:sp>
    <dsp:sp modelId="{60BFB3C5-E198-463F-8E8E-599BA386DB26}">
      <dsp:nvSpPr>
        <dsp:cNvPr id="0" name=""/>
        <dsp:cNvSpPr/>
      </dsp:nvSpPr>
      <dsp:spPr>
        <a:xfrm>
          <a:off x="0" y="338"/>
          <a:ext cx="1355942" cy="1320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onsolas" panose="020B0609020204030204"/>
            </a:rPr>
            <a:t>Academic 40%</a:t>
          </a:r>
          <a:endParaRPr lang="en-US" sz="1900" kern="1200" dirty="0"/>
        </a:p>
      </dsp:txBody>
      <dsp:txXfrm>
        <a:off x="64443" y="64781"/>
        <a:ext cx="1227056" cy="1191244"/>
      </dsp:txXfrm>
    </dsp:sp>
    <dsp:sp modelId="{1F97F7F5-56B7-40F8-A8A3-0160BE585919}">
      <dsp:nvSpPr>
        <dsp:cNvPr id="0" name=""/>
        <dsp:cNvSpPr/>
      </dsp:nvSpPr>
      <dsp:spPr>
        <a:xfrm>
          <a:off x="1355942" y="1452481"/>
          <a:ext cx="2033913" cy="132013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dirty="0">
              <a:latin typeface="Consolas" panose="020B0609020204030204"/>
            </a:rPr>
            <a:t>Attending Clinic</a:t>
          </a:r>
          <a:endParaRPr lang="en-US" sz="700" kern="1200" dirty="0"/>
        </a:p>
        <a:p>
          <a:pPr marL="57150" lvl="1" indent="-57150" algn="l" defTabSz="311150" rtl="0">
            <a:lnSpc>
              <a:spcPct val="90000"/>
            </a:lnSpc>
            <a:spcBef>
              <a:spcPct val="0"/>
            </a:spcBef>
            <a:spcAft>
              <a:spcPct val="15000"/>
            </a:spcAft>
            <a:buChar char="•"/>
          </a:pPr>
          <a:r>
            <a:rPr lang="en-US" sz="700" kern="1200" dirty="0">
              <a:latin typeface="Consolas" panose="020B0609020204030204"/>
            </a:rPr>
            <a:t>Fellows Clinic</a:t>
          </a:r>
        </a:p>
        <a:p>
          <a:pPr marL="57150" lvl="1" indent="-57150" algn="l" defTabSz="311150" rtl="0">
            <a:lnSpc>
              <a:spcPct val="90000"/>
            </a:lnSpc>
            <a:spcBef>
              <a:spcPct val="0"/>
            </a:spcBef>
            <a:spcAft>
              <a:spcPct val="15000"/>
            </a:spcAft>
            <a:buChar char="•"/>
          </a:pPr>
          <a:r>
            <a:rPr lang="en-US" sz="700" kern="1200" dirty="0">
              <a:latin typeface="Consolas" panose="020B0609020204030204"/>
            </a:rPr>
            <a:t>Resident Clinic</a:t>
          </a:r>
          <a:endParaRPr lang="en-US" sz="700" kern="1200" dirty="0"/>
        </a:p>
        <a:p>
          <a:pPr marL="57150" lvl="1" indent="-57150" algn="l" defTabSz="311150" rtl="0">
            <a:lnSpc>
              <a:spcPct val="90000"/>
            </a:lnSpc>
            <a:spcBef>
              <a:spcPct val="0"/>
            </a:spcBef>
            <a:spcAft>
              <a:spcPct val="15000"/>
            </a:spcAft>
            <a:buChar char="•"/>
          </a:pPr>
          <a:r>
            <a:rPr lang="en-US" sz="700" kern="1200" dirty="0">
              <a:latin typeface="Consolas" panose="020B0609020204030204"/>
            </a:rPr>
            <a:t>Contracts</a:t>
          </a:r>
        </a:p>
        <a:p>
          <a:pPr marL="57150" lvl="1" indent="-57150" algn="l" defTabSz="311150">
            <a:lnSpc>
              <a:spcPct val="90000"/>
            </a:lnSpc>
            <a:spcBef>
              <a:spcPct val="0"/>
            </a:spcBef>
            <a:spcAft>
              <a:spcPct val="15000"/>
            </a:spcAft>
            <a:buChar char="•"/>
          </a:pPr>
          <a:r>
            <a:rPr lang="en-US" sz="700" kern="1200" dirty="0">
              <a:latin typeface="Consolas" panose="020B0609020204030204"/>
            </a:rPr>
            <a:t>Procedures</a:t>
          </a:r>
        </a:p>
        <a:p>
          <a:pPr marL="57150" lvl="1" indent="-57150" algn="l" defTabSz="311150">
            <a:lnSpc>
              <a:spcPct val="90000"/>
            </a:lnSpc>
            <a:spcBef>
              <a:spcPct val="0"/>
            </a:spcBef>
            <a:spcAft>
              <a:spcPct val="15000"/>
            </a:spcAft>
            <a:buChar char="•"/>
          </a:pPr>
          <a:r>
            <a:rPr lang="en-US" sz="700" kern="1200" dirty="0">
              <a:latin typeface="Consolas" panose="020B0609020204030204"/>
            </a:rPr>
            <a:t>Surgery</a:t>
          </a:r>
        </a:p>
        <a:p>
          <a:pPr marL="57150" lvl="1" indent="-57150" algn="l" defTabSz="311150" rtl="0">
            <a:lnSpc>
              <a:spcPct val="90000"/>
            </a:lnSpc>
            <a:spcBef>
              <a:spcPct val="0"/>
            </a:spcBef>
            <a:spcAft>
              <a:spcPct val="15000"/>
            </a:spcAft>
            <a:buChar char="•"/>
          </a:pPr>
          <a:r>
            <a:rPr lang="en-US" sz="700" kern="1200" dirty="0">
              <a:latin typeface="Consolas" panose="020B0609020204030204"/>
            </a:rPr>
            <a:t>Inpatient Rounding</a:t>
          </a:r>
        </a:p>
        <a:p>
          <a:pPr marL="57150" lvl="1" indent="-57150" algn="l" defTabSz="311150" rtl="0">
            <a:lnSpc>
              <a:spcPct val="90000"/>
            </a:lnSpc>
            <a:spcBef>
              <a:spcPct val="0"/>
            </a:spcBef>
            <a:spcAft>
              <a:spcPct val="15000"/>
            </a:spcAft>
            <a:buChar char="•"/>
          </a:pPr>
          <a:endParaRPr lang="en-US" sz="700" kern="1200" dirty="0">
            <a:latin typeface="Consolas" panose="020B0609020204030204"/>
          </a:endParaRPr>
        </a:p>
      </dsp:txBody>
      <dsp:txXfrm>
        <a:off x="1355942" y="1617497"/>
        <a:ext cx="1538864" cy="990098"/>
      </dsp:txXfrm>
    </dsp:sp>
    <dsp:sp modelId="{48DAD696-9D7F-43CF-83C9-9311C7CDF1A0}">
      <dsp:nvSpPr>
        <dsp:cNvPr id="0" name=""/>
        <dsp:cNvSpPr/>
      </dsp:nvSpPr>
      <dsp:spPr>
        <a:xfrm>
          <a:off x="0" y="1452481"/>
          <a:ext cx="1355942" cy="1320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onsolas" panose="020B0609020204030204"/>
            </a:rPr>
            <a:t>Clinical 60%</a:t>
          </a:r>
          <a:endParaRPr lang="en-US" sz="1900" kern="1200" dirty="0"/>
        </a:p>
      </dsp:txBody>
      <dsp:txXfrm>
        <a:off x="64443" y="1516924"/>
        <a:ext cx="1227056" cy="119124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845764-46E1-45EA-BD16-113C334CC9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a:extLst>
              <a:ext uri="{FF2B5EF4-FFF2-40B4-BE49-F238E27FC236}">
                <a16:creationId xmlns:a16="http://schemas.microsoft.com/office/drawing/2014/main" id="{301993F7-0EA0-4B90-B8DF-ADED944824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DB0D8-1D99-4EC9-BF83-C434D7DB2100}" type="datetimeFigureOut">
              <a:rPr lang="en-US" smtClean="0">
                <a:latin typeface="Verdana" panose="020B0604030504040204" pitchFamily="34" charset="0"/>
              </a:rPr>
              <a:t>4/22/2026</a:t>
            </a:fld>
            <a:endParaRPr lang="en-US" dirty="0">
              <a:latin typeface="Verdana" panose="020B0604030504040204" pitchFamily="34" charset="0"/>
            </a:endParaRPr>
          </a:p>
        </p:txBody>
      </p:sp>
      <p:sp>
        <p:nvSpPr>
          <p:cNvPr id="4" name="Footer Placeholder 3">
            <a:extLst>
              <a:ext uri="{FF2B5EF4-FFF2-40B4-BE49-F238E27FC236}">
                <a16:creationId xmlns:a16="http://schemas.microsoft.com/office/drawing/2014/main" id="{9A277DBF-C8DE-489B-90F9-B4941176C2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a:extLst>
              <a:ext uri="{FF2B5EF4-FFF2-40B4-BE49-F238E27FC236}">
                <a16:creationId xmlns:a16="http://schemas.microsoft.com/office/drawing/2014/main" id="{676F3497-7C4C-46D0-900F-BAD1E054BD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854FAF-0085-44EA-A960-8F550FD35F0A}"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25847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209E92F-3F59-4D48-8B62-6C474268E615}" type="datetimeFigureOut">
              <a:rPr lang="en-US" smtClean="0"/>
              <a:pPr/>
              <a:t>4/22/2026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E186119F-5EBC-5A4A-B7DE-568D433D8662}" type="slidenum">
              <a:rPr lang="en-US" smtClean="0"/>
              <a:pPr/>
              <a:t>‹#›</a:t>
            </a:fld>
            <a:endParaRPr lang="en-US" dirty="0"/>
          </a:p>
        </p:txBody>
      </p:sp>
    </p:spTree>
    <p:extLst>
      <p:ext uri="{BB962C8B-B14F-4D97-AF65-F5344CB8AC3E}">
        <p14:creationId xmlns:p14="http://schemas.microsoft.com/office/powerpoint/2010/main" val="418147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Chaos can be an agent for destructiveness, our next “c” is Collaborative</a:t>
            </a:r>
          </a:p>
          <a:p>
            <a:pPr marL="628650" lvl="1" indent="-171450">
              <a:lnSpc>
                <a:spcPct val="90000"/>
              </a:lnSpc>
              <a:spcBef>
                <a:spcPts val="375"/>
              </a:spcBef>
              <a:buFont typeface="Arial"/>
              <a:buChar char="•"/>
            </a:pPr>
            <a:r>
              <a:rPr lang="en-US" dirty="0"/>
              <a:t>They are often those that align with the mission of the organization and thus become an agent of "good"</a:t>
            </a:r>
          </a:p>
          <a:p>
            <a:pPr marL="628650" lvl="1" indent="-171450">
              <a:lnSpc>
                <a:spcPct val="90000"/>
              </a:lnSpc>
              <a:spcBef>
                <a:spcPts val="375"/>
              </a:spcBef>
              <a:buFont typeface="Arial"/>
              <a:buChar char="•"/>
            </a:pPr>
            <a:r>
              <a:rPr lang="en-US" dirty="0">
                <a:latin typeface="Verdana"/>
                <a:ea typeface="Verdana"/>
              </a:rPr>
              <a:t>While we are grateful for their engagement, we as administrators can become too reliant on them, and must utilize their gift of collaboration sparingly, and not always look to them</a:t>
            </a:r>
          </a:p>
          <a:p>
            <a:pPr marL="628650" lvl="1" indent="-171450">
              <a:lnSpc>
                <a:spcPct val="90000"/>
              </a:lnSpc>
              <a:spcBef>
                <a:spcPts val="375"/>
              </a:spcBef>
              <a:buFont typeface="Arial"/>
              <a:buChar char="•"/>
            </a:pPr>
            <a:r>
              <a:rPr lang="en-US" dirty="0">
                <a:latin typeface="Verdana"/>
                <a:ea typeface="Verdana"/>
              </a:rPr>
              <a:t>We must watch them as well, as it is possible for disenfranchisement in the practice to turn them into Chaos FTEs.</a:t>
            </a:r>
          </a:p>
          <a:p>
            <a:endParaRPr lang="en-US" dirty="0">
              <a:ea typeface="Verdana"/>
            </a:endParaRPr>
          </a:p>
        </p:txBody>
      </p:sp>
      <p:sp>
        <p:nvSpPr>
          <p:cNvPr id="4" name="Slide Number Placeholder 3"/>
          <p:cNvSpPr>
            <a:spLocks noGrp="1"/>
          </p:cNvSpPr>
          <p:nvPr>
            <p:ph type="sldNum" sz="quarter" idx="5"/>
          </p:nvPr>
        </p:nvSpPr>
        <p:spPr/>
        <p:txBody>
          <a:bodyPr/>
          <a:lstStyle/>
          <a:p>
            <a:fld id="{E186119F-5EBC-5A4A-B7DE-568D433D8662}" type="slidenum">
              <a:rPr lang="en-US" smtClean="0"/>
              <a:pPr/>
              <a:t>8</a:t>
            </a:fld>
            <a:endParaRPr lang="en-US" dirty="0"/>
          </a:p>
        </p:txBody>
      </p:sp>
    </p:spTree>
    <p:extLst>
      <p:ext uri="{BB962C8B-B14F-4D97-AF65-F5344CB8AC3E}">
        <p14:creationId xmlns:p14="http://schemas.microsoft.com/office/powerpoint/2010/main" val="312715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750"/>
              </a:spcBef>
              <a:buFont typeface="Arial"/>
              <a:buChar char="•"/>
            </a:pPr>
            <a:r>
              <a:rPr lang="en-US" dirty="0"/>
              <a:t>When we look at providers just as another “warm body” we can often overlook the cost associated with finding the right one, and thus the impact if we lose them within a year or two of hire</a:t>
            </a:r>
          </a:p>
          <a:p>
            <a:pPr marL="285750" indent="-285750">
              <a:lnSpc>
                <a:spcPct val="90000"/>
              </a:lnSpc>
              <a:spcBef>
                <a:spcPts val="750"/>
              </a:spcBef>
              <a:buFont typeface="Arial"/>
              <a:buChar char="•"/>
            </a:pPr>
            <a:r>
              <a:rPr lang="en-US" dirty="0"/>
              <a:t>A recent study of physician recruitment costs finds the below:</a:t>
            </a:r>
          </a:p>
          <a:p>
            <a:pPr marL="0" lvl="1">
              <a:lnSpc>
                <a:spcPct val="90000"/>
              </a:lnSpc>
              <a:spcBef>
                <a:spcPts val="375"/>
              </a:spcBef>
              <a:buFont typeface="Arial"/>
              <a:buChar char="•"/>
            </a:pPr>
            <a:r>
              <a:rPr lang="en-US" dirty="0"/>
              <a:t>From start to finish it takes 6-9 months to recruit most physicians regardless of subspecialty</a:t>
            </a:r>
          </a:p>
          <a:p>
            <a:pPr marL="0" lvl="1">
              <a:lnSpc>
                <a:spcPct val="90000"/>
              </a:lnSpc>
              <a:spcBef>
                <a:spcPts val="375"/>
              </a:spcBef>
              <a:buFont typeface="Arial"/>
              <a:buChar char="•"/>
            </a:pPr>
            <a:r>
              <a:rPr lang="en-US" dirty="0"/>
              <a:t>Inclusive of marketing, interviewing, outreach, and sign-on bonuses most practices will sink on average $250K into each hire</a:t>
            </a:r>
          </a:p>
          <a:p>
            <a:pPr marL="0" lvl="1">
              <a:lnSpc>
                <a:spcPct val="90000"/>
              </a:lnSpc>
              <a:spcBef>
                <a:spcPts val="375"/>
              </a:spcBef>
              <a:buFont typeface="Arial"/>
              <a:buChar char="•"/>
            </a:pPr>
            <a:r>
              <a:rPr lang="en-US" dirty="0"/>
              <a:t>Most practices report an average loss of $200K per month in revenues from an established physician when a position is vacated</a:t>
            </a:r>
          </a:p>
          <a:p>
            <a:pPr marL="285750" indent="-285750">
              <a:lnSpc>
                <a:spcPct val="90000"/>
              </a:lnSpc>
              <a:spcBef>
                <a:spcPts val="750"/>
              </a:spcBef>
              <a:buFont typeface="Arial"/>
              <a:buChar char="•"/>
            </a:pPr>
            <a:r>
              <a:rPr lang="en-US" dirty="0"/>
              <a:t>We must retain our talent, or our costs will rise, but how do we retain?!</a:t>
            </a:r>
          </a:p>
        </p:txBody>
      </p:sp>
      <p:sp>
        <p:nvSpPr>
          <p:cNvPr id="4" name="Slide Number Placeholder 3"/>
          <p:cNvSpPr>
            <a:spLocks noGrp="1"/>
          </p:cNvSpPr>
          <p:nvPr>
            <p:ph type="sldNum" sz="quarter" idx="5"/>
          </p:nvPr>
        </p:nvSpPr>
        <p:spPr/>
        <p:txBody>
          <a:bodyPr/>
          <a:lstStyle/>
          <a:p>
            <a:fld id="{E186119F-5EBC-5A4A-B7DE-568D433D8662}" type="slidenum">
              <a:rPr lang="en-US" smtClean="0"/>
              <a:pPr/>
              <a:t>10</a:t>
            </a:fld>
            <a:endParaRPr lang="en-US" dirty="0"/>
          </a:p>
        </p:txBody>
      </p:sp>
    </p:spTree>
    <p:extLst>
      <p:ext uri="{BB962C8B-B14F-4D97-AF65-F5344CB8AC3E}">
        <p14:creationId xmlns:p14="http://schemas.microsoft.com/office/powerpoint/2010/main" val="228907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750"/>
              </a:spcBef>
              <a:buFont typeface="Arial"/>
              <a:buChar char="•"/>
            </a:pPr>
            <a:r>
              <a:rPr lang="en-US" dirty="0">
                <a:latin typeface="Verdana"/>
                <a:ea typeface="Verdana"/>
              </a:rPr>
              <a:t>Well just as we looked at clinical FTE at our most basic of definition, we need to drop back to that point for something that can get away from us</a:t>
            </a:r>
          </a:p>
          <a:p>
            <a:pPr marL="285750" indent="-285750">
              <a:lnSpc>
                <a:spcPct val="90000"/>
              </a:lnSpc>
              <a:spcBef>
                <a:spcPts val="750"/>
              </a:spcBef>
              <a:buFont typeface="Arial"/>
              <a:buChar char="•"/>
            </a:pPr>
            <a:r>
              <a:rPr lang="en-US" dirty="0">
                <a:latin typeface="Verdana"/>
                <a:ea typeface="Verdana"/>
              </a:rPr>
              <a:t>How often do we as administrators ask for providers to participate in those items not related to direct patient care?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186119F-5EBC-5A4A-B7DE-568D433D8662}" type="slidenum">
              <a:rPr lang="en-US" smtClean="0"/>
              <a:pPr/>
              <a:t>11</a:t>
            </a:fld>
            <a:endParaRPr lang="en-US" dirty="0"/>
          </a:p>
        </p:txBody>
      </p:sp>
    </p:spTree>
    <p:extLst>
      <p:ext uri="{BB962C8B-B14F-4D97-AF65-F5344CB8AC3E}">
        <p14:creationId xmlns:p14="http://schemas.microsoft.com/office/powerpoint/2010/main" val="352887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Verdana"/>
                <a:ea typeface="Verdana"/>
              </a:rPr>
              <a:t>*Woolhandler S, Himmelstein DU. Administrative work consumes one-sixth of U.S. physicians' working hours and lowers their career satisfaction. Int J Health Serv. 2014;44(4):635-42. doi: 10.2190/HS.44.4.a. PMID: 25626223</a:t>
            </a:r>
            <a:endParaRPr lang="en-US" dirty="0">
              <a:latin typeface="Verdana"/>
              <a:ea typeface="Verdana"/>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186119F-5EBC-5A4A-B7DE-568D433D8662}" type="slidenum">
              <a:rPr lang="en-US" smtClean="0"/>
              <a:pPr/>
              <a:t>12</a:t>
            </a:fld>
            <a:endParaRPr lang="en-US" dirty="0"/>
          </a:p>
        </p:txBody>
      </p:sp>
    </p:spTree>
    <p:extLst>
      <p:ext uri="{BB962C8B-B14F-4D97-AF65-F5344CB8AC3E}">
        <p14:creationId xmlns:p14="http://schemas.microsoft.com/office/powerpoint/2010/main" val="409218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Describe the parachute of current senior talent holding up practice structure</a:t>
            </a:r>
          </a:p>
        </p:txBody>
      </p:sp>
      <p:sp>
        <p:nvSpPr>
          <p:cNvPr id="4" name="Slide Number Placeholder 3"/>
          <p:cNvSpPr>
            <a:spLocks noGrp="1"/>
          </p:cNvSpPr>
          <p:nvPr>
            <p:ph type="sldNum" sz="quarter" idx="5"/>
          </p:nvPr>
        </p:nvSpPr>
        <p:spPr/>
        <p:txBody>
          <a:bodyPr/>
          <a:lstStyle/>
          <a:p>
            <a:fld id="{E186119F-5EBC-5A4A-B7DE-568D433D8662}" type="slidenum">
              <a:rPr lang="en-US" smtClean="0"/>
              <a:pPr/>
              <a:t>18</a:t>
            </a:fld>
            <a:endParaRPr lang="en-US" dirty="0"/>
          </a:p>
        </p:txBody>
      </p:sp>
    </p:spTree>
    <p:extLst>
      <p:ext uri="{BB962C8B-B14F-4D97-AF65-F5344CB8AC3E}">
        <p14:creationId xmlns:p14="http://schemas.microsoft.com/office/powerpoint/2010/main" val="328438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Only one question remains...</a:t>
            </a:r>
          </a:p>
        </p:txBody>
      </p:sp>
      <p:sp>
        <p:nvSpPr>
          <p:cNvPr id="4" name="Slide Number Placeholder 3"/>
          <p:cNvSpPr>
            <a:spLocks noGrp="1"/>
          </p:cNvSpPr>
          <p:nvPr>
            <p:ph type="sldNum" sz="quarter" idx="5"/>
          </p:nvPr>
        </p:nvSpPr>
        <p:spPr/>
        <p:txBody>
          <a:bodyPr/>
          <a:lstStyle/>
          <a:p>
            <a:fld id="{E186119F-5EBC-5A4A-B7DE-568D433D8662}" type="slidenum">
              <a:rPr lang="en-US" smtClean="0"/>
              <a:pPr/>
              <a:t>20</a:t>
            </a:fld>
            <a:endParaRPr lang="en-US" dirty="0"/>
          </a:p>
        </p:txBody>
      </p:sp>
    </p:spTree>
    <p:extLst>
      <p:ext uri="{BB962C8B-B14F-4D97-AF65-F5344CB8AC3E}">
        <p14:creationId xmlns:p14="http://schemas.microsoft.com/office/powerpoint/2010/main" val="14103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9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58277" y="975872"/>
            <a:ext cx="8434251" cy="3350239"/>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7">
            <a:extLst>
              <a:ext uri="{FF2B5EF4-FFF2-40B4-BE49-F238E27FC236}">
                <a16:creationId xmlns:a16="http://schemas.microsoft.com/office/drawing/2014/main" id="{C9FD8AD9-A822-2098-5566-0280BBC2F7B7}"/>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9" name="Slide Number Placeholder 15">
            <a:extLst>
              <a:ext uri="{FF2B5EF4-FFF2-40B4-BE49-F238E27FC236}">
                <a16:creationId xmlns:a16="http://schemas.microsoft.com/office/drawing/2014/main" id="{7E3FA6CE-B732-41AC-D410-869DB8FE657B}"/>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6">
            <a:extLst>
              <a:ext uri="{FF2B5EF4-FFF2-40B4-BE49-F238E27FC236}">
                <a16:creationId xmlns:a16="http://schemas.microsoft.com/office/drawing/2014/main" id="{854C3694-C8F2-2AFD-78FA-5F6F53A1D6F9}"/>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89303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1014292"/>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2896D24-A38B-D89C-9E60-678B79A4037E}"/>
              </a:ext>
            </a:extLst>
          </p:cNvPr>
          <p:cNvSpPr>
            <a:spLocks noGrp="1"/>
          </p:cNvSpPr>
          <p:nvPr>
            <p:ph sz="quarter" idx="11"/>
          </p:nvPr>
        </p:nvSpPr>
        <p:spPr>
          <a:xfrm>
            <a:off x="4794811" y="1014292"/>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7">
            <a:extLst>
              <a:ext uri="{FF2B5EF4-FFF2-40B4-BE49-F238E27FC236}">
                <a16:creationId xmlns:a16="http://schemas.microsoft.com/office/drawing/2014/main" id="{45157413-1010-675A-9284-422214A7ED53}"/>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10" name="Slide Number Placeholder 15">
            <a:extLst>
              <a:ext uri="{FF2B5EF4-FFF2-40B4-BE49-F238E27FC236}">
                <a16:creationId xmlns:a16="http://schemas.microsoft.com/office/drawing/2014/main" id="{A371F0F8-B81A-79B7-37F5-9BCC1B546FC7}"/>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6">
            <a:extLst>
              <a:ext uri="{FF2B5EF4-FFF2-40B4-BE49-F238E27FC236}">
                <a16:creationId xmlns:a16="http://schemas.microsoft.com/office/drawing/2014/main" id="{7E7513AF-4013-45B7-C9E1-DF8EE431D9AE}"/>
              </a:ext>
            </a:extLst>
          </p:cNvPr>
          <p:cNvSpPr>
            <a:spLocks noGrp="1"/>
          </p:cNvSpPr>
          <p:nvPr>
            <p:ph type="title"/>
          </p:nvPr>
        </p:nvSpPr>
        <p:spPr>
          <a:xfrm>
            <a:off x="276600" y="309936"/>
            <a:ext cx="7753216"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403846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5" name="Footer Placeholder 17">
            <a:extLst>
              <a:ext uri="{FF2B5EF4-FFF2-40B4-BE49-F238E27FC236}">
                <a16:creationId xmlns:a16="http://schemas.microsoft.com/office/drawing/2014/main" id="{1E18AEC4-D240-8BAB-9420-84BD54D0E3A5}"/>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6" name="Slide Number Placeholder 15">
            <a:extLst>
              <a:ext uri="{FF2B5EF4-FFF2-40B4-BE49-F238E27FC236}">
                <a16:creationId xmlns:a16="http://schemas.microsoft.com/office/drawing/2014/main" id="{0C366E13-2E82-3059-0116-69ABCF7AE8E2}"/>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6">
            <a:extLst>
              <a:ext uri="{FF2B5EF4-FFF2-40B4-BE49-F238E27FC236}">
                <a16:creationId xmlns:a16="http://schemas.microsoft.com/office/drawing/2014/main" id="{D9A5F938-86C9-F4BA-8D8F-187C26ACFF3F}"/>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63516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58277" y="914400"/>
            <a:ext cx="8434251" cy="3411711"/>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7">
            <a:extLst>
              <a:ext uri="{FF2B5EF4-FFF2-40B4-BE49-F238E27FC236}">
                <a16:creationId xmlns:a16="http://schemas.microsoft.com/office/drawing/2014/main" id="{C9FD8AD9-A822-2098-5566-0280BBC2F7B7}"/>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9" name="Slide Number Placeholder 15">
            <a:extLst>
              <a:ext uri="{FF2B5EF4-FFF2-40B4-BE49-F238E27FC236}">
                <a16:creationId xmlns:a16="http://schemas.microsoft.com/office/drawing/2014/main" id="{7E3FA6CE-B732-41AC-D410-869DB8FE657B}"/>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6">
            <a:extLst>
              <a:ext uri="{FF2B5EF4-FFF2-40B4-BE49-F238E27FC236}">
                <a16:creationId xmlns:a16="http://schemas.microsoft.com/office/drawing/2014/main" id="{D0CA317F-2009-79B5-E4ED-3B9DD7F9038B}"/>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71609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998924"/>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2896D24-A38B-D89C-9E60-678B79A4037E}"/>
              </a:ext>
            </a:extLst>
          </p:cNvPr>
          <p:cNvSpPr>
            <a:spLocks noGrp="1"/>
          </p:cNvSpPr>
          <p:nvPr>
            <p:ph sz="quarter" idx="11"/>
          </p:nvPr>
        </p:nvSpPr>
        <p:spPr>
          <a:xfrm>
            <a:off x="4794811" y="998924"/>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7">
            <a:extLst>
              <a:ext uri="{FF2B5EF4-FFF2-40B4-BE49-F238E27FC236}">
                <a16:creationId xmlns:a16="http://schemas.microsoft.com/office/drawing/2014/main" id="{45157413-1010-675A-9284-422214A7ED53}"/>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10" name="Slide Number Placeholder 15">
            <a:extLst>
              <a:ext uri="{FF2B5EF4-FFF2-40B4-BE49-F238E27FC236}">
                <a16:creationId xmlns:a16="http://schemas.microsoft.com/office/drawing/2014/main" id="{A371F0F8-B81A-79B7-37F5-9BCC1B546FC7}"/>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6">
            <a:extLst>
              <a:ext uri="{FF2B5EF4-FFF2-40B4-BE49-F238E27FC236}">
                <a16:creationId xmlns:a16="http://schemas.microsoft.com/office/drawing/2014/main" id="{521931CE-4B33-7518-8051-EFAD47B92892}"/>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273088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5" name="Footer Placeholder 17">
            <a:extLst>
              <a:ext uri="{FF2B5EF4-FFF2-40B4-BE49-F238E27FC236}">
                <a16:creationId xmlns:a16="http://schemas.microsoft.com/office/drawing/2014/main" id="{1E18AEC4-D240-8BAB-9420-84BD54D0E3A5}"/>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6" name="Slide Number Placeholder 15">
            <a:extLst>
              <a:ext uri="{FF2B5EF4-FFF2-40B4-BE49-F238E27FC236}">
                <a16:creationId xmlns:a16="http://schemas.microsoft.com/office/drawing/2014/main" id="{0C366E13-2E82-3059-0116-69ABCF7AE8E2}"/>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6">
            <a:extLst>
              <a:ext uri="{FF2B5EF4-FFF2-40B4-BE49-F238E27FC236}">
                <a16:creationId xmlns:a16="http://schemas.microsoft.com/office/drawing/2014/main" id="{28BA935F-896C-B0B6-BEB3-4E49B7D0DFAE}"/>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926920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58277" y="929768"/>
            <a:ext cx="8434251" cy="3396343"/>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7">
            <a:extLst>
              <a:ext uri="{FF2B5EF4-FFF2-40B4-BE49-F238E27FC236}">
                <a16:creationId xmlns:a16="http://schemas.microsoft.com/office/drawing/2014/main" id="{C9FD8AD9-A822-2098-5566-0280BBC2F7B7}"/>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9" name="Slide Number Placeholder 15">
            <a:extLst>
              <a:ext uri="{FF2B5EF4-FFF2-40B4-BE49-F238E27FC236}">
                <a16:creationId xmlns:a16="http://schemas.microsoft.com/office/drawing/2014/main" id="{7E3FA6CE-B732-41AC-D410-869DB8FE657B}"/>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6">
            <a:extLst>
              <a:ext uri="{FF2B5EF4-FFF2-40B4-BE49-F238E27FC236}">
                <a16:creationId xmlns:a16="http://schemas.microsoft.com/office/drawing/2014/main" id="{DE6D4135-5353-3D1E-2923-01B890B02878}"/>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72448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983556"/>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2896D24-A38B-D89C-9E60-678B79A4037E}"/>
              </a:ext>
            </a:extLst>
          </p:cNvPr>
          <p:cNvSpPr>
            <a:spLocks noGrp="1"/>
          </p:cNvSpPr>
          <p:nvPr>
            <p:ph sz="quarter" idx="11"/>
          </p:nvPr>
        </p:nvSpPr>
        <p:spPr>
          <a:xfrm>
            <a:off x="4794811" y="983556"/>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7">
            <a:extLst>
              <a:ext uri="{FF2B5EF4-FFF2-40B4-BE49-F238E27FC236}">
                <a16:creationId xmlns:a16="http://schemas.microsoft.com/office/drawing/2014/main" id="{45157413-1010-675A-9284-422214A7ED53}"/>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10" name="Slide Number Placeholder 15">
            <a:extLst>
              <a:ext uri="{FF2B5EF4-FFF2-40B4-BE49-F238E27FC236}">
                <a16:creationId xmlns:a16="http://schemas.microsoft.com/office/drawing/2014/main" id="{A371F0F8-B81A-79B7-37F5-9BCC1B546FC7}"/>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6">
            <a:extLst>
              <a:ext uri="{FF2B5EF4-FFF2-40B4-BE49-F238E27FC236}">
                <a16:creationId xmlns:a16="http://schemas.microsoft.com/office/drawing/2014/main" id="{3D5EE8AF-788A-D9AA-666A-0D2C2C59C875}"/>
              </a:ext>
            </a:extLst>
          </p:cNvPr>
          <p:cNvSpPr>
            <a:spLocks noGrp="1"/>
          </p:cNvSpPr>
          <p:nvPr>
            <p:ph type="title"/>
          </p:nvPr>
        </p:nvSpPr>
        <p:spPr>
          <a:xfrm>
            <a:off x="276599" y="309936"/>
            <a:ext cx="785310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56842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3" name="Footer Placeholder 17">
            <a:extLst>
              <a:ext uri="{FF2B5EF4-FFF2-40B4-BE49-F238E27FC236}">
                <a16:creationId xmlns:a16="http://schemas.microsoft.com/office/drawing/2014/main" id="{2DD82600-43B3-6F69-0BDA-800F264474B7}"/>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4" name="Slide Number Placeholder 15">
            <a:extLst>
              <a:ext uri="{FF2B5EF4-FFF2-40B4-BE49-F238E27FC236}">
                <a16:creationId xmlns:a16="http://schemas.microsoft.com/office/drawing/2014/main" id="{9B2D5B96-E896-CFE9-EC3F-F95D956B7639}"/>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3232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2" name="Footer Placeholder 17">
            <a:extLst>
              <a:ext uri="{FF2B5EF4-FFF2-40B4-BE49-F238E27FC236}">
                <a16:creationId xmlns:a16="http://schemas.microsoft.com/office/drawing/2014/main" id="{C8256287-E107-298B-02D9-2B23ED1322B7}"/>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3" name="Slide Number Placeholder 15">
            <a:extLst>
              <a:ext uri="{FF2B5EF4-FFF2-40B4-BE49-F238E27FC236}">
                <a16:creationId xmlns:a16="http://schemas.microsoft.com/office/drawing/2014/main" id="{F3F05AAE-3FCD-2E04-9E30-3982AD39D9EB}"/>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8573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56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2" name="Footer Placeholder 17">
            <a:extLst>
              <a:ext uri="{FF2B5EF4-FFF2-40B4-BE49-F238E27FC236}">
                <a16:creationId xmlns:a16="http://schemas.microsoft.com/office/drawing/2014/main" id="{ECB7270F-575D-2F0C-7AA2-D9DB1A752014}"/>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3" name="Slide Number Placeholder 15">
            <a:extLst>
              <a:ext uri="{FF2B5EF4-FFF2-40B4-BE49-F238E27FC236}">
                <a16:creationId xmlns:a16="http://schemas.microsoft.com/office/drawing/2014/main" id="{F7EAC40D-9B8B-9D98-80FB-0B810E6D708A}"/>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853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2" name="Footer Placeholder 17">
            <a:extLst>
              <a:ext uri="{FF2B5EF4-FFF2-40B4-BE49-F238E27FC236}">
                <a16:creationId xmlns:a16="http://schemas.microsoft.com/office/drawing/2014/main" id="{ECB7270F-575D-2F0C-7AA2-D9DB1A752014}"/>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1"/>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3" name="Slide Number Placeholder 15">
            <a:extLst>
              <a:ext uri="{FF2B5EF4-FFF2-40B4-BE49-F238E27FC236}">
                <a16:creationId xmlns:a16="http://schemas.microsoft.com/office/drawing/2014/main" id="{F7EAC40D-9B8B-9D98-80FB-0B810E6D708A}"/>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1"/>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4038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34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42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3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54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5" name="Footer Placeholder 17">
            <a:extLst>
              <a:ext uri="{FF2B5EF4-FFF2-40B4-BE49-F238E27FC236}">
                <a16:creationId xmlns:a16="http://schemas.microsoft.com/office/drawing/2014/main" id="{1E18AEC4-D240-8BAB-9420-84BD54D0E3A5}"/>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6" name="Slide Number Placeholder 15">
            <a:extLst>
              <a:ext uri="{FF2B5EF4-FFF2-40B4-BE49-F238E27FC236}">
                <a16:creationId xmlns:a16="http://schemas.microsoft.com/office/drawing/2014/main" id="{0C366E13-2E82-3059-0116-69ABCF7AE8E2}"/>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B25F7D20-A184-1663-2C73-F27164EBA4F6}"/>
              </a:ext>
            </a:extLst>
          </p:cNvPr>
          <p:cNvSpPr>
            <a:spLocks noGrp="1"/>
          </p:cNvSpPr>
          <p:nvPr>
            <p:ph type="title"/>
          </p:nvPr>
        </p:nvSpPr>
        <p:spPr>
          <a:xfrm>
            <a:off x="276599" y="963079"/>
            <a:ext cx="851592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309240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58277" y="1588674"/>
            <a:ext cx="8434251" cy="2737437"/>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7">
            <a:extLst>
              <a:ext uri="{FF2B5EF4-FFF2-40B4-BE49-F238E27FC236}">
                <a16:creationId xmlns:a16="http://schemas.microsoft.com/office/drawing/2014/main" id="{C9FD8AD9-A822-2098-5566-0280BBC2F7B7}"/>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9" name="Slide Number Placeholder 15">
            <a:extLst>
              <a:ext uri="{FF2B5EF4-FFF2-40B4-BE49-F238E27FC236}">
                <a16:creationId xmlns:a16="http://schemas.microsoft.com/office/drawing/2014/main" id="{7E3FA6CE-B732-41AC-D410-869DB8FE657B}"/>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6">
            <a:extLst>
              <a:ext uri="{FF2B5EF4-FFF2-40B4-BE49-F238E27FC236}">
                <a16:creationId xmlns:a16="http://schemas.microsoft.com/office/drawing/2014/main" id="{AC7AAFA5-54C7-E317-CA73-DB3934752E5A}"/>
              </a:ext>
            </a:extLst>
          </p:cNvPr>
          <p:cNvSpPr>
            <a:spLocks noGrp="1"/>
          </p:cNvSpPr>
          <p:nvPr>
            <p:ph type="title"/>
          </p:nvPr>
        </p:nvSpPr>
        <p:spPr>
          <a:xfrm>
            <a:off x="276599" y="963079"/>
            <a:ext cx="851592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94153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1629015"/>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2896D24-A38B-D89C-9E60-678B79A4037E}"/>
              </a:ext>
            </a:extLst>
          </p:cNvPr>
          <p:cNvSpPr>
            <a:spLocks noGrp="1"/>
          </p:cNvSpPr>
          <p:nvPr>
            <p:ph sz="quarter" idx="11"/>
          </p:nvPr>
        </p:nvSpPr>
        <p:spPr>
          <a:xfrm>
            <a:off x="4794811" y="1629015"/>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7">
            <a:extLst>
              <a:ext uri="{FF2B5EF4-FFF2-40B4-BE49-F238E27FC236}">
                <a16:creationId xmlns:a16="http://schemas.microsoft.com/office/drawing/2014/main" id="{45157413-1010-675A-9284-422214A7ED53}"/>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10" name="Slide Number Placeholder 15">
            <a:extLst>
              <a:ext uri="{FF2B5EF4-FFF2-40B4-BE49-F238E27FC236}">
                <a16:creationId xmlns:a16="http://schemas.microsoft.com/office/drawing/2014/main" id="{A371F0F8-B81A-79B7-37F5-9BCC1B546FC7}"/>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6">
            <a:extLst>
              <a:ext uri="{FF2B5EF4-FFF2-40B4-BE49-F238E27FC236}">
                <a16:creationId xmlns:a16="http://schemas.microsoft.com/office/drawing/2014/main" id="{5C9D52D2-8CEC-AEB1-EFDD-E311662E406C}"/>
              </a:ext>
            </a:extLst>
          </p:cNvPr>
          <p:cNvSpPr>
            <a:spLocks noGrp="1"/>
          </p:cNvSpPr>
          <p:nvPr>
            <p:ph type="title"/>
          </p:nvPr>
        </p:nvSpPr>
        <p:spPr>
          <a:xfrm>
            <a:off x="276599" y="963079"/>
            <a:ext cx="8515929"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24698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5F7D20-A184-1663-2C73-F27164EBA4F6}"/>
              </a:ext>
            </a:extLst>
          </p:cNvPr>
          <p:cNvSpPr>
            <a:spLocks noGrp="1"/>
          </p:cNvSpPr>
          <p:nvPr>
            <p:ph type="title"/>
          </p:nvPr>
        </p:nvSpPr>
        <p:spPr>
          <a:xfrm>
            <a:off x="268914" y="1132128"/>
            <a:ext cx="8621513" cy="538189"/>
          </a:xfrm>
          <a:prstGeom prst="rect">
            <a:avLst/>
          </a:prstGeom>
        </p:spPr>
        <p:txBody>
          <a:bodyPr/>
          <a:lstStyle>
            <a:lvl1pPr>
              <a:defRPr sz="2800" b="0" i="0">
                <a:solidFill>
                  <a:schemeClr val="tx2"/>
                </a:solidFill>
                <a:latin typeface="Verdana" panose="020B0604030504040204" pitchFamily="34" charset="0"/>
                <a:cs typeface="Verdana" panose="020B0604030504040204" pitchFamily="34" charset="0"/>
              </a:defRPr>
            </a:lvl1pPr>
          </a:lstStyle>
          <a:p>
            <a:r>
              <a:rPr lang="en-US"/>
              <a:t>Click to edit Master title style</a:t>
            </a:r>
          </a:p>
        </p:txBody>
      </p:sp>
      <p:sp>
        <p:nvSpPr>
          <p:cNvPr id="3" name="Footer Placeholder 17">
            <a:extLst>
              <a:ext uri="{FF2B5EF4-FFF2-40B4-BE49-F238E27FC236}">
                <a16:creationId xmlns:a16="http://schemas.microsoft.com/office/drawing/2014/main" id="{0FA4C1EE-3AEE-B49F-C3DB-8F74EB821E54}"/>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4" name="Slide Number Placeholder 15">
            <a:extLst>
              <a:ext uri="{FF2B5EF4-FFF2-40B4-BE49-F238E27FC236}">
                <a16:creationId xmlns:a16="http://schemas.microsoft.com/office/drawing/2014/main" id="{0FFC7865-B5D1-6D5F-76E5-D86CCB4F52E6}"/>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605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51471" y="1780774"/>
            <a:ext cx="8531271" cy="2699018"/>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7">
            <a:extLst>
              <a:ext uri="{FF2B5EF4-FFF2-40B4-BE49-F238E27FC236}">
                <a16:creationId xmlns:a16="http://schemas.microsoft.com/office/drawing/2014/main" id="{C0EFEAE9-6F74-65D2-3500-06608234C4A1}"/>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5" name="Slide Number Placeholder 15">
            <a:extLst>
              <a:ext uri="{FF2B5EF4-FFF2-40B4-BE49-F238E27FC236}">
                <a16:creationId xmlns:a16="http://schemas.microsoft.com/office/drawing/2014/main" id="{CD3C8447-06E8-5D36-E7AF-213727A13467}"/>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6">
            <a:extLst>
              <a:ext uri="{FF2B5EF4-FFF2-40B4-BE49-F238E27FC236}">
                <a16:creationId xmlns:a16="http://schemas.microsoft.com/office/drawing/2014/main" id="{3DFC320A-467D-DED9-4113-0931A13B93DB}"/>
              </a:ext>
            </a:extLst>
          </p:cNvPr>
          <p:cNvSpPr>
            <a:spLocks noGrp="1"/>
          </p:cNvSpPr>
          <p:nvPr>
            <p:ph type="title"/>
          </p:nvPr>
        </p:nvSpPr>
        <p:spPr>
          <a:xfrm>
            <a:off x="268914" y="1132128"/>
            <a:ext cx="8621513" cy="538189"/>
          </a:xfrm>
          <a:prstGeom prst="rect">
            <a:avLst/>
          </a:prstGeom>
        </p:spPr>
        <p:txBody>
          <a:bodyPr/>
          <a:lstStyle>
            <a:lvl1pPr>
              <a:defRPr sz="2800" b="0" i="0">
                <a:solidFill>
                  <a:schemeClr val="tx2"/>
                </a:solidFill>
                <a:latin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18467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F087D9D-30CA-9EAC-5550-364118C0E8EE}"/>
              </a:ext>
            </a:extLst>
          </p:cNvPr>
          <p:cNvSpPr>
            <a:spLocks noGrp="1"/>
          </p:cNvSpPr>
          <p:nvPr>
            <p:ph sz="quarter" idx="11"/>
          </p:nvPr>
        </p:nvSpPr>
        <p:spPr>
          <a:xfrm>
            <a:off x="384175" y="1792680"/>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47F0DADE-5F26-3CE2-41A4-4C5E7BD2BA0D}"/>
              </a:ext>
            </a:extLst>
          </p:cNvPr>
          <p:cNvSpPr>
            <a:spLocks noGrp="1"/>
          </p:cNvSpPr>
          <p:nvPr>
            <p:ph sz="quarter" idx="12"/>
          </p:nvPr>
        </p:nvSpPr>
        <p:spPr>
          <a:xfrm>
            <a:off x="4794811" y="1792680"/>
            <a:ext cx="4049512" cy="2689412"/>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7">
            <a:extLst>
              <a:ext uri="{FF2B5EF4-FFF2-40B4-BE49-F238E27FC236}">
                <a16:creationId xmlns:a16="http://schemas.microsoft.com/office/drawing/2014/main" id="{45DBE026-DE86-5BBC-F0C6-052C20537874}"/>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11" name="Slide Number Placeholder 15">
            <a:extLst>
              <a:ext uri="{FF2B5EF4-FFF2-40B4-BE49-F238E27FC236}">
                <a16:creationId xmlns:a16="http://schemas.microsoft.com/office/drawing/2014/main" id="{4C536884-19D9-AD11-2075-CDD346886D85}"/>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itle 6">
            <a:extLst>
              <a:ext uri="{FF2B5EF4-FFF2-40B4-BE49-F238E27FC236}">
                <a16:creationId xmlns:a16="http://schemas.microsoft.com/office/drawing/2014/main" id="{6F57E0A2-79A6-80E2-17B1-F151C3FE51EF}"/>
              </a:ext>
            </a:extLst>
          </p:cNvPr>
          <p:cNvSpPr>
            <a:spLocks noGrp="1"/>
          </p:cNvSpPr>
          <p:nvPr>
            <p:ph type="title"/>
          </p:nvPr>
        </p:nvSpPr>
        <p:spPr>
          <a:xfrm>
            <a:off x="268914" y="1132128"/>
            <a:ext cx="8621513" cy="538189"/>
          </a:xfrm>
          <a:prstGeom prst="rect">
            <a:avLst/>
          </a:prstGeom>
        </p:spPr>
        <p:txBody>
          <a:bodyPr/>
          <a:lstStyle>
            <a:lvl1pPr>
              <a:defRPr sz="2800" b="0" i="0">
                <a:solidFill>
                  <a:schemeClr val="tx2"/>
                </a:solidFill>
                <a:latin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98588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5" name="Footer Placeholder 17">
            <a:extLst>
              <a:ext uri="{FF2B5EF4-FFF2-40B4-BE49-F238E27FC236}">
                <a16:creationId xmlns:a16="http://schemas.microsoft.com/office/drawing/2014/main" id="{1E18AEC4-D240-8BAB-9420-84BD54D0E3A5}"/>
              </a:ext>
            </a:extLst>
          </p:cNvPr>
          <p:cNvSpPr txBox="1">
            <a:spLocks/>
          </p:cNvSpPr>
          <p:nvPr userDrawn="1"/>
        </p:nvSpPr>
        <p:spPr>
          <a:xfrm>
            <a:off x="591243" y="4741908"/>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rPr>
              <a:t>©2024 MGMA. All rights reserved.</a:t>
            </a:r>
          </a:p>
        </p:txBody>
      </p:sp>
      <p:sp>
        <p:nvSpPr>
          <p:cNvPr id="6" name="Slide Number Placeholder 15">
            <a:extLst>
              <a:ext uri="{FF2B5EF4-FFF2-40B4-BE49-F238E27FC236}">
                <a16:creationId xmlns:a16="http://schemas.microsoft.com/office/drawing/2014/main" id="{0C366E13-2E82-3059-0116-69ABCF7AE8E2}"/>
              </a:ext>
            </a:extLst>
          </p:cNvPr>
          <p:cNvSpPr txBox="1">
            <a:spLocks/>
          </p:cNvSpPr>
          <p:nvPr userDrawn="1"/>
        </p:nvSpPr>
        <p:spPr>
          <a:xfrm>
            <a:off x="276600" y="4741908"/>
            <a:ext cx="338124"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97846A9F-D5C5-0F4A-B5A1-0DEEE6F9761B}" type="slidenum">
              <a:rPr lang="en-US" b="0" i="0" smtClean="0">
                <a:solidFill>
                  <a:schemeClr val="bg2"/>
                </a:solidFill>
                <a:latin typeface="Verdana" panose="020B0604030504040204" pitchFamily="34" charset="0"/>
                <a:ea typeface="Verdana" panose="020B0604030504040204" pitchFamily="34" charset="0"/>
                <a:cs typeface="Verdana" panose="020B0604030504040204" pitchFamily="34" charset="0"/>
              </a:rPr>
              <a:pPr algn="l"/>
              <a:t>‹#›</a:t>
            </a:fld>
            <a:endParaRPr lang="en-US" b="0" i="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B25F7D20-A184-1663-2C73-F27164EBA4F6}"/>
              </a:ext>
            </a:extLst>
          </p:cNvPr>
          <p:cNvSpPr>
            <a:spLocks noGrp="1"/>
          </p:cNvSpPr>
          <p:nvPr>
            <p:ph type="title"/>
          </p:nvPr>
        </p:nvSpPr>
        <p:spPr>
          <a:xfrm>
            <a:off x="276600" y="309936"/>
            <a:ext cx="7661008" cy="538189"/>
          </a:xfrm>
          <a:prstGeom prst="rect">
            <a:avLst/>
          </a:prstGeom>
        </p:spPr>
        <p:txBody>
          <a:bodyPr/>
          <a:lstStyle>
            <a:lvl1pPr>
              <a:defRPr sz="28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2833265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ack and green logo&#10;&#10;Description automatically generated">
            <a:extLst>
              <a:ext uri="{FF2B5EF4-FFF2-40B4-BE49-F238E27FC236}">
                <a16:creationId xmlns:a16="http://schemas.microsoft.com/office/drawing/2014/main" id="{FE0D49BB-4F93-C827-D789-352D167A0E7F}"/>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04544185"/>
      </p:ext>
    </p:extLst>
  </p:cSld>
  <p:clrMap bg1="lt1" tx1="dk1" bg2="lt2" tx2="dk2" accent1="accent1" accent2="accent2" accent3="accent3" accent4="accent4" accent5="accent5" accent6="accent6" hlink="hlink" folHlink="folHlink"/>
  <p:sldLayoutIdLst>
    <p:sldLayoutId id="214748412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erson using a calculator&#10;&#10;Description automatically generated">
            <a:extLst>
              <a:ext uri="{FF2B5EF4-FFF2-40B4-BE49-F238E27FC236}">
                <a16:creationId xmlns:a16="http://schemas.microsoft.com/office/drawing/2014/main" id="{6D5FD5D1-F2BD-A344-9E7B-7DBF08B852E2}"/>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01928705"/>
      </p:ext>
    </p:extLst>
  </p:cSld>
  <p:clrMap bg1="lt1" tx1="dk1" bg2="lt2" tx2="dk2" accent1="accent1" accent2="accent2" accent3="accent3" accent4="accent4" accent5="accent5" accent6="accent6" hlink="hlink" folHlink="folHlink"/>
  <p:sldLayoutIdLst>
    <p:sldLayoutId id="2147484243"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erson in a suit pointing at a screen&#10;&#10;Description automatically generated">
            <a:extLst>
              <a:ext uri="{FF2B5EF4-FFF2-40B4-BE49-F238E27FC236}">
                <a16:creationId xmlns:a16="http://schemas.microsoft.com/office/drawing/2014/main" id="{64E3B603-7D17-7784-006D-9533361B3998}"/>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19890709"/>
      </p:ext>
    </p:extLst>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background with white text&#10;&#10;Description automatically generated">
            <a:extLst>
              <a:ext uri="{FF2B5EF4-FFF2-40B4-BE49-F238E27FC236}">
                <a16:creationId xmlns:a16="http://schemas.microsoft.com/office/drawing/2014/main" id="{4242A9D2-9795-8CEE-452E-2C21EBC1A421}"/>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64473999"/>
      </p:ext>
    </p:extLst>
  </p:cSld>
  <p:clrMap bg1="lt1" tx1="dk1" bg2="lt2" tx2="dk2" accent1="accent1" accent2="accent2" accent3="accent3" accent4="accent4" accent5="accent5" accent6="accent6" hlink="hlink" folHlink="folHlink"/>
  <p:sldLayoutIdLst>
    <p:sldLayoutId id="2147484233"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text on a green background&#10;&#10;Description automatically generated">
            <a:extLst>
              <a:ext uri="{FF2B5EF4-FFF2-40B4-BE49-F238E27FC236}">
                <a16:creationId xmlns:a16="http://schemas.microsoft.com/office/drawing/2014/main" id="{2F0D806A-94AA-056B-230D-2B7263DB75EE}"/>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65704872"/>
      </p:ext>
    </p:extLst>
  </p:cSld>
  <p:clrMap bg1="lt1" tx1="dk1" bg2="lt2" tx2="dk2" accent1="accent1" accent2="accent2" accent3="accent3" accent4="accent4" accent5="accent5" accent6="accent6" hlink="hlink" folHlink="folHlink"/>
  <p:sldLayoutIdLst>
    <p:sldLayoutId id="2147484235"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E28A8376-686B-445E-64B2-3F390E0EA7A1}"/>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85519483"/>
      </p:ext>
    </p:extLst>
  </p:cSld>
  <p:clrMap bg1="lt1" tx1="dk1" bg2="lt2" tx2="dk2" accent1="accent1" accent2="accent2" accent3="accent3" accent4="accent4" accent5="accent5" accent6="accent6" hlink="hlink" folHlink="folHlink"/>
  <p:sldLayoutIdLst>
    <p:sldLayoutId id="214748423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sign with white text&#10;&#10;Description automatically generated">
            <a:extLst>
              <a:ext uri="{FF2B5EF4-FFF2-40B4-BE49-F238E27FC236}">
                <a16:creationId xmlns:a16="http://schemas.microsoft.com/office/drawing/2014/main" id="{02BCEFE8-688C-82DF-F208-8D0D8D2C32C4}"/>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87864465"/>
      </p:ext>
    </p:extLst>
  </p:cSld>
  <p:clrMap bg1="lt1" tx1="dk1" bg2="lt2" tx2="dk2" accent1="accent1" accent2="accent2" accent3="accent3" accent4="accent4" accent5="accent5" accent6="accent6" hlink="hlink" folHlink="folHlink"/>
  <p:sldLayoutIdLst>
    <p:sldLayoutId id="214748416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green business card&#10;&#10;Description automatically generated">
            <a:extLst>
              <a:ext uri="{FF2B5EF4-FFF2-40B4-BE49-F238E27FC236}">
                <a16:creationId xmlns:a16="http://schemas.microsoft.com/office/drawing/2014/main" id="{A740729E-77EE-4A1D-FCB7-C95157DF1C06}"/>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03745045"/>
      </p:ext>
    </p:extLst>
  </p:cSld>
  <p:clrMap bg1="lt1" tx1="dk1" bg2="lt2" tx2="dk2" accent1="accent1" accent2="accent2" accent3="accent3" accent4="accent4" accent5="accent5" accent6="accent6" hlink="hlink" folHlink="folHlink"/>
  <p:sldLayoutIdLst>
    <p:sldLayoutId id="214748419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een and white background with text&#10;&#10;Description automatically generated">
            <a:extLst>
              <a:ext uri="{FF2B5EF4-FFF2-40B4-BE49-F238E27FC236}">
                <a16:creationId xmlns:a16="http://schemas.microsoft.com/office/drawing/2014/main" id="{1B477EC6-1798-134F-762C-8DD54037618B}"/>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023999715"/>
      </p:ext>
    </p:extLst>
  </p:cSld>
  <p:clrMap bg1="lt1" tx1="dk1" bg2="lt2" tx2="dk2" accent1="accent1" accent2="accent2" accent3="accent3" accent4="accent4" accent5="accent5" accent6="accent6" hlink="hlink" folHlink="folHlink"/>
  <p:sldLayoutIdLst>
    <p:sldLayoutId id="2147484189" r:id="rId1"/>
    <p:sldLayoutId id="2147484195" r:id="rId2"/>
    <p:sldLayoutId id="2147484196"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lose-up of a white background&#10;&#10;Description automatically generated">
            <a:extLst>
              <a:ext uri="{FF2B5EF4-FFF2-40B4-BE49-F238E27FC236}">
                <a16:creationId xmlns:a16="http://schemas.microsoft.com/office/drawing/2014/main" id="{E740195B-003C-0373-5B35-DA324C73C6D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04795585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ack and white background&#10;&#10;Description automatically generated">
            <a:extLst>
              <a:ext uri="{FF2B5EF4-FFF2-40B4-BE49-F238E27FC236}">
                <a16:creationId xmlns:a16="http://schemas.microsoft.com/office/drawing/2014/main" id="{D3B430AC-BE3D-3E68-8B35-DF491979F2EA}"/>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529896607"/>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een and white background&#10;&#10;Description automatically generated">
            <a:extLst>
              <a:ext uri="{FF2B5EF4-FFF2-40B4-BE49-F238E27FC236}">
                <a16:creationId xmlns:a16="http://schemas.microsoft.com/office/drawing/2014/main" id="{4B3E42B9-AAB6-449C-44E5-5161D6328542}"/>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438015333"/>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B086C7ED-955C-7CF0-99DD-39BCD85B10CD}"/>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825996023"/>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oup of people sitting in chairs&#10;&#10;Description automatically generated">
            <a:extLst>
              <a:ext uri="{FF2B5EF4-FFF2-40B4-BE49-F238E27FC236}">
                <a16:creationId xmlns:a16="http://schemas.microsoft.com/office/drawing/2014/main" id="{65C4BC76-2184-713C-5EF4-95553A61FBB7}"/>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87117666"/>
      </p:ext>
    </p:extLst>
  </p:cSld>
  <p:clrMap bg1="lt1" tx1="dk1" bg2="lt2" tx2="dk2" accent1="accent1" accent2="accent2" accent3="accent3" accent4="accent4" accent5="accent5" accent6="accent6" hlink="hlink" folHlink="folHlink"/>
  <p:sldLayoutIdLst>
    <p:sldLayoutId id="2147484248"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erson in a suit standing in front of a whiteboard&#10;&#10;Description automatically generated">
            <a:extLst>
              <a:ext uri="{FF2B5EF4-FFF2-40B4-BE49-F238E27FC236}">
                <a16:creationId xmlns:a16="http://schemas.microsoft.com/office/drawing/2014/main" id="{48F66C34-9A73-143C-D142-0EFDE3AE5319}"/>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32494831"/>
      </p:ext>
    </p:extLst>
  </p:cSld>
  <p:clrMap bg1="lt1" tx1="dk1" bg2="lt2" tx2="dk2" accent1="accent1" accent2="accent2" accent3="accent3" accent4="accent4" accent5="accent5" accent6="accent6" hlink="hlink" folHlink="folHlink"/>
  <p:sldLayoutIdLst>
    <p:sldLayoutId id="2147484246"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A2_E369C6AD.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76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Provider recruitment is cost intensive, identifying the appropriate phenotype for your culture and clinical need is critical for longevity </a:t>
            </a:r>
          </a:p>
          <a:p>
            <a:r>
              <a:rPr lang="en-US" dirty="0">
                <a:latin typeface="Verdana"/>
                <a:ea typeface="Verdana"/>
              </a:rPr>
              <a:t>A recent study of physician recruitment costs finds the below:</a:t>
            </a:r>
          </a:p>
          <a:p>
            <a:pPr lvl="1"/>
            <a:r>
              <a:rPr lang="en-US" dirty="0">
                <a:latin typeface="Verdana"/>
                <a:ea typeface="Verdana"/>
              </a:rPr>
              <a:t>From start to finish it takes 6-9 months to recruit most physicians regardless of subspecialty</a:t>
            </a:r>
          </a:p>
          <a:p>
            <a:pPr lvl="1"/>
            <a:r>
              <a:rPr lang="en-US" dirty="0">
                <a:latin typeface="Verdana"/>
                <a:ea typeface="Verdana"/>
              </a:rPr>
              <a:t>Inclusive of marketing, interviewing, outreach, and sign-on bonuses most practices will invest on average $250K into each hire</a:t>
            </a:r>
          </a:p>
          <a:p>
            <a:pPr lvl="1"/>
            <a:r>
              <a:rPr lang="en-US" dirty="0">
                <a:latin typeface="Verdana"/>
                <a:ea typeface="Verdana"/>
              </a:rPr>
              <a:t>Most practices report an average loss of $200K per month in revenues from an established physician when a position is vacated</a:t>
            </a:r>
          </a:p>
          <a:p>
            <a:r>
              <a:rPr lang="en-US" dirty="0">
                <a:latin typeface="Verdana"/>
                <a:ea typeface="Verdana"/>
              </a:rPr>
              <a:t>We must retain our talent, or our costs will rise. How do we retain?!</a:t>
            </a:r>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Costly FTE</a:t>
            </a:r>
          </a:p>
        </p:txBody>
      </p:sp>
    </p:spTree>
    <p:extLst>
      <p:ext uri="{BB962C8B-B14F-4D97-AF65-F5344CB8AC3E}">
        <p14:creationId xmlns:p14="http://schemas.microsoft.com/office/powerpoint/2010/main" val="3181426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Camouflaged requests</a:t>
            </a:r>
            <a:endParaRPr lang="en-US" dirty="0"/>
          </a:p>
          <a:p>
            <a:r>
              <a:rPr lang="en-US" dirty="0">
                <a:latin typeface="Verdana"/>
                <a:ea typeface="Verdana"/>
              </a:rPr>
              <a:t>We wouldn’t dare?!  Oh yes, we do……</a:t>
            </a:r>
          </a:p>
          <a:p>
            <a:pPr lvl="1"/>
            <a:r>
              <a:rPr lang="en-US" dirty="0">
                <a:latin typeface="Verdana"/>
                <a:ea typeface="Verdana"/>
              </a:rPr>
              <a:t>Examples:</a:t>
            </a:r>
          </a:p>
          <a:p>
            <a:pPr lvl="2"/>
            <a:r>
              <a:rPr lang="en-US" dirty="0">
                <a:latin typeface="Verdana"/>
                <a:ea typeface="Verdana"/>
              </a:rPr>
              <a:t>Credentialing committee at the hospital</a:t>
            </a:r>
          </a:p>
          <a:p>
            <a:pPr lvl="2"/>
            <a:r>
              <a:rPr lang="en-US" dirty="0">
                <a:latin typeface="Verdana"/>
                <a:ea typeface="Verdana"/>
              </a:rPr>
              <a:t>M&amp;M committee</a:t>
            </a:r>
          </a:p>
          <a:p>
            <a:pPr lvl="2"/>
            <a:r>
              <a:rPr lang="en-US" dirty="0">
                <a:latin typeface="Verdana"/>
                <a:ea typeface="Verdana"/>
              </a:rPr>
              <a:t>Special committees (i.e. EMR, Audit oversight, etc.)</a:t>
            </a:r>
          </a:p>
          <a:p>
            <a:pPr lvl="2"/>
            <a:r>
              <a:rPr lang="en-US" dirty="0">
                <a:latin typeface="Verdana"/>
                <a:ea typeface="Verdana"/>
              </a:rPr>
              <a:t>Board of Directors/Partners meeting</a:t>
            </a:r>
          </a:p>
          <a:p>
            <a:r>
              <a:rPr lang="en-US" dirty="0">
                <a:latin typeface="Verdana"/>
                <a:ea typeface="Verdana"/>
              </a:rPr>
              <a:t>We ask all of this without thinking, which leads us to………</a:t>
            </a:r>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Costly FTE (cont.)</a:t>
            </a:r>
          </a:p>
        </p:txBody>
      </p:sp>
    </p:spTree>
    <p:extLst>
      <p:ext uri="{BB962C8B-B14F-4D97-AF65-F5344CB8AC3E}">
        <p14:creationId xmlns:p14="http://schemas.microsoft.com/office/powerpoint/2010/main" val="46214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During the recruitment phase, whether you have a Chaos agent or a Collaborative agent, did you discuss with the candidate that there would be extra time after direct patient care?</a:t>
            </a:r>
          </a:p>
          <a:p>
            <a:r>
              <a:rPr lang="en-US" dirty="0">
                <a:latin typeface="Verdana"/>
                <a:ea typeface="Verdana"/>
              </a:rPr>
              <a:t>Beyond a specialized hire (ie. CMO, CHIO, etc.) we often lead with amount of patients empaneled or potentially an amount of wRVUs to gain for the base salary (and likely bonus structure). What about all the other tasks?</a:t>
            </a:r>
          </a:p>
          <a:p>
            <a:r>
              <a:rPr lang="en-US" dirty="0">
                <a:latin typeface="Verdana"/>
                <a:ea typeface="Verdana"/>
              </a:rPr>
              <a:t>A 2014 NIH study* found that almost 1/6</a:t>
            </a:r>
            <a:r>
              <a:rPr lang="en-US" baseline="30000" dirty="0">
                <a:latin typeface="Verdana"/>
                <a:ea typeface="Verdana"/>
              </a:rPr>
              <a:t>th</a:t>
            </a:r>
            <a:r>
              <a:rPr lang="en-US" dirty="0">
                <a:latin typeface="Verdana"/>
                <a:ea typeface="Verdana"/>
              </a:rPr>
              <a:t> of a provider's time is spent on administrative tasks: charting in an EMR, on committees, or general tasks related to the practice.</a:t>
            </a:r>
          </a:p>
          <a:p>
            <a:r>
              <a:rPr lang="en-US" dirty="0">
                <a:latin typeface="Verdana"/>
                <a:ea typeface="Verdana"/>
              </a:rPr>
              <a:t>We are often over-committing provider time, which could cost us</a:t>
            </a:r>
          </a:p>
          <a:p>
            <a:pPr marL="0" indent="0">
              <a:buNone/>
            </a:pPr>
            <a:r>
              <a:rPr lang="en-US" sz="1100" i="1" dirty="0">
                <a:latin typeface="Verdana"/>
                <a:ea typeface="Verdana"/>
              </a:rPr>
              <a:t>.</a:t>
            </a:r>
          </a:p>
          <a:p>
            <a:endParaRPr lang="en-US" dirty="0"/>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Captive FTE </a:t>
            </a:r>
          </a:p>
        </p:txBody>
      </p:sp>
    </p:spTree>
    <p:extLst>
      <p:ext uri="{BB962C8B-B14F-4D97-AF65-F5344CB8AC3E}">
        <p14:creationId xmlns:p14="http://schemas.microsoft.com/office/powerpoint/2010/main" val="190095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279BA-65FE-D329-22F0-6EA058895FAB}"/>
              </a:ext>
            </a:extLst>
          </p:cNvPr>
          <p:cNvSpPr>
            <a:spLocks noGrp="1"/>
          </p:cNvSpPr>
          <p:nvPr>
            <p:ph type="title"/>
          </p:nvPr>
        </p:nvSpPr>
        <p:spPr>
          <a:xfrm>
            <a:off x="215127" y="1114532"/>
            <a:ext cx="8667616" cy="538189"/>
          </a:xfrm>
          <a:prstGeom prst="rect">
            <a:avLst/>
          </a:prstGeom>
        </p:spPr>
        <p:txBody>
          <a:bodyPr/>
          <a:lstStyle/>
          <a:p>
            <a:r>
              <a:rPr lang="en-US" dirty="0"/>
              <a:t>Case Study Interjection</a:t>
            </a:r>
          </a:p>
        </p:txBody>
      </p:sp>
      <p:pic>
        <p:nvPicPr>
          <p:cNvPr id="6" name="Content Placeholder 5" descr="A person with a rope tied to their hands&#10;&#10;Description automatically generated">
            <a:extLst>
              <a:ext uri="{FF2B5EF4-FFF2-40B4-BE49-F238E27FC236}">
                <a16:creationId xmlns:a16="http://schemas.microsoft.com/office/drawing/2014/main" id="{B45587FF-AF28-5F0C-9DA9-E4B52BFFCD80}"/>
              </a:ext>
            </a:extLst>
          </p:cNvPr>
          <p:cNvPicPr>
            <a:picLocks noGrp="1" noChangeAspect="1"/>
          </p:cNvPicPr>
          <p:nvPr>
            <p:ph sz="quarter" idx="10"/>
          </p:nvPr>
        </p:nvPicPr>
        <p:blipFill>
          <a:blip r:embed="rId2"/>
          <a:stretch>
            <a:fillRect/>
          </a:stretch>
        </p:blipFill>
        <p:spPr>
          <a:xfrm>
            <a:off x="2545674" y="1697948"/>
            <a:ext cx="4043473" cy="2699018"/>
          </a:xfrm>
        </p:spPr>
      </p:pic>
    </p:spTree>
    <p:extLst>
      <p:ext uri="{BB962C8B-B14F-4D97-AF65-F5344CB8AC3E}">
        <p14:creationId xmlns:p14="http://schemas.microsoft.com/office/powerpoint/2010/main" val="326396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Now that we understand the pitfalls and how we could easily switch from one “c” to another, how do we quantify the issues and what could we stand to lose</a:t>
            </a:r>
          </a:p>
          <a:p>
            <a:r>
              <a:rPr lang="en-US" dirty="0">
                <a:latin typeface="Verdana"/>
                <a:ea typeface="Verdana"/>
              </a:rPr>
              <a:t>Consequences:</a:t>
            </a:r>
            <a:endParaRPr lang="en-US" dirty="0"/>
          </a:p>
          <a:p>
            <a:pPr lvl="1"/>
            <a:r>
              <a:rPr lang="en-US" dirty="0">
                <a:latin typeface="Verdana"/>
                <a:ea typeface="Verdana"/>
              </a:rPr>
              <a:t>Reduced productivity</a:t>
            </a:r>
          </a:p>
          <a:p>
            <a:pPr lvl="1"/>
            <a:r>
              <a:rPr lang="en-US" dirty="0">
                <a:latin typeface="Verdana"/>
                <a:ea typeface="Verdana"/>
              </a:rPr>
              <a:t>Reduced engagement</a:t>
            </a:r>
          </a:p>
          <a:p>
            <a:pPr lvl="1"/>
            <a:r>
              <a:rPr lang="en-US" dirty="0">
                <a:latin typeface="Verdana"/>
                <a:ea typeface="Verdana"/>
              </a:rPr>
              <a:t>Lack of service continuity for your patient if you have to turn your practice over without a transition plan</a:t>
            </a:r>
            <a:endParaRPr lang="en-US" dirty="0">
              <a:ea typeface="Verdana"/>
            </a:endParaRPr>
          </a:p>
          <a:p>
            <a:pPr lvl="1"/>
            <a:r>
              <a:rPr lang="en-US" dirty="0">
                <a:latin typeface="Verdana"/>
                <a:ea typeface="Verdana"/>
              </a:rPr>
              <a:t>Reduced Provider Retention </a:t>
            </a:r>
            <a:endParaRPr lang="en-US" dirty="0">
              <a:ea typeface="Verdana"/>
            </a:endParaRPr>
          </a:p>
          <a:p>
            <a:r>
              <a:rPr lang="en-US" dirty="0">
                <a:latin typeface="Verdana"/>
                <a:ea typeface="Verdana"/>
              </a:rPr>
              <a:t>What can we do?</a:t>
            </a:r>
            <a:endParaRPr lang="en-US" dirty="0"/>
          </a:p>
          <a:p>
            <a:endParaRPr lang="en-US" dirty="0"/>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Corrective FTE</a:t>
            </a:r>
          </a:p>
        </p:txBody>
      </p:sp>
    </p:spTree>
    <p:extLst>
      <p:ext uri="{BB962C8B-B14F-4D97-AF65-F5344CB8AC3E}">
        <p14:creationId xmlns:p14="http://schemas.microsoft.com/office/powerpoint/2010/main" val="349292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3F83D-096D-9323-A18C-95034377F6FE}"/>
              </a:ext>
            </a:extLst>
          </p:cNvPr>
          <p:cNvSpPr>
            <a:spLocks noGrp="1"/>
          </p:cNvSpPr>
          <p:nvPr>
            <p:ph sz="quarter" idx="10"/>
          </p:nvPr>
        </p:nvSpPr>
        <p:spPr>
          <a:xfrm>
            <a:off x="179041" y="1447870"/>
            <a:ext cx="8646617" cy="2893812"/>
          </a:xfrm>
        </p:spPr>
        <p:txBody>
          <a:bodyPr lIns="91440" tIns="45720" rIns="91440" bIns="45720" anchor="t"/>
          <a:lstStyle/>
          <a:p>
            <a:r>
              <a:rPr lang="en-US" sz="1200" dirty="0">
                <a:latin typeface="Verdana"/>
                <a:ea typeface="Verdana"/>
              </a:rPr>
              <a:t>Clinical Directorships and/or Chair Appointments, normally quantified as .20FTE, are mostly represented as the dreaded two-word phrase "admin time".</a:t>
            </a:r>
            <a:endParaRPr lang="en-US" sz="1200" dirty="0">
              <a:ea typeface="Verdana"/>
            </a:endParaRPr>
          </a:p>
          <a:p>
            <a:r>
              <a:rPr lang="en-US" sz="1200" dirty="0">
                <a:latin typeface="Verdana"/>
                <a:ea typeface="Verdana"/>
              </a:rPr>
              <a:t>Physician leaders are faced with many clandestine (hidden) tasks and responsibilities whose commitment is more than a 4-hour session: </a:t>
            </a:r>
            <a:endParaRPr lang="en-US" sz="1200" dirty="0">
              <a:ea typeface="Verdana"/>
            </a:endParaRPr>
          </a:p>
          <a:p>
            <a:pPr lvl="1"/>
            <a:r>
              <a:rPr lang="en-US" sz="1200" dirty="0">
                <a:latin typeface="Verdana"/>
                <a:ea typeface="Verdana"/>
              </a:rPr>
              <a:t>Recruitment/dinners </a:t>
            </a:r>
            <a:endParaRPr lang="en-US" sz="1200" dirty="0">
              <a:ea typeface="Verdana"/>
            </a:endParaRPr>
          </a:p>
          <a:p>
            <a:pPr lvl="1"/>
            <a:r>
              <a:rPr lang="en-US" sz="1200" dirty="0">
                <a:latin typeface="Verdana"/>
                <a:ea typeface="Verdana"/>
              </a:rPr>
              <a:t>Lobbying </a:t>
            </a:r>
            <a:endParaRPr lang="en-US" sz="1200" dirty="0">
              <a:ea typeface="Verdana"/>
            </a:endParaRPr>
          </a:p>
          <a:p>
            <a:pPr lvl="1"/>
            <a:r>
              <a:rPr lang="en-US" sz="1200" dirty="0">
                <a:latin typeface="Verdana"/>
                <a:ea typeface="Verdana"/>
              </a:rPr>
              <a:t>Peer to peer mentorship</a:t>
            </a:r>
            <a:endParaRPr lang="en-US" sz="1200" dirty="0">
              <a:ea typeface="Verdana"/>
            </a:endParaRPr>
          </a:p>
          <a:p>
            <a:pPr lvl="1"/>
            <a:r>
              <a:rPr lang="en-US" sz="1200" dirty="0">
                <a:latin typeface="Verdana"/>
                <a:ea typeface="Verdana"/>
              </a:rPr>
              <a:t>Speaking engagements </a:t>
            </a:r>
            <a:endParaRPr lang="en-US" sz="1200" dirty="0">
              <a:ea typeface="Verdana"/>
            </a:endParaRPr>
          </a:p>
          <a:p>
            <a:pPr lvl="1"/>
            <a:r>
              <a:rPr lang="en-US" sz="1200" dirty="0">
                <a:latin typeface="Verdana"/>
                <a:ea typeface="Verdana"/>
              </a:rPr>
              <a:t>Student, Resident or Fellow development </a:t>
            </a:r>
            <a:endParaRPr lang="en-US" sz="1200" dirty="0">
              <a:ea typeface="Verdana"/>
            </a:endParaRPr>
          </a:p>
          <a:p>
            <a:pPr lvl="1"/>
            <a:r>
              <a:rPr lang="en-US" sz="1200" dirty="0">
                <a:latin typeface="Verdana"/>
                <a:ea typeface="Verdana"/>
              </a:rPr>
              <a:t>Vendor management </a:t>
            </a:r>
            <a:endParaRPr lang="en-US" sz="1200" dirty="0">
              <a:ea typeface="Verdana"/>
            </a:endParaRPr>
          </a:p>
          <a:p>
            <a:pPr lvl="1"/>
            <a:r>
              <a:rPr lang="en-US" sz="1200" dirty="0">
                <a:latin typeface="Verdana"/>
                <a:ea typeface="Verdana"/>
              </a:rPr>
              <a:t>Attending evaluations </a:t>
            </a:r>
            <a:endParaRPr lang="en-US" sz="1200" dirty="0">
              <a:ea typeface="Verdana"/>
            </a:endParaRPr>
          </a:p>
          <a:p>
            <a:pPr lvl="1"/>
            <a:r>
              <a:rPr lang="en-US" sz="1200" dirty="0">
                <a:latin typeface="Verdana"/>
                <a:ea typeface="Verdana"/>
              </a:rPr>
              <a:t>Grading or clerkship management </a:t>
            </a:r>
            <a:endParaRPr lang="en-US" sz="1200" dirty="0">
              <a:ea typeface="Verdana"/>
            </a:endParaRPr>
          </a:p>
          <a:p>
            <a:pPr lvl="1"/>
            <a:r>
              <a:rPr lang="en-US" sz="1200" dirty="0">
                <a:latin typeface="Verdana"/>
                <a:ea typeface="Verdana"/>
              </a:rPr>
              <a:t>Policy Interpretation</a:t>
            </a:r>
            <a:endParaRPr lang="en-US" sz="1200" dirty="0">
              <a:ea typeface="Verdana"/>
            </a:endParaRPr>
          </a:p>
          <a:p>
            <a:endParaRPr lang="en-US" dirty="0">
              <a:ea typeface="Verdana"/>
            </a:endParaRPr>
          </a:p>
        </p:txBody>
      </p:sp>
      <p:sp>
        <p:nvSpPr>
          <p:cNvPr id="3" name="Title 2">
            <a:extLst>
              <a:ext uri="{FF2B5EF4-FFF2-40B4-BE49-F238E27FC236}">
                <a16:creationId xmlns:a16="http://schemas.microsoft.com/office/drawing/2014/main" id="{B1296A34-152D-286A-151A-1648B373AF5E}"/>
              </a:ext>
            </a:extLst>
          </p:cNvPr>
          <p:cNvSpPr>
            <a:spLocks noGrp="1"/>
          </p:cNvSpPr>
          <p:nvPr>
            <p:ph type="title"/>
          </p:nvPr>
        </p:nvSpPr>
        <p:spPr/>
        <p:txBody>
          <a:bodyPr lIns="91440" tIns="45720" rIns="91440" bIns="45720" anchor="t"/>
          <a:lstStyle/>
          <a:p>
            <a:r>
              <a:rPr lang="en-US" dirty="0">
                <a:latin typeface="Verdana"/>
                <a:ea typeface="Verdana"/>
              </a:rPr>
              <a:t>cFTE: Clandestine FTE </a:t>
            </a:r>
          </a:p>
        </p:txBody>
      </p:sp>
    </p:spTree>
    <p:extLst>
      <p:ext uri="{BB962C8B-B14F-4D97-AF65-F5344CB8AC3E}">
        <p14:creationId xmlns:p14="http://schemas.microsoft.com/office/powerpoint/2010/main" val="226527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A844E-395A-73EE-6AA8-0F1E113022B5}"/>
              </a:ext>
            </a:extLst>
          </p:cNvPr>
          <p:cNvSpPr>
            <a:spLocks noGrp="1"/>
          </p:cNvSpPr>
          <p:nvPr>
            <p:ph sz="quarter" idx="10"/>
          </p:nvPr>
        </p:nvSpPr>
        <p:spPr>
          <a:xfrm>
            <a:off x="110267" y="1394580"/>
            <a:ext cx="8585213" cy="3007012"/>
          </a:xfrm>
        </p:spPr>
        <p:txBody>
          <a:bodyPr lIns="91440" tIns="45720" rIns="91440" bIns="45720" anchor="t"/>
          <a:lstStyle/>
          <a:p>
            <a:r>
              <a:rPr lang="en-US" dirty="0">
                <a:latin typeface="Verdana"/>
                <a:ea typeface="Verdana"/>
              </a:rPr>
              <a:t>While we define the chaos FTE as temporary state, the consequential cFTE has long term effects, resulting in physician burnout, undesirable culture, and internal erosion of practice that is only visible to the outside looking in</a:t>
            </a:r>
          </a:p>
          <a:p>
            <a:r>
              <a:rPr lang="en-US" dirty="0">
                <a:latin typeface="Verdana"/>
                <a:ea typeface="Verdana"/>
              </a:rPr>
              <a:t>Consequences arise when we don’t properly manage the other C's</a:t>
            </a:r>
            <a:endParaRPr lang="en-US" dirty="0">
              <a:ea typeface="Verdana"/>
            </a:endParaRPr>
          </a:p>
          <a:p>
            <a:r>
              <a:rPr lang="en-US" dirty="0">
                <a:latin typeface="Verdana"/>
                <a:ea typeface="Verdana"/>
              </a:rPr>
              <a:t>The cause can be simple but the effects are damaging  </a:t>
            </a:r>
          </a:p>
          <a:p>
            <a:pPr lvl="1">
              <a:buFont typeface="Courier New" panose="020B0604020202020204" pitchFamily="34" charset="0"/>
              <a:buChar char="o"/>
            </a:pPr>
            <a:r>
              <a:rPr lang="en-US" dirty="0">
                <a:latin typeface="Verdana"/>
                <a:ea typeface="Verdana"/>
              </a:rPr>
              <a:t>Hiring a physician before building infrastructure </a:t>
            </a:r>
          </a:p>
          <a:p>
            <a:pPr lvl="1">
              <a:buFont typeface="Courier New" panose="020B0604020202020204" pitchFamily="34" charset="0"/>
              <a:buChar char="o"/>
            </a:pPr>
            <a:r>
              <a:rPr lang="en-US" dirty="0">
                <a:latin typeface="Verdana"/>
                <a:ea typeface="Verdana"/>
              </a:rPr>
              <a:t>Changes in compensation and incentive models that don't match a specialty </a:t>
            </a:r>
          </a:p>
          <a:p>
            <a:pPr lvl="1">
              <a:buFont typeface="Courier New" panose="020B0604020202020204" pitchFamily="34" charset="0"/>
              <a:buChar char="o"/>
            </a:pPr>
            <a:r>
              <a:rPr lang="en-US" dirty="0">
                <a:latin typeface="Verdana"/>
                <a:ea typeface="Verdana"/>
              </a:rPr>
              <a:t>Denying an FTE that a practice desperately needs </a:t>
            </a:r>
          </a:p>
          <a:p>
            <a:pPr lvl="1">
              <a:buFont typeface="Courier New" panose="020B0604020202020204" pitchFamily="34" charset="0"/>
              <a:buChar char="o"/>
            </a:pPr>
            <a:r>
              <a:rPr lang="en-US" dirty="0">
                <a:latin typeface="Verdana"/>
                <a:ea typeface="Verdana"/>
              </a:rPr>
              <a:t>Not knowing your market share and value proposition to patients </a:t>
            </a:r>
          </a:p>
          <a:p>
            <a:pPr lvl="1">
              <a:buFont typeface="Courier New" panose="020B0604020202020204" pitchFamily="34" charset="0"/>
              <a:buChar char="o"/>
            </a:pPr>
            <a:r>
              <a:rPr lang="en-US" dirty="0">
                <a:latin typeface="Verdana"/>
                <a:ea typeface="Verdana"/>
              </a:rPr>
              <a:t>Business plans that aren't aligned with the culture of your org or have stakeholder support</a:t>
            </a:r>
          </a:p>
          <a:p>
            <a:pPr lvl="1">
              <a:buFont typeface="Courier New" panose="020B0604020202020204" pitchFamily="34" charset="0"/>
              <a:buChar char="o"/>
            </a:pPr>
            <a:r>
              <a:rPr lang="en-US" dirty="0">
                <a:latin typeface="Verdana"/>
                <a:ea typeface="Verdana"/>
              </a:rPr>
              <a:t>When the SOM, Corporate Parent and Hospital are "frenemies" </a:t>
            </a:r>
          </a:p>
          <a:p>
            <a:pPr lvl="1">
              <a:buFont typeface="Courier New" panose="020B0604020202020204" pitchFamily="34" charset="0"/>
              <a:buChar char="o"/>
            </a:pPr>
            <a:endParaRPr lang="en-US" dirty="0">
              <a:latin typeface="Verdana"/>
              <a:ea typeface="Verdana"/>
            </a:endParaRPr>
          </a:p>
          <a:p>
            <a:pPr lvl="1">
              <a:buFont typeface="Courier New" panose="020B0604020202020204" pitchFamily="34" charset="0"/>
              <a:buChar char="o"/>
            </a:pPr>
            <a:endParaRPr lang="en-US" dirty="0">
              <a:latin typeface="Verdana"/>
              <a:ea typeface="Verdana"/>
            </a:endParaRPr>
          </a:p>
          <a:p>
            <a:pPr lvl="1">
              <a:buFont typeface="Courier New" panose="020B0604020202020204" pitchFamily="34" charset="0"/>
              <a:buChar char="o"/>
            </a:pPr>
            <a:endParaRPr lang="en-US" dirty="0">
              <a:latin typeface="Verdana"/>
              <a:ea typeface="Verdana"/>
            </a:endParaRPr>
          </a:p>
          <a:p>
            <a:pPr lvl="1">
              <a:buFont typeface="Courier New" panose="020B0604020202020204" pitchFamily="34" charset="0"/>
              <a:buChar char="o"/>
            </a:pPr>
            <a:endParaRPr lang="en-US" dirty="0">
              <a:latin typeface="Verdana"/>
              <a:ea typeface="Verdana"/>
            </a:endParaRPr>
          </a:p>
        </p:txBody>
      </p:sp>
      <p:sp>
        <p:nvSpPr>
          <p:cNvPr id="3" name="Title 2">
            <a:extLst>
              <a:ext uri="{FF2B5EF4-FFF2-40B4-BE49-F238E27FC236}">
                <a16:creationId xmlns:a16="http://schemas.microsoft.com/office/drawing/2014/main" id="{E4E4D78C-E92A-CF5E-96BB-2BEF00AEBD9C}"/>
              </a:ext>
            </a:extLst>
          </p:cNvPr>
          <p:cNvSpPr>
            <a:spLocks noGrp="1"/>
          </p:cNvSpPr>
          <p:nvPr>
            <p:ph type="title"/>
          </p:nvPr>
        </p:nvSpPr>
        <p:spPr>
          <a:xfrm>
            <a:off x="287382" y="909164"/>
            <a:ext cx="8515929" cy="538189"/>
          </a:xfrm>
        </p:spPr>
        <p:txBody>
          <a:bodyPr lIns="91440" tIns="45720" rIns="91440" bIns="45720" anchor="t"/>
          <a:lstStyle/>
          <a:p>
            <a:r>
              <a:rPr lang="en-US" dirty="0">
                <a:latin typeface="Verdana"/>
                <a:ea typeface="Verdana"/>
              </a:rPr>
              <a:t>cFTE: Consequential FTE </a:t>
            </a:r>
            <a:endParaRPr lang="en-US" dirty="0"/>
          </a:p>
        </p:txBody>
      </p:sp>
    </p:spTree>
    <p:extLst>
      <p:ext uri="{BB962C8B-B14F-4D97-AF65-F5344CB8AC3E}">
        <p14:creationId xmlns:p14="http://schemas.microsoft.com/office/powerpoint/2010/main" val="50784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279BA-65FE-D329-22F0-6EA058895FAB}"/>
              </a:ext>
            </a:extLst>
          </p:cNvPr>
          <p:cNvSpPr>
            <a:spLocks noGrp="1"/>
          </p:cNvSpPr>
          <p:nvPr>
            <p:ph type="title"/>
          </p:nvPr>
        </p:nvSpPr>
        <p:spPr>
          <a:xfrm>
            <a:off x="215127" y="1114532"/>
            <a:ext cx="8667616" cy="538189"/>
          </a:xfrm>
          <a:prstGeom prst="rect">
            <a:avLst/>
          </a:prstGeom>
        </p:spPr>
        <p:txBody>
          <a:bodyPr/>
          <a:lstStyle/>
          <a:p>
            <a:r>
              <a:rPr lang="en-US" dirty="0"/>
              <a:t>Case Study Interjection</a:t>
            </a:r>
          </a:p>
        </p:txBody>
      </p:sp>
      <p:pic>
        <p:nvPicPr>
          <p:cNvPr id="4" name="Picture 3" descr="A doctor with her eyes closed">
            <a:extLst>
              <a:ext uri="{FF2B5EF4-FFF2-40B4-BE49-F238E27FC236}">
                <a16:creationId xmlns:a16="http://schemas.microsoft.com/office/drawing/2014/main" id="{0390C209-0E86-1DDA-89F6-1FE8C8F59CDD}"/>
              </a:ext>
            </a:extLst>
          </p:cNvPr>
          <p:cNvPicPr>
            <a:picLocks noChangeAspect="1"/>
          </p:cNvPicPr>
          <p:nvPr/>
        </p:nvPicPr>
        <p:blipFill>
          <a:blip r:embed="rId2"/>
          <a:stretch>
            <a:fillRect/>
          </a:stretch>
        </p:blipFill>
        <p:spPr>
          <a:xfrm>
            <a:off x="1891747" y="1649960"/>
            <a:ext cx="4391439" cy="2928601"/>
          </a:xfrm>
          <a:prstGeom prst="rect">
            <a:avLst/>
          </a:prstGeom>
        </p:spPr>
      </p:pic>
    </p:spTree>
    <p:extLst>
      <p:ext uri="{BB962C8B-B14F-4D97-AF65-F5344CB8AC3E}">
        <p14:creationId xmlns:p14="http://schemas.microsoft.com/office/powerpoint/2010/main" val="9667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Looking at the fullest picture of what it means to hire and retain top talent. Can not only be the best for your patients, but also to your bottom line.</a:t>
            </a:r>
          </a:p>
          <a:p>
            <a:r>
              <a:rPr lang="en-US" dirty="0">
                <a:latin typeface="Verdana"/>
                <a:ea typeface="Verdana"/>
              </a:rPr>
              <a:t>Recent publications have found that private practices are not equipped to handle a transition of management with NextGen graduates. The Parachute will collapse!</a:t>
            </a:r>
            <a:endParaRPr lang="en-US" dirty="0"/>
          </a:p>
          <a:p>
            <a:r>
              <a:rPr lang="en-US" dirty="0">
                <a:latin typeface="Verdana"/>
                <a:ea typeface="Verdana"/>
              </a:rPr>
              <a:t>Analyze the comprehensive view of an FTE before we bring someone into the practice. Be honest about their day to day with reasonable expectations through constant communication.</a:t>
            </a:r>
          </a:p>
          <a:p>
            <a:r>
              <a:rPr lang="en-US" dirty="0">
                <a:latin typeface="Verdana"/>
                <a:ea typeface="Verdana"/>
              </a:rPr>
              <a:t>Let’s go to our case study one last time…….</a:t>
            </a:r>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Comprehensive FTE</a:t>
            </a:r>
          </a:p>
        </p:txBody>
      </p:sp>
    </p:spTree>
    <p:extLst>
      <p:ext uri="{BB962C8B-B14F-4D97-AF65-F5344CB8AC3E}">
        <p14:creationId xmlns:p14="http://schemas.microsoft.com/office/powerpoint/2010/main" val="232569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279BA-65FE-D329-22F0-6EA058895FAB}"/>
              </a:ext>
            </a:extLst>
          </p:cNvPr>
          <p:cNvSpPr>
            <a:spLocks noGrp="1"/>
          </p:cNvSpPr>
          <p:nvPr>
            <p:ph type="title"/>
          </p:nvPr>
        </p:nvSpPr>
        <p:spPr>
          <a:xfrm>
            <a:off x="215127" y="1114532"/>
            <a:ext cx="8667616" cy="538189"/>
          </a:xfrm>
          <a:prstGeom prst="rect">
            <a:avLst/>
          </a:prstGeom>
        </p:spPr>
        <p:txBody>
          <a:bodyPr/>
          <a:lstStyle/>
          <a:p>
            <a:r>
              <a:rPr lang="en-US" dirty="0"/>
              <a:t>Case Study Interjection</a:t>
            </a:r>
          </a:p>
        </p:txBody>
      </p:sp>
      <p:pic>
        <p:nvPicPr>
          <p:cNvPr id="2" name="Picture 1" descr="A group of hands holding a cloud shaped sign&#10;&#10;Description automatically generated">
            <a:extLst>
              <a:ext uri="{FF2B5EF4-FFF2-40B4-BE49-F238E27FC236}">
                <a16:creationId xmlns:a16="http://schemas.microsoft.com/office/drawing/2014/main" id="{981EA628-AD8D-1793-D4CC-E141A6ED289B}"/>
              </a:ext>
            </a:extLst>
          </p:cNvPr>
          <p:cNvPicPr>
            <a:picLocks noChangeAspect="1"/>
          </p:cNvPicPr>
          <p:nvPr/>
        </p:nvPicPr>
        <p:blipFill>
          <a:blip r:embed="rId2"/>
          <a:stretch>
            <a:fillRect/>
          </a:stretch>
        </p:blipFill>
        <p:spPr>
          <a:xfrm>
            <a:off x="2284644" y="1656521"/>
            <a:ext cx="4384213" cy="3163957"/>
          </a:xfrm>
          <a:prstGeom prst="rect">
            <a:avLst/>
          </a:prstGeom>
        </p:spPr>
      </p:pic>
    </p:spTree>
    <p:extLst>
      <p:ext uri="{BB962C8B-B14F-4D97-AF65-F5344CB8AC3E}">
        <p14:creationId xmlns:p14="http://schemas.microsoft.com/office/powerpoint/2010/main" val="248654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61914-061D-9A79-D788-6A0DC7AAB0E0}"/>
              </a:ext>
            </a:extLst>
          </p:cNvPr>
          <p:cNvSpPr txBox="1"/>
          <p:nvPr/>
        </p:nvSpPr>
        <p:spPr>
          <a:xfrm>
            <a:off x="362465" y="182778"/>
            <a:ext cx="4726986" cy="1938992"/>
          </a:xfrm>
          <a:prstGeom prst="rect">
            <a:avLst/>
          </a:prstGeom>
          <a:noFill/>
        </p:spPr>
        <p:txBody>
          <a:bodyPr wrap="square" rtlCol="0">
            <a:sp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What the “c” in cFTE really should mean</a:t>
            </a:r>
          </a:p>
        </p:txBody>
      </p:sp>
      <p:sp>
        <p:nvSpPr>
          <p:cNvPr id="3" name="TextBox 2">
            <a:extLst>
              <a:ext uri="{FF2B5EF4-FFF2-40B4-BE49-F238E27FC236}">
                <a16:creationId xmlns:a16="http://schemas.microsoft.com/office/drawing/2014/main" id="{3A06ADB1-111B-71F7-E779-F3AC39598196}"/>
              </a:ext>
            </a:extLst>
          </p:cNvPr>
          <p:cNvSpPr txBox="1"/>
          <p:nvPr/>
        </p:nvSpPr>
        <p:spPr>
          <a:xfrm>
            <a:off x="362465" y="2737323"/>
            <a:ext cx="5045963" cy="1323439"/>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Presenters:</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Jonathan K. Leer, MHA, MSA, FHFMA, FACMPE</a:t>
            </a:r>
          </a:p>
          <a:p>
            <a:r>
              <a:rPr lang="en-US" sz="1600" dirty="0">
                <a:latin typeface="Verdana" panose="020B0604030504040204" pitchFamily="34" charset="0"/>
                <a:ea typeface="Verdana" panose="020B0604030504040204" pitchFamily="34" charset="0"/>
                <a:cs typeface="Verdana" panose="020B0604030504040204" pitchFamily="34" charset="0"/>
              </a:rPr>
              <a:t>Daffodil Baez, FACHE, MPH, MBA</a:t>
            </a:r>
          </a:p>
          <a:p>
            <a:r>
              <a:rPr lang="en-US" sz="1600" dirty="0">
                <a:latin typeface="Verdana" panose="020B0604030504040204" pitchFamily="34" charset="0"/>
                <a:ea typeface="Verdana" panose="020B0604030504040204" pitchFamily="34" charset="0"/>
                <a:cs typeface="Verdana" panose="020B0604030504040204" pitchFamily="34" charset="0"/>
              </a:rPr>
              <a:t>Vincent Orange, Jr., MBA, MHSA</a:t>
            </a:r>
          </a:p>
        </p:txBody>
      </p:sp>
      <p:sp>
        <p:nvSpPr>
          <p:cNvPr id="4" name="TextBox 3">
            <a:extLst>
              <a:ext uri="{FF2B5EF4-FFF2-40B4-BE49-F238E27FC236}">
                <a16:creationId xmlns:a16="http://schemas.microsoft.com/office/drawing/2014/main" id="{1F468958-75E0-A8CC-28E4-D69EEB70CAEB}"/>
              </a:ext>
            </a:extLst>
          </p:cNvPr>
          <p:cNvSpPr txBox="1"/>
          <p:nvPr/>
        </p:nvSpPr>
        <p:spPr>
          <a:xfrm>
            <a:off x="364067" y="4226983"/>
            <a:ext cx="2743200"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Presenters do not have any financial conflicts to report at this time.</a:t>
            </a:r>
          </a:p>
        </p:txBody>
      </p:sp>
    </p:spTree>
    <p:extLst>
      <p:ext uri="{BB962C8B-B14F-4D97-AF65-F5344CB8AC3E}">
        <p14:creationId xmlns:p14="http://schemas.microsoft.com/office/powerpoint/2010/main" val="3815360173"/>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ABBC21-FEE7-51B0-DBD6-E0BBD7DAB7BF}"/>
              </a:ext>
            </a:extLst>
          </p:cNvPr>
          <p:cNvSpPr txBox="1"/>
          <p:nvPr/>
        </p:nvSpPr>
        <p:spPr>
          <a:xfrm>
            <a:off x="2704645" y="1391517"/>
            <a:ext cx="4876656" cy="584775"/>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kern="1200" dirty="0">
                <a:solidFill>
                  <a:schemeClr val="bg1"/>
                </a:solidFill>
                <a:effectLst/>
                <a:latin typeface="Verdana"/>
                <a:ea typeface="Verdana"/>
              </a:rPr>
              <a:t>Which “C” are you?</a:t>
            </a:r>
          </a:p>
        </p:txBody>
      </p:sp>
    </p:spTree>
    <p:extLst>
      <p:ext uri="{BB962C8B-B14F-4D97-AF65-F5344CB8AC3E}">
        <p14:creationId xmlns:p14="http://schemas.microsoft.com/office/powerpoint/2010/main" val="3210638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79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5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Welcome to our discussion this morning! By the end of the session we will meet the following learning objectives together:</a:t>
            </a:r>
          </a:p>
          <a:p>
            <a:endParaRPr lang="en-US" dirty="0"/>
          </a:p>
          <a:p>
            <a:pPr lvl="1"/>
            <a:r>
              <a:rPr lang="en-US" dirty="0">
                <a:latin typeface="Verdana"/>
                <a:ea typeface="Verdana"/>
              </a:rPr>
              <a:t>Identify how cFTE can be viewed as a comprehensive rather than a finite terminology</a:t>
            </a:r>
          </a:p>
          <a:p>
            <a:pPr lvl="1"/>
            <a:r>
              <a:rPr lang="en-US" dirty="0"/>
              <a:t>Discuss case examples to differentiate the common formulaic definition of time away from direct care</a:t>
            </a:r>
          </a:p>
          <a:p>
            <a:pPr lvl="1"/>
            <a:r>
              <a:rPr lang="en-US" dirty="0"/>
              <a:t>Define and operationalize the new definition of cFTE to create lasting and productive change</a:t>
            </a:r>
          </a:p>
          <a:p>
            <a:pPr lvl="1"/>
            <a:endParaRPr lang="en-US" dirty="0"/>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Laying the Groundwork</a:t>
            </a:r>
          </a:p>
        </p:txBody>
      </p:sp>
    </p:spTree>
    <p:extLst>
      <p:ext uri="{BB962C8B-B14F-4D97-AF65-F5344CB8AC3E}">
        <p14:creationId xmlns:p14="http://schemas.microsoft.com/office/powerpoint/2010/main" val="151912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t>Clinical</a:t>
            </a:r>
          </a:p>
          <a:p>
            <a:pPr lvl="1"/>
            <a:r>
              <a:rPr lang="en-US" dirty="0">
                <a:latin typeface="Verdana"/>
                <a:ea typeface="Verdana"/>
              </a:rPr>
              <a:t>Often utilized in academic medicine, a setting with multiple missions </a:t>
            </a:r>
            <a:endParaRPr lang="en-US" dirty="0">
              <a:ea typeface="Verdana"/>
            </a:endParaRPr>
          </a:p>
          <a:p>
            <a:pPr lvl="1"/>
            <a:endParaRPr lang="en-US" dirty="0"/>
          </a:p>
          <a:p>
            <a:pPr lvl="1"/>
            <a:r>
              <a:rPr lang="en-US" dirty="0">
                <a:latin typeface="Verdana"/>
                <a:ea typeface="Verdana"/>
              </a:rPr>
              <a:t>Definition is not exclusive to that setting</a:t>
            </a:r>
            <a:endParaRPr lang="en-US" dirty="0"/>
          </a:p>
          <a:p>
            <a:pPr lvl="1"/>
            <a:endParaRPr lang="en-US" dirty="0"/>
          </a:p>
          <a:p>
            <a:pPr lvl="1"/>
            <a:r>
              <a:rPr lang="en-US" dirty="0">
                <a:latin typeface="Verdana"/>
                <a:ea typeface="Verdana"/>
              </a:rPr>
              <a:t>Let’s examine other areas where this term could be helpful</a:t>
            </a:r>
          </a:p>
          <a:p>
            <a:pPr lvl="2"/>
            <a:r>
              <a:rPr lang="en-US" dirty="0"/>
              <a:t>Physician Practices with multiple locations (providers transitioning between offices)</a:t>
            </a:r>
          </a:p>
          <a:p>
            <a:pPr lvl="2"/>
            <a:r>
              <a:rPr lang="en-US" dirty="0">
                <a:latin typeface="Verdana"/>
                <a:ea typeface="Verdana"/>
              </a:rPr>
              <a:t>Practices associated with a major health system (clinically integrated networks)</a:t>
            </a:r>
            <a:endParaRPr lang="en-US" dirty="0">
              <a:ea typeface="Verdana"/>
            </a:endParaRPr>
          </a:p>
          <a:p>
            <a:pPr lvl="2"/>
            <a:r>
              <a:rPr lang="en-US" dirty="0"/>
              <a:t>Practices with a teaching responsibility (ie residencies/fellowships)</a:t>
            </a:r>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Traditional Definition of cFTE</a:t>
            </a:r>
          </a:p>
        </p:txBody>
      </p:sp>
    </p:spTree>
    <p:extLst>
      <p:ext uri="{BB962C8B-B14F-4D97-AF65-F5344CB8AC3E}">
        <p14:creationId xmlns:p14="http://schemas.microsoft.com/office/powerpoint/2010/main" val="170856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CAB4-D7BB-98C1-BFD3-B76C0E660D12}"/>
              </a:ext>
            </a:extLst>
          </p:cNvPr>
          <p:cNvSpPr>
            <a:spLocks noGrp="1"/>
          </p:cNvSpPr>
          <p:nvPr>
            <p:ph type="title"/>
          </p:nvPr>
        </p:nvSpPr>
        <p:spPr>
          <a:xfrm>
            <a:off x="284428" y="822161"/>
            <a:ext cx="8515929" cy="538189"/>
          </a:xfrm>
        </p:spPr>
        <p:txBody>
          <a:bodyPr lIns="91440" tIns="45720" rIns="91440" bIns="45720" anchor="t"/>
          <a:lstStyle/>
          <a:p>
            <a:r>
              <a:rPr lang="en-US" dirty="0">
                <a:latin typeface="Verdana"/>
                <a:ea typeface="Verdana"/>
              </a:rPr>
              <a:t>Traditional cFTE composition </a:t>
            </a:r>
            <a:endParaRPr lang="en-US" dirty="0"/>
          </a:p>
        </p:txBody>
      </p:sp>
      <p:pic>
        <p:nvPicPr>
          <p:cNvPr id="16" name="Picture 15" descr="A pie chart with numbers and text&#10;&#10;Description automatically generated">
            <a:extLst>
              <a:ext uri="{FF2B5EF4-FFF2-40B4-BE49-F238E27FC236}">
                <a16:creationId xmlns:a16="http://schemas.microsoft.com/office/drawing/2014/main" id="{22F30447-068D-4145-D55A-FBF946239948}"/>
              </a:ext>
            </a:extLst>
          </p:cNvPr>
          <p:cNvPicPr>
            <a:picLocks noChangeAspect="1"/>
          </p:cNvPicPr>
          <p:nvPr/>
        </p:nvPicPr>
        <p:blipFill>
          <a:blip r:embed="rId2"/>
          <a:stretch>
            <a:fillRect/>
          </a:stretch>
        </p:blipFill>
        <p:spPr>
          <a:xfrm>
            <a:off x="4479735" y="1284512"/>
            <a:ext cx="4171155" cy="3045392"/>
          </a:xfrm>
          <a:prstGeom prst="rect">
            <a:avLst/>
          </a:prstGeom>
        </p:spPr>
      </p:pic>
      <p:graphicFrame>
        <p:nvGraphicFramePr>
          <p:cNvPr id="17" name="Diagram 16">
            <a:extLst>
              <a:ext uri="{FF2B5EF4-FFF2-40B4-BE49-F238E27FC236}">
                <a16:creationId xmlns:a16="http://schemas.microsoft.com/office/drawing/2014/main" id="{C91ED4C9-DAED-63C1-C792-BA6FBA9E9BEE}"/>
              </a:ext>
            </a:extLst>
          </p:cNvPr>
          <p:cNvGraphicFramePr/>
          <p:nvPr>
            <p:extLst>
              <p:ext uri="{D42A27DB-BD31-4B8C-83A1-F6EECF244321}">
                <p14:modId xmlns:p14="http://schemas.microsoft.com/office/powerpoint/2010/main" val="2202608598"/>
              </p:ext>
            </p:extLst>
          </p:nvPr>
        </p:nvGraphicFramePr>
        <p:xfrm>
          <a:off x="673275" y="1431881"/>
          <a:ext cx="3389856" cy="277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05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It is our proposition that we could use the “c” in cFTE to mean so much more to an individual practice.</a:t>
            </a:r>
          </a:p>
          <a:p>
            <a:endParaRPr lang="en-US" dirty="0"/>
          </a:p>
          <a:p>
            <a:r>
              <a:rPr lang="en-US" dirty="0">
                <a:latin typeface="Verdana"/>
                <a:ea typeface="Verdana"/>
              </a:rPr>
              <a:t>Let's Discuss several iterations</a:t>
            </a:r>
            <a:endParaRPr lang="en-US" dirty="0"/>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But is that all?  Could we mean more</a:t>
            </a:r>
          </a:p>
        </p:txBody>
      </p:sp>
    </p:spTree>
    <p:extLst>
      <p:ext uri="{BB962C8B-B14F-4D97-AF65-F5344CB8AC3E}">
        <p14:creationId xmlns:p14="http://schemas.microsoft.com/office/powerpoint/2010/main" val="327684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t>Chaos can follow us in our daily lives in practice management and especially in those who have a financial duty each day.</a:t>
            </a:r>
          </a:p>
          <a:p>
            <a:r>
              <a:rPr lang="en-US" dirty="0"/>
              <a:t>What do we mean by Chaos:</a:t>
            </a:r>
          </a:p>
          <a:p>
            <a:pPr lvl="1"/>
            <a:r>
              <a:rPr lang="en-US" dirty="0">
                <a:latin typeface="Verdana"/>
                <a:ea typeface="Verdana"/>
              </a:rPr>
              <a:t>Day to Day FTE engagement that is misaligned with the mission of the organization, begins to offset cultural balance (Don’t throw off the “vibe”)</a:t>
            </a:r>
          </a:p>
          <a:p>
            <a:pPr lvl="1"/>
            <a:r>
              <a:rPr lang="en-US" dirty="0">
                <a:latin typeface="Verdana"/>
                <a:ea typeface="Verdana"/>
              </a:rPr>
              <a:t>Agents of Chaos: small issues that can become increasingly acute over time</a:t>
            </a:r>
          </a:p>
          <a:p>
            <a:pPr lvl="1"/>
            <a:r>
              <a:rPr lang="en-US" dirty="0">
                <a:latin typeface="Verdana"/>
                <a:ea typeface="Verdana"/>
              </a:rPr>
              <a:t>Case study review to see how Chaos is interwoven in daily practice management.</a:t>
            </a:r>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Chaos FTE</a:t>
            </a:r>
          </a:p>
        </p:txBody>
      </p:sp>
    </p:spTree>
    <p:extLst>
      <p:ext uri="{BB962C8B-B14F-4D97-AF65-F5344CB8AC3E}">
        <p14:creationId xmlns:p14="http://schemas.microsoft.com/office/powerpoint/2010/main" val="272257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1203CC-4983-4ED2-06F1-FAB507C41439}"/>
              </a:ext>
            </a:extLst>
          </p:cNvPr>
          <p:cNvSpPr>
            <a:spLocks noGrp="1"/>
          </p:cNvSpPr>
          <p:nvPr>
            <p:ph sz="quarter" idx="10"/>
          </p:nvPr>
        </p:nvSpPr>
        <p:spPr/>
        <p:txBody>
          <a:bodyPr lIns="91440" tIns="45720" rIns="91440" bIns="45720" anchor="t"/>
          <a:lstStyle/>
          <a:p>
            <a:r>
              <a:rPr lang="en-US" dirty="0">
                <a:latin typeface="Verdana"/>
                <a:ea typeface="Verdana"/>
              </a:rPr>
              <a:t>The next “c” is Collaborative</a:t>
            </a:r>
          </a:p>
          <a:p>
            <a:r>
              <a:rPr lang="en-US" dirty="0">
                <a:latin typeface="Verdana"/>
                <a:ea typeface="Verdana"/>
              </a:rPr>
              <a:t>Collaborative FTEs are those who counterbalance the agents of Chaos and are engaged in our practice:</a:t>
            </a:r>
          </a:p>
          <a:p>
            <a:pPr lvl="1"/>
            <a:r>
              <a:rPr lang="en-US" dirty="0">
                <a:latin typeface="Verdana"/>
                <a:ea typeface="Verdana"/>
              </a:rPr>
              <a:t>Align with the mission of the organization, become an agent of "good"</a:t>
            </a:r>
            <a:endParaRPr lang="en-US" dirty="0">
              <a:ea typeface="Verdana"/>
            </a:endParaRPr>
          </a:p>
          <a:p>
            <a:pPr lvl="1"/>
            <a:r>
              <a:rPr lang="en-US" dirty="0">
                <a:latin typeface="Verdana"/>
                <a:ea typeface="Verdana"/>
              </a:rPr>
              <a:t>Caution: administrators can become too reliant on them. Utilize their gift of collaboration sparingly</a:t>
            </a:r>
          </a:p>
          <a:p>
            <a:pPr lvl="1"/>
            <a:r>
              <a:rPr lang="en-US" dirty="0">
                <a:latin typeface="Verdana"/>
                <a:ea typeface="Verdana"/>
              </a:rPr>
              <a:t>Potential for disenfranchisement in the practice to turn them into Chaos FTEs. Be vigilant of their well being.</a:t>
            </a:r>
          </a:p>
        </p:txBody>
      </p:sp>
      <p:sp>
        <p:nvSpPr>
          <p:cNvPr id="3" name="Title 2">
            <a:extLst>
              <a:ext uri="{FF2B5EF4-FFF2-40B4-BE49-F238E27FC236}">
                <a16:creationId xmlns:a16="http://schemas.microsoft.com/office/drawing/2014/main" id="{45C070FF-B6F0-2DEF-7060-4B2F38732BA8}"/>
              </a:ext>
            </a:extLst>
          </p:cNvPr>
          <p:cNvSpPr>
            <a:spLocks noGrp="1"/>
          </p:cNvSpPr>
          <p:nvPr>
            <p:ph type="title"/>
          </p:nvPr>
        </p:nvSpPr>
        <p:spPr/>
        <p:txBody>
          <a:bodyPr/>
          <a:lstStyle/>
          <a:p>
            <a:r>
              <a:rPr lang="en-US" dirty="0"/>
              <a:t>cFTE: Collaborative FTE</a:t>
            </a:r>
          </a:p>
        </p:txBody>
      </p:sp>
    </p:spTree>
    <p:extLst>
      <p:ext uri="{BB962C8B-B14F-4D97-AF65-F5344CB8AC3E}">
        <p14:creationId xmlns:p14="http://schemas.microsoft.com/office/powerpoint/2010/main" val="218582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279BA-65FE-D329-22F0-6EA058895FAB}"/>
              </a:ext>
            </a:extLst>
          </p:cNvPr>
          <p:cNvSpPr>
            <a:spLocks noGrp="1"/>
          </p:cNvSpPr>
          <p:nvPr>
            <p:ph type="title"/>
          </p:nvPr>
        </p:nvSpPr>
        <p:spPr>
          <a:xfrm>
            <a:off x="215127" y="1114532"/>
            <a:ext cx="8667616" cy="538189"/>
          </a:xfrm>
          <a:prstGeom prst="rect">
            <a:avLst/>
          </a:prstGeom>
        </p:spPr>
        <p:txBody>
          <a:bodyPr/>
          <a:lstStyle/>
          <a:p>
            <a:r>
              <a:rPr lang="en-US" dirty="0"/>
              <a:t>Case Study Interjection</a:t>
            </a:r>
          </a:p>
        </p:txBody>
      </p:sp>
      <p:pic>
        <p:nvPicPr>
          <p:cNvPr id="4" name="Picture 3" descr="A person in a suit and tie&#10;&#10;Description automatically generated">
            <a:extLst>
              <a:ext uri="{FF2B5EF4-FFF2-40B4-BE49-F238E27FC236}">
                <a16:creationId xmlns:a16="http://schemas.microsoft.com/office/drawing/2014/main" id="{612A8914-2FF4-DD78-75DB-5D55606498DB}"/>
              </a:ext>
            </a:extLst>
          </p:cNvPr>
          <p:cNvPicPr>
            <a:picLocks noChangeAspect="1"/>
          </p:cNvPicPr>
          <p:nvPr/>
        </p:nvPicPr>
        <p:blipFill>
          <a:blip r:embed="rId2"/>
          <a:stretch>
            <a:fillRect/>
          </a:stretch>
        </p:blipFill>
        <p:spPr>
          <a:xfrm>
            <a:off x="400073" y="1978343"/>
            <a:ext cx="3182267" cy="1715264"/>
          </a:xfrm>
          <a:prstGeom prst="rect">
            <a:avLst/>
          </a:prstGeom>
        </p:spPr>
      </p:pic>
      <p:sp>
        <p:nvSpPr>
          <p:cNvPr id="2" name="TextBox 1">
            <a:extLst>
              <a:ext uri="{FF2B5EF4-FFF2-40B4-BE49-F238E27FC236}">
                <a16:creationId xmlns:a16="http://schemas.microsoft.com/office/drawing/2014/main" id="{BB5BC0F1-BE2C-B9A3-CB90-BC8C9D858A0E}"/>
              </a:ext>
            </a:extLst>
          </p:cNvPr>
          <p:cNvSpPr txBox="1"/>
          <p:nvPr/>
        </p:nvSpPr>
        <p:spPr>
          <a:xfrm>
            <a:off x="4045618" y="2158164"/>
            <a:ext cx="16919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dirty="0">
                <a:ea typeface="Calibri"/>
                <a:cs typeface="Calibri"/>
              </a:rPr>
              <a:t>OR</a:t>
            </a:r>
          </a:p>
        </p:txBody>
      </p:sp>
      <p:pic>
        <p:nvPicPr>
          <p:cNvPr id="6" name="Picture 5" descr="A group of hands in a heart shape&#10;&#10;Description automatically generated">
            <a:extLst>
              <a:ext uri="{FF2B5EF4-FFF2-40B4-BE49-F238E27FC236}">
                <a16:creationId xmlns:a16="http://schemas.microsoft.com/office/drawing/2014/main" id="{9CF2AF0F-6E32-2FCC-13C8-328E108262D8}"/>
              </a:ext>
            </a:extLst>
          </p:cNvPr>
          <p:cNvPicPr>
            <a:picLocks noChangeAspect="1"/>
          </p:cNvPicPr>
          <p:nvPr/>
        </p:nvPicPr>
        <p:blipFill>
          <a:blip r:embed="rId3"/>
          <a:stretch>
            <a:fillRect/>
          </a:stretch>
        </p:blipFill>
        <p:spPr>
          <a:xfrm>
            <a:off x="5581965" y="1536203"/>
            <a:ext cx="3031590" cy="2598344"/>
          </a:xfrm>
          <a:prstGeom prst="rect">
            <a:avLst/>
          </a:prstGeom>
        </p:spPr>
      </p:pic>
    </p:spTree>
    <p:extLst>
      <p:ext uri="{BB962C8B-B14F-4D97-AF65-F5344CB8AC3E}">
        <p14:creationId xmlns:p14="http://schemas.microsoft.com/office/powerpoint/2010/main" val="2241888502"/>
      </p:ext>
    </p:extLst>
  </p:cSld>
  <p:clrMapOvr>
    <a:masterClrMapping/>
  </p:clrMapOvr>
</p:sld>
</file>

<file path=ppt/theme/theme1.xml><?xml version="1.0" encoding="utf-8"?>
<a:theme xmlns:a="http://schemas.openxmlformats.org/drawingml/2006/main" name="1_Event Title">
  <a:themeElements>
    <a:clrScheme name="SLC23 Leaders">
      <a:dk1>
        <a:srgbClr val="0F0F0F"/>
      </a:dk1>
      <a:lt1>
        <a:srgbClr val="F6F6F8"/>
      </a:lt1>
      <a:dk2>
        <a:srgbClr val="2E4886"/>
      </a:dk2>
      <a:lt2>
        <a:srgbClr val="192A53"/>
      </a:lt2>
      <a:accent1>
        <a:srgbClr val="5EC1CA"/>
      </a:accent1>
      <a:accent2>
        <a:srgbClr val="F3C74E"/>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BF0FFF82-83C7-43E9-BDF4-0ACD779680D3}"/>
    </a:ext>
  </a:extLst>
</a:theme>
</file>

<file path=ppt/theme/theme10.xml><?xml version="1.0" encoding="utf-8"?>
<a:theme xmlns:a="http://schemas.openxmlformats.org/drawingml/2006/main" name="22_TFC18-Theme">
  <a:themeElements>
    <a:clrScheme name="SLC23 Leaders">
      <a:dk1>
        <a:srgbClr val="0F0F0F"/>
      </a:dk1>
      <a:lt1>
        <a:srgbClr val="F6F6F8"/>
      </a:lt1>
      <a:dk2>
        <a:srgbClr val="2E4886"/>
      </a:dk2>
      <a:lt2>
        <a:srgbClr val="192A53"/>
      </a:lt2>
      <a:accent1>
        <a:srgbClr val="5EC1CA"/>
      </a:accent1>
      <a:accent2>
        <a:srgbClr val="F3C74E"/>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11.xml><?xml version="1.0" encoding="utf-8"?>
<a:theme xmlns:a="http://schemas.openxmlformats.org/drawingml/2006/main" name="20_TFC18-Theme">
  <a:themeElements>
    <a:clrScheme name="SLC23 Leaders">
      <a:dk1>
        <a:srgbClr val="0F0F0F"/>
      </a:dk1>
      <a:lt1>
        <a:srgbClr val="F6F6F8"/>
      </a:lt1>
      <a:dk2>
        <a:srgbClr val="2E4886"/>
      </a:dk2>
      <a:lt2>
        <a:srgbClr val="192A53"/>
      </a:lt2>
      <a:accent1>
        <a:srgbClr val="5EC1CA"/>
      </a:accent1>
      <a:accent2>
        <a:srgbClr val="F3C74E"/>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12.xml><?xml version="1.0" encoding="utf-8"?>
<a:theme xmlns:a="http://schemas.openxmlformats.org/drawingml/2006/main" name="6_TFC18-Theme">
  <a:themeElements>
    <a:clrScheme name="MGMA Brand">
      <a:dk1>
        <a:srgbClr val="000000"/>
      </a:dk1>
      <a:lt1>
        <a:srgbClr val="FFFFFF"/>
      </a:lt1>
      <a:dk2>
        <a:srgbClr val="000000"/>
      </a:dk2>
      <a:lt2>
        <a:srgbClr val="FFFFFF"/>
      </a:lt2>
      <a:accent1>
        <a:srgbClr val="0E9649"/>
      </a:accent1>
      <a:accent2>
        <a:srgbClr val="575757"/>
      </a:accent2>
      <a:accent3>
        <a:srgbClr val="A7A8A8"/>
      </a:accent3>
      <a:accent4>
        <a:srgbClr val="F9E900"/>
      </a:accent4>
      <a:accent5>
        <a:srgbClr val="F15024"/>
      </a:accent5>
      <a:accent6>
        <a:srgbClr val="E31A82"/>
      </a:accent6>
      <a:hlink>
        <a:srgbClr val="EF3054"/>
      </a:hlink>
      <a:folHlink>
        <a:srgbClr val="0D20A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13.xml><?xml version="1.0" encoding="utf-8"?>
<a:theme xmlns:a="http://schemas.openxmlformats.org/drawingml/2006/main" name="7_TFC18-Theme">
  <a:themeElements>
    <a:clrScheme name="MGMA Brand">
      <a:dk1>
        <a:srgbClr val="000000"/>
      </a:dk1>
      <a:lt1>
        <a:srgbClr val="FFFFFF"/>
      </a:lt1>
      <a:dk2>
        <a:srgbClr val="000000"/>
      </a:dk2>
      <a:lt2>
        <a:srgbClr val="FFFFFF"/>
      </a:lt2>
      <a:accent1>
        <a:srgbClr val="0E9649"/>
      </a:accent1>
      <a:accent2>
        <a:srgbClr val="575757"/>
      </a:accent2>
      <a:accent3>
        <a:srgbClr val="A7A8A8"/>
      </a:accent3>
      <a:accent4>
        <a:srgbClr val="F9E900"/>
      </a:accent4>
      <a:accent5>
        <a:srgbClr val="F15024"/>
      </a:accent5>
      <a:accent6>
        <a:srgbClr val="E31A82"/>
      </a:accent6>
      <a:hlink>
        <a:srgbClr val="EF3054"/>
      </a:hlink>
      <a:folHlink>
        <a:srgbClr val="0D20A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14.xml><?xml version="1.0" encoding="utf-8"?>
<a:theme xmlns:a="http://schemas.openxmlformats.org/drawingml/2006/main" name="21_TFC18-Theme">
  <a:themeElements>
    <a:clrScheme name="MGMA Brand">
      <a:dk1>
        <a:srgbClr val="000000"/>
      </a:dk1>
      <a:lt1>
        <a:srgbClr val="FFFFFF"/>
      </a:lt1>
      <a:dk2>
        <a:srgbClr val="000000"/>
      </a:dk2>
      <a:lt2>
        <a:srgbClr val="FFFFFF"/>
      </a:lt2>
      <a:accent1>
        <a:srgbClr val="0E9649"/>
      </a:accent1>
      <a:accent2>
        <a:srgbClr val="575757"/>
      </a:accent2>
      <a:accent3>
        <a:srgbClr val="A7A8A8"/>
      </a:accent3>
      <a:accent4>
        <a:srgbClr val="F9E900"/>
      </a:accent4>
      <a:accent5>
        <a:srgbClr val="F15024"/>
      </a:accent5>
      <a:accent6>
        <a:srgbClr val="E31A82"/>
      </a:accent6>
      <a:hlink>
        <a:srgbClr val="EF3054"/>
      </a:hlink>
      <a:folHlink>
        <a:srgbClr val="0D20A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15.xml><?xml version="1.0" encoding="utf-8"?>
<a:theme xmlns:a="http://schemas.openxmlformats.org/drawingml/2006/main" name="14_TFC18-Theme">
  <a:themeElements>
    <a:clrScheme name="MGMA Brand">
      <a:dk1>
        <a:srgbClr val="000000"/>
      </a:dk1>
      <a:lt1>
        <a:srgbClr val="FFFFFF"/>
      </a:lt1>
      <a:dk2>
        <a:srgbClr val="000000"/>
      </a:dk2>
      <a:lt2>
        <a:srgbClr val="FFFFFF"/>
      </a:lt2>
      <a:accent1>
        <a:srgbClr val="0E9649"/>
      </a:accent1>
      <a:accent2>
        <a:srgbClr val="575757"/>
      </a:accent2>
      <a:accent3>
        <a:srgbClr val="A7A8A8"/>
      </a:accent3>
      <a:accent4>
        <a:srgbClr val="F9E900"/>
      </a:accent4>
      <a:accent5>
        <a:srgbClr val="F15024"/>
      </a:accent5>
      <a:accent6>
        <a:srgbClr val="E31A82"/>
      </a:accent6>
      <a:hlink>
        <a:srgbClr val="EF3054"/>
      </a:hlink>
      <a:folHlink>
        <a:srgbClr val="0D20A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vent Title">
  <a:themeElements>
    <a:clrScheme name="MGMA Financial Conf 2024">
      <a:dk1>
        <a:srgbClr val="0F0F0F"/>
      </a:dk1>
      <a:lt1>
        <a:srgbClr val="F6F6F8"/>
      </a:lt1>
      <a:dk2>
        <a:srgbClr val="60AA42"/>
      </a:dk2>
      <a:lt2>
        <a:srgbClr val="575757"/>
      </a:lt2>
      <a:accent1>
        <a:srgbClr val="98989C"/>
      </a:accent1>
      <a:accent2>
        <a:srgbClr val="AAD9AC"/>
      </a:accent2>
      <a:accent3>
        <a:srgbClr val="DBE6C6"/>
      </a:accent3>
      <a:accent4>
        <a:srgbClr val="98989C"/>
      </a:accent4>
      <a:accent5>
        <a:srgbClr val="68686B"/>
      </a:accent5>
      <a:accent6>
        <a:srgbClr val="57573F"/>
      </a:accent6>
      <a:hlink>
        <a:srgbClr val="60AA43"/>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BF0FFF82-83C7-43E9-BDF4-0ACD779680D3}"/>
    </a:ext>
  </a:extLst>
</a:theme>
</file>

<file path=ppt/theme/theme3.xml><?xml version="1.0" encoding="utf-8"?>
<a:theme xmlns:a="http://schemas.openxmlformats.org/drawingml/2006/main" name="15_TFC18-Theme">
  <a:themeElements>
    <a:clrScheme name="MGMA Financial Conf 2024">
      <a:dk1>
        <a:srgbClr val="0F0F0F"/>
      </a:dk1>
      <a:lt1>
        <a:srgbClr val="F6F6F8"/>
      </a:lt1>
      <a:dk2>
        <a:srgbClr val="60AA42"/>
      </a:dk2>
      <a:lt2>
        <a:srgbClr val="575757"/>
      </a:lt2>
      <a:accent1>
        <a:srgbClr val="98989C"/>
      </a:accent1>
      <a:accent2>
        <a:srgbClr val="AAD9AC"/>
      </a:accent2>
      <a:accent3>
        <a:srgbClr val="DBE6C6"/>
      </a:accent3>
      <a:accent4>
        <a:srgbClr val="98989C"/>
      </a:accent4>
      <a:accent5>
        <a:srgbClr val="68686B"/>
      </a:accent5>
      <a:accent6>
        <a:srgbClr val="57573F"/>
      </a:accent6>
      <a:hlink>
        <a:srgbClr val="60AA4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4.xml><?xml version="1.0" encoding="utf-8"?>
<a:theme xmlns:a="http://schemas.openxmlformats.org/drawingml/2006/main" name="16_TFC18-Theme">
  <a:themeElements>
    <a:clrScheme name="MGMA Financial Conf 2024">
      <a:dk1>
        <a:srgbClr val="0F0F0F"/>
      </a:dk1>
      <a:lt1>
        <a:srgbClr val="F6F6F8"/>
      </a:lt1>
      <a:dk2>
        <a:srgbClr val="60AA42"/>
      </a:dk2>
      <a:lt2>
        <a:srgbClr val="575757"/>
      </a:lt2>
      <a:accent1>
        <a:srgbClr val="98989C"/>
      </a:accent1>
      <a:accent2>
        <a:srgbClr val="AAD9AC"/>
      </a:accent2>
      <a:accent3>
        <a:srgbClr val="DBE6C6"/>
      </a:accent3>
      <a:accent4>
        <a:srgbClr val="98989C"/>
      </a:accent4>
      <a:accent5>
        <a:srgbClr val="68686B"/>
      </a:accent5>
      <a:accent6>
        <a:srgbClr val="57573F"/>
      </a:accent6>
      <a:hlink>
        <a:srgbClr val="60AA4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5.xml><?xml version="1.0" encoding="utf-8"?>
<a:theme xmlns:a="http://schemas.openxmlformats.org/drawingml/2006/main" name="23_TFC18-Theme">
  <a:themeElements>
    <a:clrScheme name="MGMA Financial Conf 2024">
      <a:dk1>
        <a:srgbClr val="0F0F0F"/>
      </a:dk1>
      <a:lt1>
        <a:srgbClr val="F6F6F8"/>
      </a:lt1>
      <a:dk2>
        <a:srgbClr val="60AA42"/>
      </a:dk2>
      <a:lt2>
        <a:srgbClr val="575757"/>
      </a:lt2>
      <a:accent1>
        <a:srgbClr val="98989C"/>
      </a:accent1>
      <a:accent2>
        <a:srgbClr val="AAD9AC"/>
      </a:accent2>
      <a:accent3>
        <a:srgbClr val="DBE6C6"/>
      </a:accent3>
      <a:accent4>
        <a:srgbClr val="98989C"/>
      </a:accent4>
      <a:accent5>
        <a:srgbClr val="68686B"/>
      </a:accent5>
      <a:accent6>
        <a:srgbClr val="57573F"/>
      </a:accent6>
      <a:hlink>
        <a:srgbClr val="60AA4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6.xml><?xml version="1.0" encoding="utf-8"?>
<a:theme xmlns:a="http://schemas.openxmlformats.org/drawingml/2006/main" name="24_TFC18-Theme">
  <a:themeElements>
    <a:clrScheme name="MGMA Financial Conf 2024">
      <a:dk1>
        <a:srgbClr val="0F0F0F"/>
      </a:dk1>
      <a:lt1>
        <a:srgbClr val="F6F6F8"/>
      </a:lt1>
      <a:dk2>
        <a:srgbClr val="60AA42"/>
      </a:dk2>
      <a:lt2>
        <a:srgbClr val="575757"/>
      </a:lt2>
      <a:accent1>
        <a:srgbClr val="98989C"/>
      </a:accent1>
      <a:accent2>
        <a:srgbClr val="AAD9AC"/>
      </a:accent2>
      <a:accent3>
        <a:srgbClr val="DBE6C6"/>
      </a:accent3>
      <a:accent4>
        <a:srgbClr val="98989C"/>
      </a:accent4>
      <a:accent5>
        <a:srgbClr val="68686B"/>
      </a:accent5>
      <a:accent6>
        <a:srgbClr val="57573F"/>
      </a:accent6>
      <a:hlink>
        <a:srgbClr val="60AA4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7.xml><?xml version="1.0" encoding="utf-8"?>
<a:theme xmlns:a="http://schemas.openxmlformats.org/drawingml/2006/main" name="17_TFC18-Theme">
  <a:themeElements>
    <a:clrScheme name="MGMA Financial Conf 2024">
      <a:dk1>
        <a:srgbClr val="0F0F0F"/>
      </a:dk1>
      <a:lt1>
        <a:srgbClr val="F6F6F8"/>
      </a:lt1>
      <a:dk2>
        <a:srgbClr val="60AA42"/>
      </a:dk2>
      <a:lt2>
        <a:srgbClr val="575757"/>
      </a:lt2>
      <a:accent1>
        <a:srgbClr val="98989C"/>
      </a:accent1>
      <a:accent2>
        <a:srgbClr val="AAD9AC"/>
      </a:accent2>
      <a:accent3>
        <a:srgbClr val="DBE6C6"/>
      </a:accent3>
      <a:accent4>
        <a:srgbClr val="98989C"/>
      </a:accent4>
      <a:accent5>
        <a:srgbClr val="68686B"/>
      </a:accent5>
      <a:accent6>
        <a:srgbClr val="57573F"/>
      </a:accent6>
      <a:hlink>
        <a:srgbClr val="60AA4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8.xml><?xml version="1.0" encoding="utf-8"?>
<a:theme xmlns:a="http://schemas.openxmlformats.org/drawingml/2006/main" name="18_TFC18-Theme">
  <a:themeElements>
    <a:clrScheme name="SLC23 Leaders">
      <a:dk1>
        <a:srgbClr val="0F0F0F"/>
      </a:dk1>
      <a:lt1>
        <a:srgbClr val="F6F6F8"/>
      </a:lt1>
      <a:dk2>
        <a:srgbClr val="2E4886"/>
      </a:dk2>
      <a:lt2>
        <a:srgbClr val="192A53"/>
      </a:lt2>
      <a:accent1>
        <a:srgbClr val="5EC1CA"/>
      </a:accent1>
      <a:accent2>
        <a:srgbClr val="F3C74E"/>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9.xml><?xml version="1.0" encoding="utf-8"?>
<a:theme xmlns:a="http://schemas.openxmlformats.org/drawingml/2006/main" name="19_TFC18-Theme">
  <a:themeElements>
    <a:clrScheme name="SLC23 Leaders">
      <a:dk1>
        <a:srgbClr val="0F0F0F"/>
      </a:dk1>
      <a:lt1>
        <a:srgbClr val="F6F6F8"/>
      </a:lt1>
      <a:dk2>
        <a:srgbClr val="2E4886"/>
      </a:dk2>
      <a:lt2>
        <a:srgbClr val="192A53"/>
      </a:lt2>
      <a:accent1>
        <a:srgbClr val="5EC1CA"/>
      </a:accent1>
      <a:accent2>
        <a:srgbClr val="F3C74E"/>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DF2CC5FE5BBB4BA0635128C8214FC2" ma:contentTypeVersion="15" ma:contentTypeDescription="Create a new document." ma:contentTypeScope="" ma:versionID="e50b34a1c88aca11c82b1d49cd3825b2">
  <xsd:schema xmlns:xsd="http://www.w3.org/2001/XMLSchema" xmlns:xs="http://www.w3.org/2001/XMLSchema" xmlns:p="http://schemas.microsoft.com/office/2006/metadata/properties" xmlns:ns2="522f98a9-527a-49df-92f8-37ee40e503e0" xmlns:ns3="d186a689-0219-49ea-a906-f287b220ed60" targetNamespace="http://schemas.microsoft.com/office/2006/metadata/properties" ma:root="true" ma:fieldsID="9f6f25236586f21e3656424355c1f40a" ns2:_="" ns3:_="">
    <xsd:import namespace="522f98a9-527a-49df-92f8-37ee40e503e0"/>
    <xsd:import namespace="d186a689-0219-49ea-a906-f287b220ed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SearchPropertie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f98a9-527a-49df-92f8-37ee40e50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cf03d7c-0229-461d-a1c4-55ba21280300"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86a689-0219-49ea-a906-f287b220ed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6017990-0acb-4ae8-bb58-9cb30efe69f2}" ma:internalName="TaxCatchAll" ma:showField="CatchAllData" ma:web="d186a689-0219-49ea-a906-f287b220ed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2f98a9-527a-49df-92f8-37ee40e503e0">
      <Terms xmlns="http://schemas.microsoft.com/office/infopath/2007/PartnerControls"/>
    </lcf76f155ced4ddcb4097134ff3c332f>
    <TaxCatchAll xmlns="d186a689-0219-49ea-a906-f287b220ed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9F94C-D5B7-483A-B56A-38361B8A6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f98a9-527a-49df-92f8-37ee40e503e0"/>
    <ds:schemaRef ds:uri="d186a689-0219-49ea-a906-f287b220ed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1BB9DA-A23D-400D-A750-69CFE598A987}">
  <ds:schemaRefs>
    <ds:schemaRef ds:uri="http://purl.org/dc/terms/"/>
    <ds:schemaRef ds:uri="http://purl.org/dc/elements/1.1/"/>
    <ds:schemaRef ds:uri="http://purl.org/dc/dcmitype/"/>
    <ds:schemaRef ds:uri="http://schemas.microsoft.com/office/2006/documentManagement/types"/>
    <ds:schemaRef ds:uri="d186a689-0219-49ea-a906-f287b220ed60"/>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522f98a9-527a-49df-92f8-37ee40e503e0"/>
  </ds:schemaRefs>
</ds:datastoreItem>
</file>

<file path=customXml/itemProps3.xml><?xml version="1.0" encoding="utf-8"?>
<ds:datastoreItem xmlns:ds="http://schemas.openxmlformats.org/officeDocument/2006/customXml" ds:itemID="{75F4B879-B480-4821-AEEE-BBDFAD908E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TFC18-Theme</Template>
  <TotalTime>122</TotalTime>
  <Words>1463</Words>
  <Application>Microsoft Office PowerPoint</Application>
  <PresentationFormat>On-screen Show (16:9)</PresentationFormat>
  <Paragraphs>138</Paragraphs>
  <Slides>22</Slides>
  <Notes>6</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22</vt:i4>
      </vt:variant>
    </vt:vector>
  </HeadingPairs>
  <TitlesOfParts>
    <vt:vector size="42" baseType="lpstr">
      <vt:lpstr>Arial</vt:lpstr>
      <vt:lpstr>Calibri</vt:lpstr>
      <vt:lpstr>Consolas</vt:lpstr>
      <vt:lpstr>Courier New</vt:lpstr>
      <vt:lpstr>Verdana</vt:lpstr>
      <vt:lpstr>1_Event Title</vt:lpstr>
      <vt:lpstr>2_Event Title</vt:lpstr>
      <vt:lpstr>15_TFC18-Theme</vt:lpstr>
      <vt:lpstr>16_TFC18-Theme</vt:lpstr>
      <vt:lpstr>23_TFC18-Theme</vt:lpstr>
      <vt:lpstr>24_TFC18-Theme</vt:lpstr>
      <vt:lpstr>17_TFC18-Theme</vt:lpstr>
      <vt:lpstr>18_TFC18-Theme</vt:lpstr>
      <vt:lpstr>19_TFC18-Theme</vt:lpstr>
      <vt:lpstr>22_TFC18-Theme</vt:lpstr>
      <vt:lpstr>20_TFC18-Theme</vt:lpstr>
      <vt:lpstr>6_TFC18-Theme</vt:lpstr>
      <vt:lpstr>7_TFC18-Theme</vt:lpstr>
      <vt:lpstr>21_TFC18-Theme</vt:lpstr>
      <vt:lpstr>14_TFC18-Theme</vt:lpstr>
      <vt:lpstr>PowerPoint Presentation</vt:lpstr>
      <vt:lpstr>PowerPoint Presentation</vt:lpstr>
      <vt:lpstr>Laying the Groundwork</vt:lpstr>
      <vt:lpstr>Traditional Definition of cFTE</vt:lpstr>
      <vt:lpstr>Traditional cFTE composition </vt:lpstr>
      <vt:lpstr>But is that all?  Could we mean more</vt:lpstr>
      <vt:lpstr>cFTE: Chaos FTE</vt:lpstr>
      <vt:lpstr>cFTE: Collaborative FTE</vt:lpstr>
      <vt:lpstr>Case Study Interjection</vt:lpstr>
      <vt:lpstr>cFTE: Costly FTE</vt:lpstr>
      <vt:lpstr>cFTE: Costly FTE (cont.)</vt:lpstr>
      <vt:lpstr>cFTE: Captive FTE </vt:lpstr>
      <vt:lpstr>Case Study Interjection</vt:lpstr>
      <vt:lpstr>cFTE: Corrective FTE</vt:lpstr>
      <vt:lpstr>cFTE: Clandestine FTE </vt:lpstr>
      <vt:lpstr>cFTE: Consequential FTE </vt:lpstr>
      <vt:lpstr>Case Study Interjection</vt:lpstr>
      <vt:lpstr>cFTE: Comprehensive FTE</vt:lpstr>
      <vt:lpstr>Case Study Interjection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Abbate</dc:creator>
  <cp:lastModifiedBy>OrangeJr, Vincent</cp:lastModifiedBy>
  <cp:revision>186</cp:revision>
  <cp:lastPrinted>2020-07-01T19:03:23Z</cp:lastPrinted>
  <dcterms:created xsi:type="dcterms:W3CDTF">2019-11-08T18:00:58Z</dcterms:created>
  <dcterms:modified xsi:type="dcterms:W3CDTF">2026-04-22T17:43:10Z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0x0101009BDF2CC5FE5BBB4BA0635128C8214FC2</vt:lpwstr>
  </property>
  <property fmtid="{D5CDD505-2E9C-101B-9397-08002B2CF9AE}" pid="3" name="MediaServiceImageTags">
    <vt:lpwstr/>
  </property>
</Properties>
</file>